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9"/>
  </p:notesMasterIdLst>
  <p:sldIdLst>
    <p:sldId id="256" r:id="rId2"/>
    <p:sldId id="269" r:id="rId3"/>
    <p:sldId id="257" r:id="rId4"/>
    <p:sldId id="260" r:id="rId5"/>
    <p:sldId id="259" r:id="rId6"/>
    <p:sldId id="261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66FF33"/>
    <a:srgbClr val="E1858E"/>
    <a:srgbClr val="FFFF66"/>
    <a:srgbClr val="996E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53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372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11.2.2013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9" name="Zaoblený obdélník 8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0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857224" y="3500438"/>
            <a:ext cx="49975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VY_32_INOVACE_22_19_Z7_Skála</a:t>
            </a:r>
            <a:endParaRPr lang="cs-CZ" sz="2000" dirty="0"/>
          </a:p>
        </p:txBody>
      </p:sp>
      <p:sp>
        <p:nvSpPr>
          <p:cNvPr id="13" name="Obdélník 12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14" name="Obdélník 13"/>
          <p:cNvSpPr/>
          <p:nvPr/>
        </p:nvSpPr>
        <p:spPr>
          <a:xfrm>
            <a:off x="857224" y="3929066"/>
            <a:ext cx="37969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Ostrovy Karibského moře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Člověk a příroda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16" name="Obdélník 15"/>
          <p:cNvSpPr/>
          <p:nvPr/>
        </p:nvSpPr>
        <p:spPr>
          <a:xfrm>
            <a:off x="857224" y="4357694"/>
            <a:ext cx="406463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 </a:t>
            </a:r>
            <a:r>
              <a:rPr lang="cs-CZ" sz="2000" dirty="0" smtClean="0"/>
              <a:t>Ostrovy Karibského moře</a:t>
            </a:r>
            <a:endParaRPr lang="cs-CZ" sz="2000" dirty="0"/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785786" y="428604"/>
            <a:ext cx="7358114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/>
                <a:solidFill>
                  <a:schemeClr val="accent3"/>
                </a:solidFill>
              </a:rPr>
              <a:t>Ostrovy karibského moře</a:t>
            </a:r>
            <a:endParaRPr lang="cs-CZ" sz="3200" b="1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seznamuje žáky </a:t>
            </a:r>
            <a:r>
              <a:rPr lang="cs-CZ" dirty="0" smtClean="0"/>
              <a:t>s ostrovy v Karibském moři, </a:t>
            </a:r>
            <a:r>
              <a:rPr lang="cs-CZ" dirty="0" err="1" smtClean="0"/>
              <a:t>jejch</a:t>
            </a:r>
            <a:r>
              <a:rPr lang="cs-CZ" dirty="0" smtClean="0"/>
              <a:t> </a:t>
            </a:r>
            <a:r>
              <a:rPr lang="cs-CZ" dirty="0" smtClean="0"/>
              <a:t>obyvatelstvem, polohou, státy a hospodářstvím</a:t>
            </a:r>
          </a:p>
          <a:p>
            <a:r>
              <a:rPr lang="cs-CZ" dirty="0" smtClean="0"/>
              <a:t>Prezentace je určena pro interaktivní tabuli</a:t>
            </a:r>
          </a:p>
          <a:p>
            <a:r>
              <a:rPr lang="cs-CZ" dirty="0" smtClean="0"/>
              <a:t>Práce je určena pro žáky 7. třídy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Střední </a:t>
            </a: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Amerika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609416"/>
            <a:ext cx="7615262" cy="676576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908720"/>
            <a:ext cx="5055751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Volný tvar 6"/>
          <p:cNvSpPr/>
          <p:nvPr/>
        </p:nvSpPr>
        <p:spPr>
          <a:xfrm>
            <a:off x="3868350" y="2192055"/>
            <a:ext cx="1505316" cy="701457"/>
          </a:xfrm>
          <a:custGeom>
            <a:avLst/>
            <a:gdLst>
              <a:gd name="connsiteX0" fmla="*/ 2192 w 1505316"/>
              <a:gd name="connsiteY0" fmla="*/ 25052 h 701457"/>
              <a:gd name="connsiteX1" fmla="*/ 64823 w 1505316"/>
              <a:gd name="connsiteY1" fmla="*/ 12526 h 701457"/>
              <a:gd name="connsiteX2" fmla="*/ 102401 w 1505316"/>
              <a:gd name="connsiteY2" fmla="*/ 0 h 701457"/>
              <a:gd name="connsiteX3" fmla="*/ 691124 w 1505316"/>
              <a:gd name="connsiteY3" fmla="*/ 12526 h 701457"/>
              <a:gd name="connsiteX4" fmla="*/ 791332 w 1505316"/>
              <a:gd name="connsiteY4" fmla="*/ 37578 h 701457"/>
              <a:gd name="connsiteX5" fmla="*/ 866488 w 1505316"/>
              <a:gd name="connsiteY5" fmla="*/ 62630 h 701457"/>
              <a:gd name="connsiteX6" fmla="*/ 954171 w 1505316"/>
              <a:gd name="connsiteY6" fmla="*/ 100208 h 701457"/>
              <a:gd name="connsiteX7" fmla="*/ 1167113 w 1505316"/>
              <a:gd name="connsiteY7" fmla="*/ 125260 h 701457"/>
              <a:gd name="connsiteX8" fmla="*/ 1279847 w 1505316"/>
              <a:gd name="connsiteY8" fmla="*/ 162838 h 701457"/>
              <a:gd name="connsiteX9" fmla="*/ 1317425 w 1505316"/>
              <a:gd name="connsiteY9" fmla="*/ 175364 h 701457"/>
              <a:gd name="connsiteX10" fmla="*/ 1380055 w 1505316"/>
              <a:gd name="connsiteY10" fmla="*/ 187890 h 701457"/>
              <a:gd name="connsiteX11" fmla="*/ 1405108 w 1505316"/>
              <a:gd name="connsiteY11" fmla="*/ 212942 h 701457"/>
              <a:gd name="connsiteX12" fmla="*/ 1430160 w 1505316"/>
              <a:gd name="connsiteY12" fmla="*/ 250520 h 701457"/>
              <a:gd name="connsiteX13" fmla="*/ 1467738 w 1505316"/>
              <a:gd name="connsiteY13" fmla="*/ 263046 h 701457"/>
              <a:gd name="connsiteX14" fmla="*/ 1480264 w 1505316"/>
              <a:gd name="connsiteY14" fmla="*/ 313150 h 701457"/>
              <a:gd name="connsiteX15" fmla="*/ 1505316 w 1505316"/>
              <a:gd name="connsiteY15" fmla="*/ 388307 h 701457"/>
              <a:gd name="connsiteX16" fmla="*/ 1492790 w 1505316"/>
              <a:gd name="connsiteY16" fmla="*/ 638827 h 701457"/>
              <a:gd name="connsiteX17" fmla="*/ 1480264 w 1505316"/>
              <a:gd name="connsiteY17" fmla="*/ 676405 h 701457"/>
              <a:gd name="connsiteX18" fmla="*/ 1405108 w 1505316"/>
              <a:gd name="connsiteY18" fmla="*/ 701457 h 701457"/>
              <a:gd name="connsiteX19" fmla="*/ 1217217 w 1505316"/>
              <a:gd name="connsiteY19" fmla="*/ 688931 h 701457"/>
              <a:gd name="connsiteX20" fmla="*/ 1142061 w 1505316"/>
              <a:gd name="connsiteY20" fmla="*/ 651353 h 701457"/>
              <a:gd name="connsiteX21" fmla="*/ 1016801 w 1505316"/>
              <a:gd name="connsiteY21" fmla="*/ 601249 h 701457"/>
              <a:gd name="connsiteX22" fmla="*/ 941645 w 1505316"/>
              <a:gd name="connsiteY22" fmla="*/ 588723 h 701457"/>
              <a:gd name="connsiteX23" fmla="*/ 904066 w 1505316"/>
              <a:gd name="connsiteY23" fmla="*/ 576197 h 701457"/>
              <a:gd name="connsiteX24" fmla="*/ 703650 w 1505316"/>
              <a:gd name="connsiteY24" fmla="*/ 563671 h 701457"/>
              <a:gd name="connsiteX25" fmla="*/ 615968 w 1505316"/>
              <a:gd name="connsiteY25" fmla="*/ 538619 h 701457"/>
              <a:gd name="connsiteX26" fmla="*/ 578390 w 1505316"/>
              <a:gd name="connsiteY26" fmla="*/ 526093 h 701457"/>
              <a:gd name="connsiteX27" fmla="*/ 528286 w 1505316"/>
              <a:gd name="connsiteY27" fmla="*/ 513567 h 701457"/>
              <a:gd name="connsiteX28" fmla="*/ 365447 w 1505316"/>
              <a:gd name="connsiteY28" fmla="*/ 475989 h 701457"/>
              <a:gd name="connsiteX29" fmla="*/ 290291 w 1505316"/>
              <a:gd name="connsiteY29" fmla="*/ 438411 h 701457"/>
              <a:gd name="connsiteX30" fmla="*/ 252713 w 1505316"/>
              <a:gd name="connsiteY30" fmla="*/ 425885 h 701457"/>
              <a:gd name="connsiteX31" fmla="*/ 177557 w 1505316"/>
              <a:gd name="connsiteY31" fmla="*/ 375781 h 701457"/>
              <a:gd name="connsiteX32" fmla="*/ 102401 w 1505316"/>
              <a:gd name="connsiteY32" fmla="*/ 350729 h 701457"/>
              <a:gd name="connsiteX33" fmla="*/ 64823 w 1505316"/>
              <a:gd name="connsiteY33" fmla="*/ 338203 h 701457"/>
              <a:gd name="connsiteX34" fmla="*/ 39771 w 1505316"/>
              <a:gd name="connsiteY34" fmla="*/ 237994 h 701457"/>
              <a:gd name="connsiteX35" fmla="*/ 14718 w 1505316"/>
              <a:gd name="connsiteY35" fmla="*/ 150312 h 701457"/>
              <a:gd name="connsiteX36" fmla="*/ 2192 w 1505316"/>
              <a:gd name="connsiteY36" fmla="*/ 25052 h 701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505316" h="701457">
                <a:moveTo>
                  <a:pt x="2192" y="25052"/>
                </a:moveTo>
                <a:cubicBezTo>
                  <a:pt x="10543" y="2088"/>
                  <a:pt x="44168" y="17690"/>
                  <a:pt x="64823" y="12526"/>
                </a:cubicBezTo>
                <a:cubicBezTo>
                  <a:pt x="77632" y="9324"/>
                  <a:pt x="89197" y="0"/>
                  <a:pt x="102401" y="0"/>
                </a:cubicBezTo>
                <a:cubicBezTo>
                  <a:pt x="298686" y="0"/>
                  <a:pt x="494883" y="8351"/>
                  <a:pt x="691124" y="12526"/>
                </a:cubicBezTo>
                <a:cubicBezTo>
                  <a:pt x="805145" y="50533"/>
                  <a:pt x="625062" y="-7768"/>
                  <a:pt x="791332" y="37578"/>
                </a:cubicBezTo>
                <a:cubicBezTo>
                  <a:pt x="816809" y="44526"/>
                  <a:pt x="844516" y="47982"/>
                  <a:pt x="866488" y="62630"/>
                </a:cubicBezTo>
                <a:cubicBezTo>
                  <a:pt x="910433" y="91927"/>
                  <a:pt x="898560" y="90097"/>
                  <a:pt x="954171" y="100208"/>
                </a:cubicBezTo>
                <a:cubicBezTo>
                  <a:pt x="1021860" y="112515"/>
                  <a:pt x="1099930" y="118542"/>
                  <a:pt x="1167113" y="125260"/>
                </a:cubicBezTo>
                <a:lnTo>
                  <a:pt x="1279847" y="162838"/>
                </a:lnTo>
                <a:cubicBezTo>
                  <a:pt x="1292373" y="167013"/>
                  <a:pt x="1304478" y="172775"/>
                  <a:pt x="1317425" y="175364"/>
                </a:cubicBezTo>
                <a:lnTo>
                  <a:pt x="1380055" y="187890"/>
                </a:lnTo>
                <a:cubicBezTo>
                  <a:pt x="1388406" y="196241"/>
                  <a:pt x="1397730" y="203720"/>
                  <a:pt x="1405108" y="212942"/>
                </a:cubicBezTo>
                <a:cubicBezTo>
                  <a:pt x="1414513" y="224697"/>
                  <a:pt x="1418405" y="241116"/>
                  <a:pt x="1430160" y="250520"/>
                </a:cubicBezTo>
                <a:cubicBezTo>
                  <a:pt x="1440470" y="258768"/>
                  <a:pt x="1455212" y="258871"/>
                  <a:pt x="1467738" y="263046"/>
                </a:cubicBezTo>
                <a:cubicBezTo>
                  <a:pt x="1471913" y="279747"/>
                  <a:pt x="1475317" y="296661"/>
                  <a:pt x="1480264" y="313150"/>
                </a:cubicBezTo>
                <a:cubicBezTo>
                  <a:pt x="1487852" y="338444"/>
                  <a:pt x="1505316" y="388307"/>
                  <a:pt x="1505316" y="388307"/>
                </a:cubicBezTo>
                <a:cubicBezTo>
                  <a:pt x="1501141" y="471814"/>
                  <a:pt x="1500033" y="555530"/>
                  <a:pt x="1492790" y="638827"/>
                </a:cubicBezTo>
                <a:cubicBezTo>
                  <a:pt x="1491646" y="651981"/>
                  <a:pt x="1491008" y="668731"/>
                  <a:pt x="1480264" y="676405"/>
                </a:cubicBezTo>
                <a:cubicBezTo>
                  <a:pt x="1458776" y="691754"/>
                  <a:pt x="1405108" y="701457"/>
                  <a:pt x="1405108" y="701457"/>
                </a:cubicBezTo>
                <a:cubicBezTo>
                  <a:pt x="1342478" y="697282"/>
                  <a:pt x="1279602" y="695863"/>
                  <a:pt x="1217217" y="688931"/>
                </a:cubicBezTo>
                <a:cubicBezTo>
                  <a:pt x="1181581" y="684971"/>
                  <a:pt x="1172128" y="668534"/>
                  <a:pt x="1142061" y="651353"/>
                </a:cubicBezTo>
                <a:cubicBezTo>
                  <a:pt x="1108388" y="632111"/>
                  <a:pt x="1053032" y="607287"/>
                  <a:pt x="1016801" y="601249"/>
                </a:cubicBezTo>
                <a:cubicBezTo>
                  <a:pt x="991749" y="597074"/>
                  <a:pt x="966438" y="594232"/>
                  <a:pt x="941645" y="588723"/>
                </a:cubicBezTo>
                <a:cubicBezTo>
                  <a:pt x="928756" y="585859"/>
                  <a:pt x="917197" y="577579"/>
                  <a:pt x="904066" y="576197"/>
                </a:cubicBezTo>
                <a:cubicBezTo>
                  <a:pt x="837498" y="569190"/>
                  <a:pt x="770455" y="567846"/>
                  <a:pt x="703650" y="563671"/>
                </a:cubicBezTo>
                <a:cubicBezTo>
                  <a:pt x="613551" y="533638"/>
                  <a:pt x="726066" y="570076"/>
                  <a:pt x="615968" y="538619"/>
                </a:cubicBezTo>
                <a:cubicBezTo>
                  <a:pt x="603272" y="534992"/>
                  <a:pt x="591086" y="529720"/>
                  <a:pt x="578390" y="526093"/>
                </a:cubicBezTo>
                <a:cubicBezTo>
                  <a:pt x="561837" y="521364"/>
                  <a:pt x="544775" y="518514"/>
                  <a:pt x="528286" y="513567"/>
                </a:cubicBezTo>
                <a:cubicBezTo>
                  <a:pt x="403237" y="476053"/>
                  <a:pt x="503736" y="495745"/>
                  <a:pt x="365447" y="475989"/>
                </a:cubicBezTo>
                <a:cubicBezTo>
                  <a:pt x="270994" y="444505"/>
                  <a:pt x="387419" y="486975"/>
                  <a:pt x="290291" y="438411"/>
                </a:cubicBezTo>
                <a:cubicBezTo>
                  <a:pt x="278481" y="432506"/>
                  <a:pt x="264255" y="432297"/>
                  <a:pt x="252713" y="425885"/>
                </a:cubicBezTo>
                <a:cubicBezTo>
                  <a:pt x="226393" y="411263"/>
                  <a:pt x="206121" y="385302"/>
                  <a:pt x="177557" y="375781"/>
                </a:cubicBezTo>
                <a:lnTo>
                  <a:pt x="102401" y="350729"/>
                </a:lnTo>
                <a:lnTo>
                  <a:pt x="64823" y="338203"/>
                </a:lnTo>
                <a:cubicBezTo>
                  <a:pt x="36189" y="252300"/>
                  <a:pt x="70003" y="358923"/>
                  <a:pt x="39771" y="237994"/>
                </a:cubicBezTo>
                <a:cubicBezTo>
                  <a:pt x="31869" y="206384"/>
                  <a:pt x="17321" y="184149"/>
                  <a:pt x="14718" y="150312"/>
                </a:cubicBezTo>
                <a:cubicBezTo>
                  <a:pt x="11836" y="112845"/>
                  <a:pt x="-6159" y="48016"/>
                  <a:pt x="2192" y="25052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Čárový popisek 1 7"/>
          <p:cNvSpPr/>
          <p:nvPr/>
        </p:nvSpPr>
        <p:spPr>
          <a:xfrm>
            <a:off x="5580112" y="1664222"/>
            <a:ext cx="3381394" cy="527831"/>
          </a:xfrm>
          <a:prstGeom prst="borderCallout1">
            <a:avLst>
              <a:gd name="adj1" fmla="val 49600"/>
              <a:gd name="adj2" fmla="val -183"/>
              <a:gd name="adj3" fmla="val 107754"/>
              <a:gd name="adj4" fmla="val -25738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Ostrovy Karibského moře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72390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Státy v Karibském moři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80277"/>
            <a:ext cx="8638009" cy="4664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1369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787208" cy="537192"/>
          </a:xfrm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Karibik</a:t>
            </a: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- obyvatelstvo</a:t>
            </a:r>
            <a:endParaRPr lang="cs-CZ" dirty="0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196752"/>
            <a:ext cx="8712969" cy="35394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 smtClean="0"/>
              <a:t>Původní obyvatelé během kolonizace takřka vymizeli</a:t>
            </a:r>
            <a:endParaRPr lang="cs-CZ" sz="3200" dirty="0" smtClean="0"/>
          </a:p>
          <a:p>
            <a:pPr marL="285750" indent="-285750">
              <a:buFontTx/>
              <a:buChar char="-"/>
            </a:pPr>
            <a:r>
              <a:rPr lang="cs-CZ" sz="3200" dirty="0" smtClean="0"/>
              <a:t>Většinu </a:t>
            </a:r>
            <a:r>
              <a:rPr lang="cs-CZ" sz="3200" dirty="0" smtClean="0"/>
              <a:t>obyvatel </a:t>
            </a:r>
            <a:r>
              <a:rPr lang="cs-CZ" sz="3200" dirty="0" smtClean="0"/>
              <a:t>tvoří mulati a černoši, pouze Kuba má většinu obyvatelstva řadící se k bělochům</a:t>
            </a:r>
            <a:endParaRPr lang="cs-CZ" sz="3200" dirty="0" smtClean="0">
              <a:solidFill>
                <a:srgbClr val="FF0066"/>
              </a:solidFill>
            </a:endParaRPr>
          </a:p>
          <a:p>
            <a:pPr marL="285750" indent="-285750">
              <a:buFontTx/>
              <a:buChar char="-"/>
            </a:pPr>
            <a:r>
              <a:rPr lang="cs-CZ" sz="3200" dirty="0" smtClean="0"/>
              <a:t>Nejpoužívanějším </a:t>
            </a:r>
            <a:r>
              <a:rPr lang="cs-CZ" sz="3200" dirty="0" smtClean="0"/>
              <a:t>jazykem je </a:t>
            </a:r>
            <a:r>
              <a:rPr lang="cs-CZ" sz="3200" dirty="0" smtClean="0">
                <a:solidFill>
                  <a:srgbClr val="FF0066"/>
                </a:solidFill>
              </a:rPr>
              <a:t>španělština</a:t>
            </a:r>
            <a:r>
              <a:rPr lang="cs-CZ" sz="3200" dirty="0" smtClean="0"/>
              <a:t>, dále pak </a:t>
            </a:r>
            <a:r>
              <a:rPr lang="cs-CZ" sz="3200" dirty="0" smtClean="0">
                <a:solidFill>
                  <a:srgbClr val="FF0066"/>
                </a:solidFill>
              </a:rPr>
              <a:t>angličtina </a:t>
            </a:r>
            <a:endParaRPr lang="cs-CZ" sz="3200" dirty="0">
              <a:solidFill>
                <a:srgbClr val="FF0066"/>
              </a:solidFill>
            </a:endParaRPr>
          </a:p>
        </p:txBody>
      </p:sp>
      <p:pic>
        <p:nvPicPr>
          <p:cNvPr id="1026" name="Picture 2" descr="C:\Users\uzivatel17\AppData\Local\Microsoft\Windows\Temporary Internet Files\Content.IE5\DNMZ84AR\MC90035593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843569"/>
            <a:ext cx="1321308" cy="180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zivatel17\AppData\Local\Microsoft\Windows\Temporary Internet Files\Content.IE5\E9U4PGSO\MC9004350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876" y="4955485"/>
            <a:ext cx="1270000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8407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391876" cy="751506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Karibská oblast</a:t>
            </a: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- hospodářství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64046" y="1190456"/>
            <a:ext cx="8712969" cy="193899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66"/>
                </a:solidFill>
              </a:rPr>
              <a:t>- PRŮMYSL - </a:t>
            </a:r>
            <a:r>
              <a:rPr lang="cs-CZ" sz="4000" dirty="0" smtClean="0">
                <a:solidFill>
                  <a:schemeClr val="tx1"/>
                </a:solidFill>
              </a:rPr>
              <a:t>průmyslově jsou státy velmi závislé na USA, nicméně těží se zde </a:t>
            </a:r>
            <a:r>
              <a:rPr lang="cs-CZ" sz="4000" dirty="0" smtClean="0">
                <a:solidFill>
                  <a:srgbClr val="FF0066"/>
                </a:solidFill>
              </a:rPr>
              <a:t>bauxit a dělá se rum</a:t>
            </a:r>
            <a:endParaRPr lang="cs-CZ" sz="4000" dirty="0">
              <a:solidFill>
                <a:srgbClr val="FF0066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64045" y="3501008"/>
            <a:ext cx="8712969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66"/>
                </a:solidFill>
              </a:rPr>
              <a:t>- ZEMĚDĚLSTVÍ </a:t>
            </a:r>
            <a:r>
              <a:rPr lang="cs-CZ" sz="4000" dirty="0" smtClean="0">
                <a:solidFill>
                  <a:srgbClr val="FF0066"/>
                </a:solidFill>
              </a:rPr>
              <a:t>–</a:t>
            </a:r>
            <a:r>
              <a:rPr lang="cs-CZ" sz="4000" dirty="0" smtClean="0">
                <a:solidFill>
                  <a:schemeClr val="tx1"/>
                </a:solidFill>
              </a:rPr>
              <a:t>Pěstuje </a:t>
            </a:r>
            <a:r>
              <a:rPr lang="cs-CZ" sz="4000" dirty="0" smtClean="0">
                <a:solidFill>
                  <a:schemeClr val="tx1"/>
                </a:solidFill>
              </a:rPr>
              <a:t>se hlavně cukrová třtina, tabák, kávovník a banány</a:t>
            </a:r>
            <a:endParaRPr lang="cs-CZ" sz="4000" dirty="0">
              <a:solidFill>
                <a:srgbClr val="FF0066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32629" y="5157192"/>
            <a:ext cx="8712969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tx1"/>
                </a:solidFill>
              </a:rPr>
              <a:t>Ostrovy karibského moře jsou zaměřené především na </a:t>
            </a:r>
            <a:r>
              <a:rPr lang="cs-CZ" sz="4000" dirty="0" smtClean="0">
                <a:solidFill>
                  <a:srgbClr val="FF0066"/>
                </a:solidFill>
              </a:rPr>
              <a:t>cestovní ruch</a:t>
            </a:r>
            <a:endParaRPr lang="cs-CZ" sz="4000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908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300" dirty="0" smtClean="0"/>
              <a:t> JEŘÁBEK, Milan; ANDĚL, Jiří; PEŠTOVÁ, Jana. </a:t>
            </a:r>
            <a:r>
              <a:rPr lang="cs-CZ" sz="1300" i="1" dirty="0" smtClean="0"/>
              <a:t>Zeměpis 7 učebnice pro základní školy a víceletá gymnázia</a:t>
            </a:r>
            <a:r>
              <a:rPr lang="cs-CZ" sz="1300" dirty="0" smtClean="0"/>
              <a:t>. Plzeň: </a:t>
            </a:r>
            <a:r>
              <a:rPr lang="cs-CZ" sz="1300" dirty="0" err="1" smtClean="0"/>
              <a:t>Fraus</a:t>
            </a:r>
            <a:r>
              <a:rPr lang="cs-CZ" sz="1300" dirty="0" smtClean="0"/>
              <a:t>, 2006, ISBN 80-7238-486-4.</a:t>
            </a:r>
            <a:endParaRPr lang="cs-CZ" sz="1300" b="1" u="sng" dirty="0" smtClean="0"/>
          </a:p>
          <a:p>
            <a:pPr marL="0" indent="0">
              <a:buNone/>
            </a:pPr>
            <a:r>
              <a:rPr lang="cs-CZ" sz="2400" dirty="0" smtClean="0"/>
              <a:t>Obr. 1. –</a:t>
            </a:r>
            <a:r>
              <a:rPr lang="cs-CZ" sz="1200" dirty="0"/>
              <a:t>AUTOR NEUVEDEN. </a:t>
            </a:r>
            <a:r>
              <a:rPr lang="cs-CZ" sz="1200" i="1" dirty="0"/>
              <a:t>wikimedia.org</a:t>
            </a:r>
            <a:r>
              <a:rPr lang="cs-CZ" sz="1200" dirty="0"/>
              <a:t> [online]. [cit. 27.1.2013]. Dostupný na WWW: http://upload.wikimedia.org/wikipedia/commons/1/14/CentralAmerica-Mexico-Caribbean.png </a:t>
            </a:r>
          </a:p>
          <a:p>
            <a:pPr marL="0" indent="0">
              <a:buNone/>
            </a:pPr>
            <a:r>
              <a:rPr lang="pl-PL" sz="2400" dirty="0" smtClean="0"/>
              <a:t>Obr.2.-</a:t>
            </a:r>
            <a:r>
              <a:rPr lang="cs-CZ" sz="1200" dirty="0" smtClean="0"/>
              <a:t> AUTOR </a:t>
            </a:r>
            <a:r>
              <a:rPr lang="cs-CZ" sz="1200" dirty="0"/>
              <a:t>NEUVEDEN. </a:t>
            </a:r>
            <a:r>
              <a:rPr lang="cs-CZ" sz="1200" i="1" dirty="0"/>
              <a:t>google.cz</a:t>
            </a:r>
            <a:r>
              <a:rPr lang="cs-CZ" sz="1200" dirty="0"/>
              <a:t> [online]. [cit. 27.1.2013]. Dostupný na WWW: http://leccos.com/pics/pic/stredni_amerika-_mapa_.jpg </a:t>
            </a:r>
          </a:p>
          <a:p>
            <a:pPr marL="0" indent="0">
              <a:buNone/>
            </a:pPr>
            <a:r>
              <a:rPr lang="cs-CZ" sz="2400" dirty="0" smtClean="0"/>
              <a:t>Obr.3.,4</a:t>
            </a:r>
            <a:r>
              <a:rPr lang="cs-CZ" sz="2400" dirty="0" smtClean="0"/>
              <a:t>. </a:t>
            </a:r>
            <a:r>
              <a:rPr lang="cs-CZ" sz="2400" dirty="0" smtClean="0"/>
              <a:t>- </a:t>
            </a:r>
            <a:r>
              <a:rPr lang="en-US" sz="1200" dirty="0"/>
              <a:t>AUTOR NEUVEDEN. </a:t>
            </a:r>
            <a:r>
              <a:rPr lang="en-US" sz="1200" i="1" dirty="0"/>
              <a:t>Office</a:t>
            </a:r>
            <a:r>
              <a:rPr lang="en-US" sz="1200" dirty="0"/>
              <a:t> [online]. [cit. </a:t>
            </a:r>
            <a:r>
              <a:rPr lang="cs-CZ" sz="1200" dirty="0" smtClean="0"/>
              <a:t>27</a:t>
            </a:r>
            <a:r>
              <a:rPr lang="en-US" sz="1200" dirty="0" smtClean="0"/>
              <a:t>.1.201</a:t>
            </a:r>
            <a:r>
              <a:rPr lang="cs-CZ" sz="1200" dirty="0" smtClean="0"/>
              <a:t>3</a:t>
            </a:r>
            <a:r>
              <a:rPr lang="en-US" sz="1200" dirty="0" smtClean="0"/>
              <a:t>]. </a:t>
            </a:r>
            <a:r>
              <a:rPr lang="en-US" sz="1200" dirty="0" err="1"/>
              <a:t>Dostupný</a:t>
            </a:r>
            <a:r>
              <a:rPr lang="en-US" sz="1200" dirty="0"/>
              <a:t> </a:t>
            </a:r>
            <a:r>
              <a:rPr lang="en-US" sz="1200" dirty="0" err="1"/>
              <a:t>na</a:t>
            </a:r>
            <a:r>
              <a:rPr lang="en-US" sz="1200" dirty="0"/>
              <a:t> WWW: &lt;www.office.microsoft.com&gt;.</a:t>
            </a: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1809</TotalTime>
  <Words>195</Words>
  <Application>Microsoft Office PowerPoint</Application>
  <PresentationFormat>Předvádění na obrazovce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Slunovrat</vt:lpstr>
      <vt:lpstr>Prezentace aplikace PowerPoint</vt:lpstr>
      <vt:lpstr>Anotace</vt:lpstr>
      <vt:lpstr>Střední Amerika</vt:lpstr>
      <vt:lpstr>Státy v Karibském moři</vt:lpstr>
      <vt:lpstr>Karibik - obyvatelstvo</vt:lpstr>
      <vt:lpstr>Karibská oblast - hospodářství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uzivatel17</cp:lastModifiedBy>
  <cp:revision>229</cp:revision>
  <dcterms:created xsi:type="dcterms:W3CDTF">2011-03-22T17:13:23Z</dcterms:created>
  <dcterms:modified xsi:type="dcterms:W3CDTF">2013-02-11T16:52:27Z</dcterms:modified>
</cp:coreProperties>
</file>