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13"/>
  </p:notesMasterIdLst>
  <p:sldIdLst>
    <p:sldId id="256" r:id="rId2"/>
    <p:sldId id="269" r:id="rId3"/>
    <p:sldId id="257" r:id="rId4"/>
    <p:sldId id="258" r:id="rId5"/>
    <p:sldId id="270" r:id="rId6"/>
    <p:sldId id="259" r:id="rId7"/>
    <p:sldId id="260" r:id="rId8"/>
    <p:sldId id="261" r:id="rId9"/>
    <p:sldId id="271" r:id="rId10"/>
    <p:sldId id="262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33"/>
    <a:srgbClr val="FFFF66"/>
    <a:srgbClr val="996E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895" autoAdjust="0"/>
  </p:normalViewPr>
  <p:slideViewPr>
    <p:cSldViewPr>
      <p:cViewPr>
        <p:scale>
          <a:sx n="100" d="100"/>
          <a:sy n="10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653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3.2.2013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aoblený obdélník 16"/>
          <p:cNvSpPr/>
          <p:nvPr/>
        </p:nvSpPr>
        <p:spPr>
          <a:xfrm>
            <a:off x="785786" y="2214554"/>
            <a:ext cx="8229502" cy="4357718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8" name="Zaoblený obdélník 17"/>
          <p:cNvSpPr/>
          <p:nvPr/>
        </p:nvSpPr>
        <p:spPr>
          <a:xfrm>
            <a:off x="405981" y="248538"/>
            <a:ext cx="8609307" cy="1736544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9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844094" y="4604191"/>
            <a:ext cx="71304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21" name="Obdélník 20"/>
          <p:cNvSpPr/>
          <p:nvPr/>
        </p:nvSpPr>
        <p:spPr>
          <a:xfrm>
            <a:off x="844094" y="3038485"/>
            <a:ext cx="68659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 dirty="0"/>
              <a:t>: </a:t>
            </a:r>
            <a:r>
              <a:rPr lang="cs-CZ" sz="2800" dirty="0" smtClean="0"/>
              <a:t>VY_32_INOVACE_22_20_Z7_Skála</a:t>
            </a:r>
            <a:endParaRPr lang="cs-CZ" sz="2800" dirty="0"/>
          </a:p>
        </p:txBody>
      </p:sp>
      <p:sp>
        <p:nvSpPr>
          <p:cNvPr id="22" name="Obdélník 21"/>
          <p:cNvSpPr/>
          <p:nvPr/>
        </p:nvSpPr>
        <p:spPr>
          <a:xfrm>
            <a:off x="870289" y="2552432"/>
            <a:ext cx="39155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</a:t>
            </a:r>
            <a:r>
              <a:rPr lang="cs-CZ" sz="2800" dirty="0" smtClean="0"/>
              <a:t>Mgr. Aleš Skála</a:t>
            </a:r>
            <a:endParaRPr lang="cs-CZ" sz="2800" dirty="0"/>
          </a:p>
        </p:txBody>
      </p:sp>
      <p:sp>
        <p:nvSpPr>
          <p:cNvPr id="23" name="Obdélník 22"/>
          <p:cNvSpPr/>
          <p:nvPr/>
        </p:nvSpPr>
        <p:spPr>
          <a:xfrm>
            <a:off x="868130" y="3561705"/>
            <a:ext cx="56359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</a:t>
            </a:r>
            <a:r>
              <a:rPr lang="cs-CZ" sz="2800" dirty="0" smtClean="0"/>
              <a:t>Severní a </a:t>
            </a:r>
            <a:r>
              <a:rPr lang="cs-CZ" sz="2800" dirty="0" err="1" smtClean="0"/>
              <a:t>Stř</a:t>
            </a:r>
            <a:r>
              <a:rPr lang="cs-CZ" sz="2800" dirty="0" smtClean="0"/>
              <a:t>. Amerika - test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714348" y="248538"/>
            <a:ext cx="8230304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/>
              <a:t>Základní škola Libina, příspěvková </a:t>
            </a:r>
            <a:r>
              <a:rPr lang="cs-CZ" sz="16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Název projektu: </a:t>
            </a:r>
            <a:r>
              <a:rPr lang="cs-CZ" sz="1600" dirty="0" smtClean="0"/>
              <a:t>Škola hrou</a:t>
            </a:r>
            <a:endParaRPr lang="cs-CZ" sz="1600" dirty="0"/>
          </a:p>
          <a:p>
            <a:pPr>
              <a:lnSpc>
                <a:spcPct val="150000"/>
              </a:lnSpc>
            </a:pPr>
            <a:r>
              <a:rPr lang="cs-CZ" sz="1600" dirty="0"/>
              <a:t>Tento projekt je spolufinancován Evropským sociálním fondem </a:t>
            </a:r>
            <a:r>
              <a:rPr lang="cs-CZ" sz="16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/>
              <a:t>Vzdělávací </a:t>
            </a:r>
            <a:r>
              <a:rPr lang="cs-CZ" sz="1600" dirty="0" smtClean="0"/>
              <a:t>oblast: Člověk a příroda</a:t>
            </a:r>
            <a:endParaRPr lang="cs-CZ" sz="1600" dirty="0"/>
          </a:p>
          <a:p>
            <a:pPr>
              <a:lnSpc>
                <a:spcPct val="150000"/>
              </a:lnSpc>
            </a:pPr>
            <a:endParaRPr lang="cs-CZ" sz="1600" dirty="0"/>
          </a:p>
        </p:txBody>
      </p:sp>
      <p:sp>
        <p:nvSpPr>
          <p:cNvPr id="25" name="Obdélník 24"/>
          <p:cNvSpPr/>
          <p:nvPr/>
        </p:nvSpPr>
        <p:spPr>
          <a:xfrm>
            <a:off x="844094" y="4072225"/>
            <a:ext cx="84011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OBSAH</a:t>
            </a:r>
            <a:r>
              <a:rPr lang="cs-CZ" sz="2800" dirty="0"/>
              <a:t>: </a:t>
            </a:r>
            <a:r>
              <a:rPr lang="cs-CZ" sz="2800" dirty="0" smtClean="0"/>
              <a:t>Test na státy a povrch </a:t>
            </a:r>
            <a:r>
              <a:rPr lang="cs-CZ" sz="2800" dirty="0" smtClean="0"/>
              <a:t>Severní a </a:t>
            </a:r>
            <a:r>
              <a:rPr lang="cs-CZ" sz="2800" dirty="0" err="1" smtClean="0"/>
              <a:t>Stř</a:t>
            </a:r>
            <a:r>
              <a:rPr lang="cs-CZ" sz="2800" dirty="0" smtClean="0"/>
              <a:t>. Ameriky</a:t>
            </a:r>
            <a:endParaRPr lang="cs-CZ" sz="2800" dirty="0"/>
          </a:p>
        </p:txBody>
      </p:sp>
      <p:pic>
        <p:nvPicPr>
          <p:cNvPr id="26" name="Obrázek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1190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7158" y="428604"/>
            <a:ext cx="8229600" cy="1066800"/>
          </a:xfrm>
        </p:spPr>
        <p:txBody>
          <a:bodyPr/>
          <a:lstStyle/>
          <a:p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785926"/>
            <a:ext cx="8229600" cy="1785950"/>
          </a:xfrm>
          <a:solidFill>
            <a:schemeClr val="accent3">
              <a:lumMod val="40000"/>
              <a:lumOff val="60000"/>
            </a:schemeClr>
          </a:solidFill>
          <a:ln>
            <a:solidFill>
              <a:schemeClr val="accent3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cs-CZ" sz="2000" dirty="0" smtClean="0"/>
              <a:t>V testu musí žáci dokázat své vědomosti ze států a povrchu </a:t>
            </a:r>
            <a:r>
              <a:rPr lang="cs-CZ" sz="2000" dirty="0" smtClean="0"/>
              <a:t>Severní a </a:t>
            </a:r>
            <a:r>
              <a:rPr lang="cs-CZ" sz="2000" dirty="0" err="1" smtClean="0"/>
              <a:t>Stř</a:t>
            </a:r>
            <a:r>
              <a:rPr lang="cs-CZ" sz="2000" dirty="0" smtClean="0"/>
              <a:t>. Ameriky</a:t>
            </a:r>
            <a:endParaRPr lang="cs-CZ" sz="2000" dirty="0" smtClean="0"/>
          </a:p>
          <a:p>
            <a:endParaRPr lang="cs-CZ" sz="2000" dirty="0" smtClean="0"/>
          </a:p>
          <a:p>
            <a:r>
              <a:rPr lang="cs-CZ" sz="2000" dirty="0" smtClean="0"/>
              <a:t>Ze slepé mapy poznávají umístění jednotlivých států pohoří, pouští, řek</a:t>
            </a:r>
          </a:p>
          <a:p>
            <a:endParaRPr lang="cs-CZ" sz="2000" dirty="0" smtClean="0"/>
          </a:p>
          <a:p>
            <a:r>
              <a:rPr lang="cs-CZ" sz="2000" dirty="0" smtClean="0"/>
              <a:t>Své znalosti si mohou zpětně ověřit v řešení testu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Test – 1. část</a:t>
            </a:r>
            <a:endParaRPr lang="cs-CZ" u="sng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14282" y="2143116"/>
            <a:ext cx="7858180" cy="71438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9600" dirty="0" smtClean="0"/>
              <a:t>1. Hospodářství </a:t>
            </a:r>
            <a:r>
              <a:rPr lang="cs-CZ" sz="9600" dirty="0" smtClean="0"/>
              <a:t>USA + hlavní oblasti</a:t>
            </a:r>
            <a:endParaRPr lang="cs-CZ" sz="9600" dirty="0" smtClean="0"/>
          </a:p>
          <a:p>
            <a:pPr>
              <a:buNone/>
            </a:pPr>
            <a:endParaRPr lang="cs-CZ" sz="96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282" y="1357298"/>
            <a:ext cx="8143932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bg1"/>
                </a:solidFill>
              </a:rPr>
              <a:t>-Otázky 1. části - odpovězte písemně</a:t>
            </a:r>
            <a:endParaRPr lang="cs-CZ" sz="2400" i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4282" y="3031175"/>
            <a:ext cx="76438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</a:t>
            </a:r>
            <a:r>
              <a:rPr lang="cs-CZ" sz="2400" dirty="0" smtClean="0"/>
              <a:t>Nakreslete vlajku USA a KANADY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42844" y="3857628"/>
            <a:ext cx="66437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3. Jaké má </a:t>
            </a:r>
            <a:r>
              <a:rPr lang="cs-CZ" sz="2400" dirty="0" err="1" smtClean="0"/>
              <a:t>Sev</a:t>
            </a:r>
            <a:r>
              <a:rPr lang="cs-CZ" sz="2400" dirty="0" smtClean="0"/>
              <a:t>. a </a:t>
            </a:r>
            <a:r>
              <a:rPr lang="cs-CZ" sz="2400" dirty="0" err="1" smtClean="0"/>
              <a:t>Stř</a:t>
            </a:r>
            <a:r>
              <a:rPr lang="cs-CZ" sz="2400" dirty="0" smtClean="0"/>
              <a:t>. Amerika</a:t>
            </a:r>
            <a:r>
              <a:rPr lang="cs-CZ" sz="2400" dirty="0" smtClean="0"/>
              <a:t> </a:t>
            </a:r>
            <a:r>
              <a:rPr lang="cs-CZ" sz="2400" dirty="0" smtClean="0"/>
              <a:t>nejvyšší a nejnižší místo na pevnině?</a:t>
            </a:r>
            <a:endParaRPr lang="cs-CZ" sz="24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4282" y="4786322"/>
            <a:ext cx="67866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 Vyjmenuj 3 pohoří, 3 jezera a 3 </a:t>
            </a:r>
            <a:r>
              <a:rPr lang="cs-CZ" sz="2400" dirty="0" smtClean="0"/>
              <a:t>řeky </a:t>
            </a:r>
            <a:r>
              <a:rPr lang="cs-CZ" sz="2400" dirty="0" err="1" smtClean="0"/>
              <a:t>Sev</a:t>
            </a:r>
            <a:r>
              <a:rPr lang="cs-CZ" sz="2400" dirty="0" smtClean="0"/>
              <a:t>. a </a:t>
            </a:r>
            <a:r>
              <a:rPr lang="cs-CZ" sz="2400" dirty="0" err="1" smtClean="0"/>
              <a:t>Stř</a:t>
            </a:r>
            <a:r>
              <a:rPr lang="cs-CZ" sz="2400" dirty="0" smtClean="0"/>
              <a:t>. Ameriky </a:t>
            </a:r>
            <a:r>
              <a:rPr lang="cs-CZ" sz="2400" dirty="0" smtClean="0"/>
              <a:t>?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uiExpand="1" build="p"/>
      <p:bldP spid="9" grpId="1" animBg="1"/>
      <p:bldP spid="10" grpId="0"/>
      <p:bldP spid="11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Test – 2. část </a:t>
            </a:r>
            <a:endParaRPr lang="cs-CZ" u="sng" dirty="0"/>
          </a:p>
        </p:txBody>
      </p:sp>
      <p:sp>
        <p:nvSpPr>
          <p:cNvPr id="4" name="TextovéPole 3"/>
          <p:cNvSpPr txBox="1"/>
          <p:nvPr/>
        </p:nvSpPr>
        <p:spPr>
          <a:xfrm>
            <a:off x="1573952" y="1124744"/>
            <a:ext cx="5377800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bg1"/>
                </a:solidFill>
              </a:rPr>
              <a:t>- v 2. části testu poznejte státy </a:t>
            </a:r>
            <a:r>
              <a:rPr lang="cs-CZ" sz="2400" i="1" dirty="0" smtClean="0">
                <a:solidFill>
                  <a:schemeClr val="bg1"/>
                </a:solidFill>
              </a:rPr>
              <a:t>Ameriky</a:t>
            </a:r>
            <a:endParaRPr lang="cs-CZ" sz="2400" i="1" dirty="0">
              <a:solidFill>
                <a:schemeClr val="bg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06" y="1714489"/>
            <a:ext cx="8469388" cy="5026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1763688" y="2542096"/>
            <a:ext cx="256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435272" y="5084216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382424" y="2844569"/>
            <a:ext cx="285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843808" y="433695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33" name="Čárový popisek 1 32"/>
          <p:cNvSpPr/>
          <p:nvPr/>
        </p:nvSpPr>
        <p:spPr>
          <a:xfrm>
            <a:off x="4216824" y="5889608"/>
            <a:ext cx="428628" cy="214314"/>
          </a:xfrm>
          <a:prstGeom prst="borderCallout1">
            <a:avLst>
              <a:gd name="adj1" fmla="val 18750"/>
              <a:gd name="adj2" fmla="val -8333"/>
              <a:gd name="adj3" fmla="val 94966"/>
              <a:gd name="adj4" fmla="val -152305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4" name="Čárový popisek 1 33"/>
          <p:cNvSpPr/>
          <p:nvPr/>
        </p:nvSpPr>
        <p:spPr>
          <a:xfrm>
            <a:off x="2369396" y="6103922"/>
            <a:ext cx="428628" cy="285752"/>
          </a:xfrm>
          <a:prstGeom prst="borderCallout1">
            <a:avLst>
              <a:gd name="adj1" fmla="val 97654"/>
              <a:gd name="adj2" fmla="val 93949"/>
              <a:gd name="adj3" fmla="val -75992"/>
              <a:gd name="adj4" fmla="val 212990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5" name="Čárový popisek 1 34"/>
          <p:cNvSpPr/>
          <p:nvPr/>
        </p:nvSpPr>
        <p:spPr>
          <a:xfrm>
            <a:off x="5000628" y="4925598"/>
            <a:ext cx="428628" cy="285752"/>
          </a:xfrm>
          <a:prstGeom prst="borderCallout1">
            <a:avLst>
              <a:gd name="adj1" fmla="val 205780"/>
              <a:gd name="adj2" fmla="val -198286"/>
              <a:gd name="adj3" fmla="val 92045"/>
              <a:gd name="adj4" fmla="val -3264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7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0366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500"/>
                            </p:stCondLst>
                            <p:childTnLst>
                              <p:par>
                                <p:cTn id="3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8000"/>
                            </p:stCondLst>
                            <p:childTnLst>
                              <p:par>
                                <p:cTn id="3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8500"/>
                            </p:stCondLst>
                            <p:childTnLst>
                              <p:par>
                                <p:cTn id="4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22" grpId="0"/>
      <p:bldP spid="23" grpId="0"/>
      <p:bldP spid="24" grpId="0"/>
      <p:bldP spid="25" grpId="0"/>
      <p:bldP spid="33" grpId="0" animBg="1"/>
      <p:bldP spid="34" grpId="0" animBg="1"/>
      <p:bldP spid="3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Test – 3. část</a:t>
            </a:r>
            <a:endParaRPr lang="cs-CZ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214282" y="1357298"/>
            <a:ext cx="8143932" cy="46166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i="1" dirty="0" smtClean="0">
                <a:solidFill>
                  <a:schemeClr val="bg1"/>
                </a:solidFill>
              </a:rPr>
              <a:t>-Otázky 3. části – seřaďte dvojice, které patří k sobě</a:t>
            </a:r>
            <a:endParaRPr lang="cs-CZ" sz="2400" i="1" dirty="0">
              <a:solidFill>
                <a:schemeClr val="bg1"/>
              </a:solidFill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idx="1"/>
          </p:nvPr>
        </p:nvSpPr>
        <p:spPr>
          <a:xfrm>
            <a:off x="500034" y="2143116"/>
            <a:ext cx="2971792" cy="4395798"/>
          </a:xfrm>
        </p:spPr>
        <p:txBody>
          <a:bodyPr>
            <a:normAutofit/>
          </a:bodyPr>
          <a:lstStyle/>
          <a:p>
            <a:r>
              <a:rPr lang="cs-CZ" sz="4400" dirty="0" smtClean="0"/>
              <a:t>USA</a:t>
            </a:r>
            <a:endParaRPr lang="cs-CZ" sz="4400" dirty="0" smtClean="0"/>
          </a:p>
          <a:p>
            <a:r>
              <a:rPr lang="cs-CZ" sz="4400" dirty="0" smtClean="0"/>
              <a:t>KANADA</a:t>
            </a:r>
            <a:endParaRPr lang="cs-CZ" sz="4400" dirty="0" smtClean="0"/>
          </a:p>
          <a:p>
            <a:r>
              <a:rPr lang="cs-CZ" sz="4400" dirty="0" smtClean="0"/>
              <a:t>BAHAMY</a:t>
            </a:r>
            <a:endParaRPr lang="cs-CZ" sz="4400" dirty="0" smtClean="0"/>
          </a:p>
          <a:p>
            <a:r>
              <a:rPr lang="cs-CZ" sz="4400" dirty="0" smtClean="0"/>
              <a:t>KUBA</a:t>
            </a:r>
            <a:endParaRPr lang="cs-CZ" sz="4400" dirty="0" smtClean="0"/>
          </a:p>
          <a:p>
            <a:r>
              <a:rPr lang="cs-CZ" sz="4400" dirty="0" smtClean="0"/>
              <a:t>JAMAJKA</a:t>
            </a:r>
            <a:endParaRPr lang="cs-CZ" sz="4400" dirty="0" smtClean="0"/>
          </a:p>
        </p:txBody>
      </p:sp>
      <p:sp>
        <p:nvSpPr>
          <p:cNvPr id="7" name="Zástupný symbol pro obsah 9"/>
          <p:cNvSpPr txBox="1">
            <a:spLocks/>
          </p:cNvSpPr>
          <p:nvPr/>
        </p:nvSpPr>
        <p:spPr>
          <a:xfrm>
            <a:off x="4286248" y="2132856"/>
            <a:ext cx="4678240" cy="4395798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400" dirty="0" smtClean="0"/>
              <a:t>OTTAWA</a:t>
            </a:r>
          </a:p>
          <a:p>
            <a:r>
              <a:rPr lang="cs-CZ" sz="4400" dirty="0" smtClean="0"/>
              <a:t>HAVANA</a:t>
            </a:r>
          </a:p>
          <a:p>
            <a:r>
              <a:rPr lang="cs-CZ" sz="4400" dirty="0" smtClean="0"/>
              <a:t>NASSAU</a:t>
            </a:r>
          </a:p>
          <a:p>
            <a:r>
              <a:rPr lang="cs-CZ" sz="4400" dirty="0" smtClean="0"/>
              <a:t>KINGSTON</a:t>
            </a:r>
          </a:p>
          <a:p>
            <a:r>
              <a:rPr lang="cs-CZ" sz="4400" dirty="0" smtClean="0"/>
              <a:t>WASHINGTON D.C.</a:t>
            </a:r>
            <a:endParaRPr lang="cs-CZ" sz="4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5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0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  <p:bldP spid="10" grpId="0" build="p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700" y="1912385"/>
            <a:ext cx="6324600" cy="477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Test – 4. část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0034" y="1000108"/>
            <a:ext cx="8001056" cy="785818"/>
          </a:xfrm>
          <a:solidFill>
            <a:schemeClr val="accent3">
              <a:lumMod val="75000"/>
            </a:schemeClr>
          </a:solidFill>
          <a:ln>
            <a:solidFill>
              <a:schemeClr val="accent3"/>
            </a:solidFill>
          </a:ln>
        </p:spPr>
        <p:txBody>
          <a:bodyPr>
            <a:noAutofit/>
          </a:bodyPr>
          <a:lstStyle/>
          <a:p>
            <a:pPr algn="ctr">
              <a:buNone/>
            </a:pPr>
            <a:r>
              <a:rPr lang="cs-CZ" sz="2400" i="1" dirty="0" smtClean="0">
                <a:solidFill>
                  <a:schemeClr val="bg1"/>
                </a:solidFill>
              </a:rPr>
              <a:t>- ve 3. části testu napište dle mapy o jaké místo se jedná</a:t>
            </a:r>
            <a:endParaRPr lang="cs-CZ" sz="2400" i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62466" y="3389827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92280" y="3205161"/>
            <a:ext cx="878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295693" y="2564904"/>
            <a:ext cx="373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075260" y="5369969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411760" y="5131848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983132" y="3176591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506467" y="6072206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652519" y="3361257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cxnSp>
        <p:nvCxnSpPr>
          <p:cNvPr id="28" name="Přímá spojovací šipka 27"/>
          <p:cNvCxnSpPr/>
          <p:nvPr/>
        </p:nvCxnSpPr>
        <p:spPr>
          <a:xfrm rot="10800000" flipV="1">
            <a:off x="4472787" y="4941340"/>
            <a:ext cx="1214446" cy="42862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5687233" y="476728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5063081" y="4397948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084073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537192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Správné odpovědi</a:t>
            </a:r>
            <a:endParaRPr lang="cs-CZ" u="sng" dirty="0"/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28596" y="1071546"/>
            <a:ext cx="7239000" cy="428628"/>
          </a:xfrm>
          <a:prstGeom prst="rect">
            <a:avLst/>
          </a:prstGeom>
        </p:spPr>
        <p:txBody>
          <a:bodyPr vert="horz" anchor="ctr">
            <a:normAutofit fontScale="675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000" b="0" i="0" u="sng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Test – 1. část</a:t>
            </a:r>
            <a:endParaRPr kumimoji="0" lang="cs-CZ" sz="4000" b="0" i="0" u="sng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Zástupný symbol pro obsah 5"/>
          <p:cNvSpPr>
            <a:spLocks noGrp="1"/>
          </p:cNvSpPr>
          <p:nvPr>
            <p:ph idx="1"/>
          </p:nvPr>
        </p:nvSpPr>
        <p:spPr>
          <a:xfrm>
            <a:off x="0" y="1428736"/>
            <a:ext cx="7858180" cy="714380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sz="9600" dirty="0" smtClean="0"/>
              <a:t>1. </a:t>
            </a:r>
            <a:r>
              <a:rPr lang="cs-CZ" sz="9600" dirty="0"/>
              <a:t>Hospodářství USA + hlavní oblasti</a:t>
            </a:r>
          </a:p>
          <a:p>
            <a:pPr marL="1371600" indent="-1371600">
              <a:buNone/>
            </a:pPr>
            <a:endParaRPr lang="cs-CZ" sz="9600" dirty="0" smtClean="0"/>
          </a:p>
          <a:p>
            <a:pPr>
              <a:buNone/>
            </a:pPr>
            <a:endParaRPr lang="cs-CZ" sz="96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sz="8000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		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0" y="3000372"/>
            <a:ext cx="76438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2. </a:t>
            </a:r>
            <a:r>
              <a:rPr lang="cs-CZ" sz="2400" dirty="0"/>
              <a:t>Nakreslete vlajku USA a KANADY</a:t>
            </a:r>
          </a:p>
          <a:p>
            <a:r>
              <a:rPr lang="cs-CZ" sz="2400" dirty="0" smtClean="0"/>
              <a:t> </a:t>
            </a:r>
            <a:endParaRPr lang="cs-CZ" sz="24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0" y="4000504"/>
            <a:ext cx="66437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3. Jaké má </a:t>
            </a:r>
            <a:r>
              <a:rPr lang="cs-CZ" sz="2400" dirty="0" err="1" smtClean="0"/>
              <a:t>Sev</a:t>
            </a:r>
            <a:r>
              <a:rPr lang="cs-CZ" sz="2400" dirty="0" smtClean="0"/>
              <a:t>. a </a:t>
            </a:r>
            <a:r>
              <a:rPr lang="cs-CZ" sz="2400" dirty="0" err="1" smtClean="0"/>
              <a:t>Stř</a:t>
            </a:r>
            <a:r>
              <a:rPr lang="cs-CZ" sz="2400" dirty="0" smtClean="0"/>
              <a:t>. Amerika</a:t>
            </a:r>
            <a:r>
              <a:rPr lang="cs-CZ" sz="2400" dirty="0" smtClean="0"/>
              <a:t> </a:t>
            </a:r>
            <a:r>
              <a:rPr lang="cs-CZ" sz="2400" dirty="0" smtClean="0"/>
              <a:t>nejvyšší a nejnižší místo na pevnině?</a:t>
            </a:r>
            <a:endParaRPr lang="cs-CZ" sz="24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0" y="5214950"/>
            <a:ext cx="8244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4. Vyjmenuj 3 pohoří, 3 jezera a 3 </a:t>
            </a:r>
            <a:r>
              <a:rPr lang="cs-CZ" sz="2400" dirty="0" smtClean="0"/>
              <a:t>řeky </a:t>
            </a:r>
            <a:r>
              <a:rPr lang="cs-CZ" sz="2400" dirty="0" err="1" smtClean="0"/>
              <a:t>Sev</a:t>
            </a:r>
            <a:r>
              <a:rPr lang="cs-CZ" sz="2400" dirty="0" smtClean="0"/>
              <a:t>. a </a:t>
            </a:r>
            <a:r>
              <a:rPr lang="cs-CZ" sz="2400" dirty="0" err="1" smtClean="0"/>
              <a:t>Stř</a:t>
            </a:r>
            <a:r>
              <a:rPr lang="cs-CZ" sz="2400" dirty="0" smtClean="0"/>
              <a:t>. Ameriky</a:t>
            </a:r>
            <a:r>
              <a:rPr lang="cs-CZ" sz="2400" dirty="0" smtClean="0"/>
              <a:t> </a:t>
            </a:r>
            <a:r>
              <a:rPr lang="cs-CZ" sz="2400" dirty="0" smtClean="0"/>
              <a:t>?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0" y="1857364"/>
            <a:ext cx="777757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ln/>
                <a:solidFill>
                  <a:srgbClr val="FF0000"/>
                </a:solidFill>
              </a:rPr>
              <a:t>ZEMĚDĚLSTVÍ –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pšenice, kukuřice, ovoce, brambory</a:t>
            </a:r>
            <a:endParaRPr lang="cs-CZ" b="1" dirty="0" smtClean="0">
              <a:ln/>
              <a:solidFill>
                <a:srgbClr val="FF0000"/>
              </a:solidFill>
            </a:endParaRPr>
          </a:p>
          <a:p>
            <a:r>
              <a:rPr lang="cs-CZ" b="1" dirty="0" smtClean="0">
                <a:ln/>
                <a:solidFill>
                  <a:srgbClr val="FF0000"/>
                </a:solidFill>
              </a:rPr>
              <a:t>                                - chov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skotu, prasat a drůbeže</a:t>
            </a:r>
            <a:endParaRPr lang="cs-CZ" b="1" dirty="0" smtClean="0">
              <a:ln/>
              <a:solidFill>
                <a:srgbClr val="FF0000"/>
              </a:solidFill>
            </a:endParaRPr>
          </a:p>
          <a:p>
            <a:r>
              <a:rPr lang="cs-CZ" b="1" dirty="0" smtClean="0">
                <a:ln/>
                <a:solidFill>
                  <a:srgbClr val="FF0000"/>
                </a:solidFill>
              </a:rPr>
              <a:t>PRŮMYSL – rudy barevných kovů, ropa, zemní plyn,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černé uhlí, strojírenství, výroba aut, letadel a lodí</a:t>
            </a:r>
            <a:endParaRPr lang="cs-CZ" b="1" dirty="0" smtClean="0">
              <a:ln/>
              <a:solidFill>
                <a:srgbClr val="FF0000"/>
              </a:solidFill>
            </a:endParaRPr>
          </a:p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0" y="4714884"/>
            <a:ext cx="81439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n/>
                <a:solidFill>
                  <a:srgbClr val="FF0000"/>
                </a:solidFill>
              </a:rPr>
              <a:t>Nejvyšší místo – </a:t>
            </a:r>
            <a:r>
              <a:rPr lang="cs-CZ" b="1" dirty="0" err="1" smtClean="0">
                <a:ln/>
                <a:solidFill>
                  <a:srgbClr val="FF0000"/>
                </a:solidFill>
              </a:rPr>
              <a:t>Mt.McKinley</a:t>
            </a:r>
            <a:r>
              <a:rPr lang="cs-CZ" b="1" dirty="0" smtClean="0">
                <a:ln/>
                <a:solidFill>
                  <a:srgbClr val="FF0000"/>
                </a:solidFill>
              </a:rPr>
              <a:t> - 6194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m n. m.</a:t>
            </a:r>
          </a:p>
          <a:p>
            <a:r>
              <a:rPr lang="cs-CZ" b="1" dirty="0" err="1" smtClean="0">
                <a:ln/>
                <a:solidFill>
                  <a:srgbClr val="FF0000"/>
                </a:solidFill>
              </a:rPr>
              <a:t>Nejnižšší</a:t>
            </a:r>
            <a:r>
              <a:rPr lang="cs-CZ" b="1" dirty="0" smtClean="0">
                <a:ln/>
                <a:solidFill>
                  <a:srgbClr val="FF0000"/>
                </a:solidFill>
              </a:rPr>
              <a:t> místo –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Údolí smrti -</a:t>
            </a:r>
            <a:r>
              <a:rPr lang="cs-CZ" b="1" dirty="0" smtClean="0">
                <a:ln/>
                <a:solidFill>
                  <a:srgbClr val="FF0000"/>
                </a:solidFill>
              </a:rPr>
              <a:t>86</a:t>
            </a:r>
            <a:r>
              <a:rPr lang="cs-CZ" b="1" dirty="0" smtClean="0">
                <a:ln/>
                <a:solidFill>
                  <a:srgbClr val="FF0000"/>
                </a:solidFill>
              </a:rPr>
              <a:t>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m</a:t>
            </a:r>
          </a:p>
        </p:txBody>
      </p:sp>
      <p:sp>
        <p:nvSpPr>
          <p:cNvPr id="27" name="Obdélník 26"/>
          <p:cNvSpPr/>
          <p:nvPr/>
        </p:nvSpPr>
        <p:spPr>
          <a:xfrm>
            <a:off x="0" y="5643578"/>
            <a:ext cx="8143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dirty="0" smtClean="0">
                <a:ln/>
                <a:solidFill>
                  <a:srgbClr val="FF0000"/>
                </a:solidFill>
              </a:rPr>
              <a:t>3 pohoří–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Kordillery, Skalnaté hory, </a:t>
            </a:r>
            <a:r>
              <a:rPr lang="cs-CZ" b="1" dirty="0" err="1" smtClean="0">
                <a:ln/>
                <a:solidFill>
                  <a:srgbClr val="FF0000"/>
                </a:solidFill>
              </a:rPr>
              <a:t>Appalačské</a:t>
            </a:r>
            <a:r>
              <a:rPr lang="cs-CZ" b="1" dirty="0" smtClean="0">
                <a:ln/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ln/>
                <a:solidFill>
                  <a:srgbClr val="FF0000"/>
                </a:solidFill>
              </a:rPr>
              <a:t>poh</a:t>
            </a:r>
            <a:r>
              <a:rPr lang="cs-CZ" b="1" dirty="0" smtClean="0">
                <a:ln/>
                <a:solidFill>
                  <a:srgbClr val="FF0000"/>
                </a:solidFill>
              </a:rPr>
              <a:t>……</a:t>
            </a:r>
            <a:endParaRPr lang="cs-CZ" b="1" dirty="0" smtClean="0">
              <a:ln/>
              <a:solidFill>
                <a:srgbClr val="FF0000"/>
              </a:solidFill>
            </a:endParaRPr>
          </a:p>
          <a:p>
            <a:r>
              <a:rPr lang="cs-CZ" b="1" dirty="0" smtClean="0">
                <a:ln/>
                <a:solidFill>
                  <a:srgbClr val="FF0000"/>
                </a:solidFill>
              </a:rPr>
              <a:t>3 jezera-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Hořejší, Erijské, </a:t>
            </a:r>
            <a:r>
              <a:rPr lang="cs-CZ" b="1" dirty="0" err="1" smtClean="0">
                <a:ln/>
                <a:solidFill>
                  <a:srgbClr val="FF0000"/>
                </a:solidFill>
              </a:rPr>
              <a:t>Ontário</a:t>
            </a:r>
            <a:r>
              <a:rPr lang="cs-CZ" b="1" dirty="0" smtClean="0">
                <a:ln/>
                <a:solidFill>
                  <a:srgbClr val="FF0000"/>
                </a:solidFill>
              </a:rPr>
              <a:t>….</a:t>
            </a:r>
            <a:endParaRPr lang="cs-CZ" b="1" dirty="0" smtClean="0">
              <a:ln/>
              <a:solidFill>
                <a:srgbClr val="FF0000"/>
              </a:solidFill>
            </a:endParaRPr>
          </a:p>
          <a:p>
            <a:r>
              <a:rPr lang="cs-CZ" b="1" dirty="0" smtClean="0">
                <a:ln/>
                <a:solidFill>
                  <a:srgbClr val="FF0000"/>
                </a:solidFill>
              </a:rPr>
              <a:t>3 </a:t>
            </a:r>
            <a:r>
              <a:rPr lang="cs-CZ" b="1" dirty="0" smtClean="0">
                <a:ln/>
                <a:solidFill>
                  <a:srgbClr val="FF0000"/>
                </a:solidFill>
              </a:rPr>
              <a:t>řeky</a:t>
            </a:r>
            <a:r>
              <a:rPr lang="cs-CZ" b="1" dirty="0" smtClean="0">
                <a:ln/>
                <a:solidFill>
                  <a:srgbClr val="FF0000"/>
                </a:solidFill>
              </a:rPr>
              <a:t>- Mississippi, Colorado, Yukon….</a:t>
            </a:r>
            <a:endParaRPr lang="cs-CZ" b="1" dirty="0" smtClean="0">
              <a:ln/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  <p:bldP spid="19" grpId="0" build="p"/>
      <p:bldP spid="20" grpId="0"/>
      <p:bldP spid="21" grpId="0"/>
      <p:bldP spid="22" grpId="0"/>
      <p:bldP spid="23" grpId="0"/>
      <p:bldP spid="26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Správné odpovědi</a:t>
            </a:r>
            <a:br>
              <a:rPr lang="cs-CZ" u="sng" dirty="0" smtClean="0"/>
            </a:br>
            <a:r>
              <a:rPr lang="cs-CZ" sz="3600" u="sng" dirty="0" smtClean="0"/>
              <a:t>Test 2. část </a:t>
            </a:r>
            <a:endParaRPr lang="cs-CZ" sz="3600" u="sng" dirty="0"/>
          </a:p>
        </p:txBody>
      </p:sp>
      <p:sp>
        <p:nvSpPr>
          <p:cNvPr id="19" name="Obdélník 18"/>
          <p:cNvSpPr/>
          <p:nvPr/>
        </p:nvSpPr>
        <p:spPr>
          <a:xfrm>
            <a:off x="1571604" y="4143380"/>
            <a:ext cx="2000264" cy="22145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06" y="1714489"/>
            <a:ext cx="8469388" cy="5026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TextovéPole 20"/>
          <p:cNvSpPr txBox="1"/>
          <p:nvPr/>
        </p:nvSpPr>
        <p:spPr>
          <a:xfrm>
            <a:off x="1763688" y="2542096"/>
            <a:ext cx="2568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435272" y="5084216"/>
            <a:ext cx="3032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6228184" y="4264516"/>
            <a:ext cx="235745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USA</a:t>
            </a: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Mexiko</a:t>
            </a: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Kanada</a:t>
            </a: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USA</a:t>
            </a: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Guatemala</a:t>
            </a: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Nikaragua</a:t>
            </a: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Kuba</a:t>
            </a:r>
            <a:endParaRPr lang="cs-CZ" dirty="0" smtClean="0"/>
          </a:p>
        </p:txBody>
      </p:sp>
      <p:sp>
        <p:nvSpPr>
          <p:cNvPr id="23" name="TextovéPole 22"/>
          <p:cNvSpPr txBox="1"/>
          <p:nvPr/>
        </p:nvSpPr>
        <p:spPr>
          <a:xfrm>
            <a:off x="3382424" y="2844569"/>
            <a:ext cx="2851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843808" y="4336959"/>
            <a:ext cx="3064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25" name="Čárový popisek 1 24"/>
          <p:cNvSpPr/>
          <p:nvPr/>
        </p:nvSpPr>
        <p:spPr>
          <a:xfrm>
            <a:off x="4216824" y="5889608"/>
            <a:ext cx="428628" cy="214314"/>
          </a:xfrm>
          <a:prstGeom prst="borderCallout1">
            <a:avLst>
              <a:gd name="adj1" fmla="val 18750"/>
              <a:gd name="adj2" fmla="val -8333"/>
              <a:gd name="adj3" fmla="val 94966"/>
              <a:gd name="adj4" fmla="val -152305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6" name="Čárový popisek 1 25"/>
          <p:cNvSpPr/>
          <p:nvPr/>
        </p:nvSpPr>
        <p:spPr>
          <a:xfrm>
            <a:off x="2369396" y="6103922"/>
            <a:ext cx="428628" cy="285752"/>
          </a:xfrm>
          <a:prstGeom prst="borderCallout1">
            <a:avLst>
              <a:gd name="adj1" fmla="val 97654"/>
              <a:gd name="adj2" fmla="val 93949"/>
              <a:gd name="adj3" fmla="val -75992"/>
              <a:gd name="adj4" fmla="val 212990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7" name="Čárový popisek 1 26"/>
          <p:cNvSpPr/>
          <p:nvPr/>
        </p:nvSpPr>
        <p:spPr>
          <a:xfrm>
            <a:off x="5000628" y="4925598"/>
            <a:ext cx="428628" cy="285752"/>
          </a:xfrm>
          <a:prstGeom prst="borderCallout1">
            <a:avLst>
              <a:gd name="adj1" fmla="val 205780"/>
              <a:gd name="adj2" fmla="val -198286"/>
              <a:gd name="adj3" fmla="val 92045"/>
              <a:gd name="adj4" fmla="val -3264"/>
            </a:avLst>
          </a:prstGeom>
          <a:solidFill>
            <a:schemeClr val="tx1">
              <a:lumMod val="75000"/>
            </a:schemeClr>
          </a:solidFill>
          <a:ln>
            <a:solidFill>
              <a:schemeClr val="tx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>
                <a:solidFill>
                  <a:schemeClr val="bg1"/>
                </a:solidFill>
              </a:rPr>
              <a:t>7</a:t>
            </a:r>
            <a:endParaRPr lang="cs-CZ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1" grpId="0"/>
      <p:bldP spid="22" grpId="0"/>
      <p:bldP spid="43" grpId="0"/>
      <p:bldP spid="23" grpId="0"/>
      <p:bldP spid="24" grpId="0"/>
      <p:bldP spid="25" grpId="0" animBg="1"/>
      <p:bldP spid="26" grpId="0" animBg="1"/>
      <p:bldP spid="2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7239000" cy="537192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Správné odpovědi</a:t>
            </a:r>
            <a:br>
              <a:rPr lang="cs-CZ" u="sng" dirty="0" smtClean="0"/>
            </a:br>
            <a:r>
              <a:rPr lang="cs-CZ" sz="3600" u="sng" dirty="0" smtClean="0"/>
              <a:t>Test 3. část</a:t>
            </a:r>
            <a:endParaRPr lang="cs-CZ" sz="3600" u="sng" dirty="0"/>
          </a:p>
        </p:txBody>
      </p:sp>
      <p:sp>
        <p:nvSpPr>
          <p:cNvPr id="7" name="Zástupný symbol pro obsah 9"/>
          <p:cNvSpPr>
            <a:spLocks noGrp="1"/>
          </p:cNvSpPr>
          <p:nvPr>
            <p:ph idx="1"/>
          </p:nvPr>
        </p:nvSpPr>
        <p:spPr>
          <a:xfrm>
            <a:off x="500034" y="2143116"/>
            <a:ext cx="2971792" cy="4395798"/>
          </a:xfrm>
        </p:spPr>
        <p:txBody>
          <a:bodyPr>
            <a:normAutofit/>
          </a:bodyPr>
          <a:lstStyle/>
          <a:p>
            <a:r>
              <a:rPr lang="cs-CZ" sz="4400" dirty="0" smtClean="0"/>
              <a:t>USA</a:t>
            </a:r>
            <a:endParaRPr lang="cs-CZ" sz="4400" dirty="0" smtClean="0"/>
          </a:p>
          <a:p>
            <a:r>
              <a:rPr lang="cs-CZ" sz="4400" dirty="0" smtClean="0"/>
              <a:t>KANADA</a:t>
            </a:r>
            <a:endParaRPr lang="cs-CZ" sz="4400" dirty="0" smtClean="0"/>
          </a:p>
          <a:p>
            <a:r>
              <a:rPr lang="cs-CZ" sz="4400" dirty="0" smtClean="0"/>
              <a:t>BAHAMY</a:t>
            </a:r>
            <a:endParaRPr lang="cs-CZ" sz="4400" dirty="0" smtClean="0"/>
          </a:p>
          <a:p>
            <a:r>
              <a:rPr lang="cs-CZ" sz="4400" dirty="0" smtClean="0"/>
              <a:t>KUBA</a:t>
            </a:r>
            <a:endParaRPr lang="cs-CZ" sz="4400" dirty="0" smtClean="0"/>
          </a:p>
          <a:p>
            <a:r>
              <a:rPr lang="cs-CZ" sz="4400" dirty="0" smtClean="0"/>
              <a:t>JAMAJKA</a:t>
            </a:r>
            <a:endParaRPr lang="cs-CZ" sz="4400" dirty="0" smtClean="0"/>
          </a:p>
        </p:txBody>
      </p:sp>
      <p:sp>
        <p:nvSpPr>
          <p:cNvPr id="8" name="Zástupný symbol pro obsah 9"/>
          <p:cNvSpPr txBox="1">
            <a:spLocks/>
          </p:cNvSpPr>
          <p:nvPr/>
        </p:nvSpPr>
        <p:spPr>
          <a:xfrm>
            <a:off x="4286248" y="2132856"/>
            <a:ext cx="4678240" cy="4395798"/>
          </a:xfrm>
          <a:prstGeom prst="rect">
            <a:avLst/>
          </a:prstGeom>
        </p:spPr>
        <p:txBody>
          <a:bodyPr vert="horz">
            <a:normAutofit lnSpcReduction="10000"/>
          </a:bodyPr>
          <a:lstStyle>
            <a:lvl1pPr marL="274320" indent="-274320" algn="l" rtl="0" eaLnBrk="1" latinLnBrk="0" hangingPunct="1">
              <a:spcBef>
                <a:spcPct val="20000"/>
              </a:spcBef>
              <a:buClr>
                <a:schemeClr val="accent3"/>
              </a:buClr>
              <a:buSzPct val="9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46888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46888" algn="l" rtl="0" eaLnBrk="1" latinLnBrk="0" hangingPunct="1">
              <a:spcBef>
                <a:spcPct val="20000"/>
              </a:spcBef>
              <a:buClr>
                <a:schemeClr val="accent2"/>
              </a:buClr>
              <a:buSzPct val="7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210312" algn="l" rtl="0" eaLnBrk="1" latinLnBrk="0" hangingPunct="1">
              <a:spcBef>
                <a:spcPct val="20000"/>
              </a:spcBef>
              <a:buClr>
                <a:schemeClr val="accent4"/>
              </a:buClr>
              <a:buSzPct val="6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210312" algn="l" rtl="0" eaLnBrk="1" latinLnBrk="0" hangingPunct="1">
              <a:spcBef>
                <a:spcPct val="20000"/>
              </a:spcBef>
              <a:buClr>
                <a:schemeClr val="accent5"/>
              </a:buClr>
              <a:buSzPct val="80000"/>
              <a:buFont typeface="Wingdings 2"/>
              <a:buChar char="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182880" algn="l" rtl="0" eaLnBrk="1" latinLnBrk="0" hangingPunct="1">
              <a:spcBef>
                <a:spcPct val="20000"/>
              </a:spcBef>
              <a:buClr>
                <a:schemeClr val="accent6"/>
              </a:buClr>
              <a:buSzPct val="80000"/>
              <a:buFont typeface="Wingdings 2"/>
              <a:buChar char=""/>
              <a:defRPr kumimoji="0"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Char char="•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182880" algn="l" rtl="0" eaLnBrk="1" latinLnBrk="0" hangingPunct="1">
              <a:spcBef>
                <a:spcPct val="20000"/>
              </a:spcBef>
              <a:buClr>
                <a:schemeClr val="tx2"/>
              </a:buClr>
              <a:buFontTx/>
              <a:buChar char="•"/>
              <a:defRPr kumimoji="0"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400" dirty="0"/>
              <a:t>WASHINGTON D.C.</a:t>
            </a:r>
          </a:p>
          <a:p>
            <a:r>
              <a:rPr lang="cs-CZ" sz="4400" dirty="0" smtClean="0"/>
              <a:t>OTTAWA</a:t>
            </a:r>
          </a:p>
          <a:p>
            <a:r>
              <a:rPr lang="cs-CZ" sz="4400" dirty="0" smtClean="0"/>
              <a:t>NASSAU</a:t>
            </a:r>
          </a:p>
          <a:p>
            <a:r>
              <a:rPr lang="cs-CZ" sz="4400" dirty="0" smtClean="0"/>
              <a:t>HAVANA</a:t>
            </a:r>
          </a:p>
          <a:p>
            <a:r>
              <a:rPr lang="cs-CZ" sz="4400" dirty="0" smtClean="0"/>
              <a:t>KINGSTON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6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build="p"/>
      <p:bldP spid="8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Nadpis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7239000" cy="537192"/>
          </a:xfrm>
          <a:ln>
            <a:noFill/>
          </a:ln>
        </p:spPr>
        <p:txBody>
          <a:bodyPr>
            <a:normAutofit fontScale="90000"/>
          </a:bodyPr>
          <a:lstStyle/>
          <a:p>
            <a:pPr algn="ctr"/>
            <a:r>
              <a:rPr lang="cs-CZ" u="sng" dirty="0" smtClean="0"/>
              <a:t>Správné odpovědi</a:t>
            </a:r>
            <a:br>
              <a:rPr lang="cs-CZ" u="sng" dirty="0" smtClean="0"/>
            </a:br>
            <a:r>
              <a:rPr lang="cs-CZ" sz="3600" u="sng" dirty="0" smtClean="0"/>
              <a:t>Test 4. část</a:t>
            </a:r>
            <a:endParaRPr lang="cs-CZ" sz="3600" u="sng" dirty="0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924" y="1373146"/>
            <a:ext cx="6324600" cy="4772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TextovéPole 42"/>
          <p:cNvSpPr txBox="1"/>
          <p:nvPr/>
        </p:nvSpPr>
        <p:spPr>
          <a:xfrm>
            <a:off x="107504" y="2210331"/>
            <a:ext cx="25922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cs-CZ" dirty="0" smtClean="0"/>
              <a:t>HOŘEJŠÍ J.</a:t>
            </a: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NEWFOUNDLAND</a:t>
            </a:r>
            <a:endParaRPr lang="cs-CZ" dirty="0" smtClean="0"/>
          </a:p>
          <a:p>
            <a:pPr marL="342900" indent="-342900">
              <a:buAutoNum type="arabicPeriod"/>
            </a:pPr>
            <a:r>
              <a:rPr lang="cs-CZ" dirty="0" smtClean="0"/>
              <a:t>LABRADOR</a:t>
            </a:r>
          </a:p>
          <a:p>
            <a:pPr marL="342900" indent="-342900">
              <a:buAutoNum type="arabicPeriod"/>
            </a:pPr>
            <a:r>
              <a:rPr lang="cs-CZ" dirty="0" smtClean="0"/>
              <a:t>FLORIDA</a:t>
            </a:r>
          </a:p>
          <a:p>
            <a:pPr marL="342900" indent="-342900">
              <a:buAutoNum type="arabicPeriod"/>
            </a:pPr>
            <a:r>
              <a:rPr lang="cs-CZ" dirty="0" smtClean="0"/>
              <a:t>KALIFORNSKÝ POL.</a:t>
            </a:r>
          </a:p>
          <a:p>
            <a:pPr marL="342900" indent="-342900">
              <a:buAutoNum type="arabicPeriod"/>
            </a:pPr>
            <a:r>
              <a:rPr lang="cs-CZ" dirty="0" smtClean="0"/>
              <a:t>KORDILLERY</a:t>
            </a:r>
          </a:p>
          <a:p>
            <a:pPr marL="342900" indent="-342900">
              <a:buAutoNum type="arabicPeriod"/>
            </a:pPr>
            <a:r>
              <a:rPr lang="cs-CZ" dirty="0" smtClean="0"/>
              <a:t>YUCATÁN</a:t>
            </a:r>
          </a:p>
          <a:p>
            <a:pPr marL="342900" indent="-342900">
              <a:buAutoNum type="arabicPeriod"/>
            </a:pPr>
            <a:r>
              <a:rPr lang="cs-CZ" dirty="0" smtClean="0"/>
              <a:t>SV. VAVŘINEC</a:t>
            </a:r>
          </a:p>
          <a:p>
            <a:pPr marL="342900" indent="-342900">
              <a:buAutoNum type="arabicPeriod"/>
            </a:pPr>
            <a:r>
              <a:rPr lang="cs-CZ" dirty="0" smtClean="0"/>
              <a:t>MISSISSIPPI</a:t>
            </a:r>
          </a:p>
          <a:p>
            <a:pPr marL="342900" indent="-342900">
              <a:buAutoNum type="arabicPeriod"/>
            </a:pPr>
            <a:r>
              <a:rPr lang="cs-CZ" dirty="0" smtClean="0"/>
              <a:t>APALLAČSKÉ POH.</a:t>
            </a:r>
            <a:endParaRPr lang="cs-CZ" dirty="0" smtClean="0"/>
          </a:p>
        </p:txBody>
      </p:sp>
      <p:sp>
        <p:nvSpPr>
          <p:cNvPr id="18" name="TextovéPole 17"/>
          <p:cNvSpPr txBox="1"/>
          <p:nvPr/>
        </p:nvSpPr>
        <p:spPr>
          <a:xfrm>
            <a:off x="5587690" y="2850588"/>
            <a:ext cx="346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017504" y="2665922"/>
            <a:ext cx="878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220917" y="2025665"/>
            <a:ext cx="3738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000484" y="4830730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336984" y="4592609"/>
            <a:ext cx="3690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2908356" y="2637352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431691" y="5532967"/>
            <a:ext cx="3626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7577743" y="2822018"/>
            <a:ext cx="3850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8.</a:t>
            </a:r>
            <a:endParaRPr lang="cs-CZ" dirty="0"/>
          </a:p>
        </p:txBody>
      </p:sp>
      <p:cxnSp>
        <p:nvCxnSpPr>
          <p:cNvPr id="27" name="Přímá spojovací šipka 27"/>
          <p:cNvCxnSpPr/>
          <p:nvPr/>
        </p:nvCxnSpPr>
        <p:spPr>
          <a:xfrm rot="10800000" flipV="1">
            <a:off x="5398011" y="4402101"/>
            <a:ext cx="1214446" cy="42862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ovéPole 27"/>
          <p:cNvSpPr txBox="1"/>
          <p:nvPr/>
        </p:nvSpPr>
        <p:spPr>
          <a:xfrm>
            <a:off x="6612457" y="4228041"/>
            <a:ext cx="3770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9.</a:t>
            </a: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5988305" y="3858709"/>
            <a:ext cx="50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Obr. 1., 3. </a:t>
            </a:r>
            <a:r>
              <a:rPr lang="cs-CZ" sz="2400" dirty="0" smtClean="0"/>
              <a:t>-</a:t>
            </a:r>
            <a:r>
              <a:rPr lang="cs-CZ" sz="1200" dirty="0"/>
              <a:t>AUTOR 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3.2.2013]. </a:t>
            </a:r>
            <a:r>
              <a:rPr lang="cs-CZ" sz="1200"/>
              <a:t>Dostupný na WWW: http</a:t>
            </a:r>
            <a:r>
              <a:rPr lang="cs-CZ" sz="1200"/>
              <a:t>://</a:t>
            </a:r>
            <a:r>
              <a:rPr lang="cs-CZ" sz="1200" smtClean="0"/>
              <a:t>upload.wikimedia.org/wikipedia/commons/6/69/Amerika.PNG?uselang=cs</a:t>
            </a:r>
          </a:p>
          <a:p>
            <a:pPr marL="0" indent="0">
              <a:buNone/>
            </a:pPr>
            <a:r>
              <a:rPr lang="pl-PL" sz="2400" dirty="0" smtClean="0"/>
              <a:t>Obr.2</a:t>
            </a:r>
            <a:r>
              <a:rPr lang="pl-PL" sz="2400" dirty="0" smtClean="0"/>
              <a:t>., 4.-</a:t>
            </a:r>
            <a:r>
              <a:rPr lang="cs-CZ" sz="1200" dirty="0" smtClean="0"/>
              <a:t> </a:t>
            </a:r>
            <a:r>
              <a:rPr lang="cs-CZ" sz="1200" dirty="0"/>
              <a:t>AUTOR 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3.2.2013]. Dostupný na WWW: http://upload.wikimedia.org/wikipedia/commons/e/e0/Noord-Amerika_reli%C3%ABf.jpg </a:t>
            </a:r>
            <a:endParaRPr lang="cs-CZ" sz="1200" dirty="0" smtClean="0"/>
          </a:p>
        </p:txBody>
      </p:sp>
    </p:spTree>
    <p:extLst>
      <p:ext uri="{BB962C8B-B14F-4D97-AF65-F5344CB8AC3E}">
        <p14:creationId xmlns:p14="http://schemas.microsoft.com/office/powerpoint/2010/main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1710</TotalTime>
  <Words>523</Words>
  <Application>Microsoft Office PowerPoint</Application>
  <PresentationFormat>Předvádění na obrazovce (4:3)</PresentationFormat>
  <Paragraphs>132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Anotace:</vt:lpstr>
      <vt:lpstr>Test – 1. část</vt:lpstr>
      <vt:lpstr>Test – 2. část </vt:lpstr>
      <vt:lpstr>Test – 3. část</vt:lpstr>
      <vt:lpstr>Test – 4. část</vt:lpstr>
      <vt:lpstr>Správné odpovědi</vt:lpstr>
      <vt:lpstr>Správné odpovědi Test 2. část </vt:lpstr>
      <vt:lpstr>Správné odpovědi Test 3. část</vt:lpstr>
      <vt:lpstr>Správné odpovědi Test 4. část</vt:lpstr>
      <vt:lpstr>Prezentace aplikace PowerPoint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uzivatel17</cp:lastModifiedBy>
  <cp:revision>175</cp:revision>
  <dcterms:created xsi:type="dcterms:W3CDTF">2011-03-22T17:13:23Z</dcterms:created>
  <dcterms:modified xsi:type="dcterms:W3CDTF">2013-02-03T22:27:01Z</dcterms:modified>
</cp:coreProperties>
</file>