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0"/>
  </p:notesMasterIdLst>
  <p:sldIdLst>
    <p:sldId id="256" r:id="rId2"/>
    <p:sldId id="269" r:id="rId3"/>
    <p:sldId id="257" r:id="rId4"/>
    <p:sldId id="258" r:id="rId5"/>
    <p:sldId id="259" r:id="rId6"/>
    <p:sldId id="260" r:id="rId7"/>
    <p:sldId id="270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122" autoAdjust="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63601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18.9.2013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b/be/Pacific_elevation.jp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emepis.com/Asie.php" TargetMode="External"/><Relationship Id="rId2" Type="http://schemas.openxmlformats.org/officeDocument/2006/relationships/hyperlink" Target="http://www.testpark.cz/testy/zemepis/asie-645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zemepis.eu/asie.p8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Zaoblený obdélník 16"/>
          <p:cNvSpPr/>
          <p:nvPr/>
        </p:nvSpPr>
        <p:spPr>
          <a:xfrm>
            <a:off x="785786" y="2214554"/>
            <a:ext cx="8001056" cy="4357718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8" name="Zaoblený obdélník 17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9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844094" y="4604191"/>
            <a:ext cx="71304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21" name="Obdélník 20"/>
          <p:cNvSpPr/>
          <p:nvPr/>
        </p:nvSpPr>
        <p:spPr>
          <a:xfrm>
            <a:off x="844094" y="3038485"/>
            <a:ext cx="68687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VY_32_INOVACE_23_07_Z7_Skála</a:t>
            </a:r>
            <a:endParaRPr lang="cs-CZ" sz="2800" dirty="0"/>
          </a:p>
        </p:txBody>
      </p:sp>
      <p:sp>
        <p:nvSpPr>
          <p:cNvPr id="22" name="Obdélník 21"/>
          <p:cNvSpPr/>
          <p:nvPr/>
        </p:nvSpPr>
        <p:spPr>
          <a:xfrm>
            <a:off x="870289" y="2552432"/>
            <a:ext cx="39155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</a:t>
            </a:r>
            <a:r>
              <a:rPr lang="cs-CZ" sz="2800" dirty="0" smtClean="0"/>
              <a:t>Mgr. Aleš Skála</a:t>
            </a:r>
            <a:endParaRPr lang="cs-CZ" sz="2800" dirty="0"/>
          </a:p>
        </p:txBody>
      </p:sp>
      <p:sp>
        <p:nvSpPr>
          <p:cNvPr id="23" name="Obdélník 22"/>
          <p:cNvSpPr/>
          <p:nvPr/>
        </p:nvSpPr>
        <p:spPr>
          <a:xfrm>
            <a:off x="868130" y="3561705"/>
            <a:ext cx="32128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Tich</a:t>
            </a:r>
            <a:r>
              <a:rPr lang="cs-CZ" sz="2800" dirty="0" smtClean="0"/>
              <a:t>ý </a:t>
            </a:r>
            <a:r>
              <a:rPr lang="cs-CZ" sz="2800" dirty="0" smtClean="0"/>
              <a:t>oceán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14348" y="248538"/>
            <a:ext cx="8230304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</a:t>
            </a:r>
            <a:r>
              <a:rPr lang="cs-CZ" sz="1600" dirty="0" smtClean="0"/>
              <a:t>oblast: Člověk a příroda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25" name="Obdélník 24"/>
          <p:cNvSpPr/>
          <p:nvPr/>
        </p:nvSpPr>
        <p:spPr>
          <a:xfrm>
            <a:off x="844094" y="4072225"/>
            <a:ext cx="615604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Tich</a:t>
            </a:r>
            <a:r>
              <a:rPr lang="cs-CZ" sz="2800" dirty="0" smtClean="0"/>
              <a:t>ý </a:t>
            </a:r>
            <a:r>
              <a:rPr lang="cs-CZ" sz="2800" dirty="0" smtClean="0"/>
              <a:t>oceán-poloha, využití…</a:t>
            </a:r>
            <a:endParaRPr lang="cs-CZ" sz="2800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428604"/>
            <a:ext cx="8229600" cy="1066800"/>
          </a:xfrm>
        </p:spPr>
        <p:txBody>
          <a:bodyPr/>
          <a:lstStyle/>
          <a:p>
            <a:r>
              <a:rPr lang="cs-CZ" u="sng" dirty="0" smtClean="0"/>
              <a:t>Anotace: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58" y="1785926"/>
            <a:ext cx="8391306" cy="3227250"/>
          </a:xfrm>
          <a:solidFill>
            <a:schemeClr val="accent3">
              <a:lumMod val="40000"/>
              <a:lumOff val="60000"/>
            </a:schemeClr>
          </a:solidFill>
          <a:ln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Materiál seznamuje žáky s </a:t>
            </a:r>
            <a:r>
              <a:rPr lang="cs-CZ" sz="2000" dirty="0" smtClean="0"/>
              <a:t>Tich</a:t>
            </a:r>
            <a:r>
              <a:rPr lang="cs-CZ" sz="2000" dirty="0" smtClean="0"/>
              <a:t>ým </a:t>
            </a:r>
            <a:r>
              <a:rPr lang="cs-CZ" sz="2000" dirty="0" smtClean="0"/>
              <a:t>oceánem, jeho polohou a využitím </a:t>
            </a:r>
          </a:p>
          <a:p>
            <a:endParaRPr lang="cs-CZ" sz="2000" dirty="0" smtClean="0"/>
          </a:p>
          <a:p>
            <a:r>
              <a:rPr lang="cs-CZ" sz="2000" dirty="0" smtClean="0"/>
              <a:t>Prezentace je určena pro žáky 7. ročníku a pro interaktivní tabuli</a:t>
            </a:r>
          </a:p>
          <a:p>
            <a:endParaRPr lang="cs-CZ" sz="2000" dirty="0" smtClean="0"/>
          </a:p>
          <a:p>
            <a:r>
              <a:rPr lang="cs-CZ" sz="2000" dirty="0" smtClean="0"/>
              <a:t>Své znalosti si mohou žáci v závěrečných otázkách</a:t>
            </a:r>
          </a:p>
          <a:p>
            <a:endParaRPr lang="cs-CZ" sz="2000" dirty="0"/>
          </a:p>
          <a:p>
            <a:r>
              <a:rPr lang="cs-CZ" sz="2000" dirty="0" smtClean="0"/>
              <a:t>Vědomosti si žáci mohou doplnit z přiložených hypertextových odkazů, což je pro ně inovativní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Tich</a:t>
            </a:r>
            <a:r>
              <a:rPr lang="cs-CZ" u="sng" dirty="0" smtClean="0"/>
              <a:t>ý </a:t>
            </a:r>
            <a:r>
              <a:rPr lang="cs-CZ" u="sng" dirty="0" smtClean="0"/>
              <a:t>oceán</a:t>
            </a:r>
            <a:endParaRPr lang="cs-CZ" u="sng" dirty="0"/>
          </a:p>
        </p:txBody>
      </p:sp>
      <p:sp>
        <p:nvSpPr>
          <p:cNvPr id="9" name="TextovéPole 8"/>
          <p:cNvSpPr txBox="1"/>
          <p:nvPr/>
        </p:nvSpPr>
        <p:spPr>
          <a:xfrm>
            <a:off x="142844" y="1124744"/>
            <a:ext cx="8858312" cy="107721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i="1" dirty="0" smtClean="0">
                <a:solidFill>
                  <a:schemeClr val="bg1"/>
                </a:solidFill>
              </a:rPr>
              <a:t>Tich</a:t>
            </a:r>
            <a:r>
              <a:rPr lang="cs-CZ" sz="3200" i="1" dirty="0" smtClean="0">
                <a:solidFill>
                  <a:schemeClr val="bg1"/>
                </a:solidFill>
              </a:rPr>
              <a:t>ý </a:t>
            </a:r>
            <a:r>
              <a:rPr lang="cs-CZ" sz="3200" i="1" dirty="0" smtClean="0">
                <a:solidFill>
                  <a:schemeClr val="bg1"/>
                </a:solidFill>
              </a:rPr>
              <a:t>oceán je </a:t>
            </a:r>
            <a:r>
              <a:rPr lang="cs-CZ" sz="3200" i="1" dirty="0" smtClean="0">
                <a:solidFill>
                  <a:schemeClr val="bg1"/>
                </a:solidFill>
              </a:rPr>
              <a:t>největším </a:t>
            </a:r>
            <a:r>
              <a:rPr lang="cs-CZ" sz="3200" i="1" dirty="0" smtClean="0">
                <a:solidFill>
                  <a:schemeClr val="bg1"/>
                </a:solidFill>
              </a:rPr>
              <a:t>oceánem na světě, </a:t>
            </a:r>
            <a:r>
              <a:rPr lang="cs-CZ" sz="3200" i="1" dirty="0" smtClean="0">
                <a:solidFill>
                  <a:schemeClr val="bg1"/>
                </a:solidFill>
              </a:rPr>
              <a:t>rozkládá </a:t>
            </a:r>
            <a:r>
              <a:rPr lang="cs-CZ" sz="3200" i="1" dirty="0" smtClean="0">
                <a:solidFill>
                  <a:schemeClr val="bg1"/>
                </a:solidFill>
              </a:rPr>
              <a:t>se mezi Asií, </a:t>
            </a:r>
            <a:r>
              <a:rPr lang="cs-CZ" sz="3200" i="1" dirty="0">
                <a:solidFill>
                  <a:schemeClr val="bg1"/>
                </a:solidFill>
              </a:rPr>
              <a:t>A</a:t>
            </a:r>
            <a:r>
              <a:rPr lang="cs-CZ" sz="3200" i="1" dirty="0" smtClean="0">
                <a:solidFill>
                  <a:schemeClr val="bg1"/>
                </a:solidFill>
              </a:rPr>
              <a:t>merikou</a:t>
            </a:r>
            <a:r>
              <a:rPr lang="cs-CZ" sz="3200" i="1" dirty="0" smtClean="0">
                <a:solidFill>
                  <a:schemeClr val="bg1"/>
                </a:solidFill>
              </a:rPr>
              <a:t> </a:t>
            </a:r>
            <a:r>
              <a:rPr lang="cs-CZ" sz="3200" i="1" dirty="0" smtClean="0">
                <a:solidFill>
                  <a:schemeClr val="bg1"/>
                </a:solidFill>
              </a:rPr>
              <a:t>a Austrálií</a:t>
            </a:r>
            <a:endParaRPr lang="cs-CZ" sz="3200" i="1" dirty="0">
              <a:solidFill>
                <a:schemeClr val="bg1"/>
              </a:solidFill>
            </a:endParaRPr>
          </a:p>
        </p:txBody>
      </p:sp>
      <p:pic>
        <p:nvPicPr>
          <p:cNvPr id="3" name="Picture 2" descr="Soubor:Pacific elevation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9275" y="2201962"/>
            <a:ext cx="4896544" cy="464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5289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680068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Tichý </a:t>
            </a:r>
            <a:r>
              <a:rPr lang="cs-CZ" u="sng" dirty="0" smtClean="0"/>
              <a:t>oceán</a:t>
            </a:r>
            <a:endParaRPr lang="cs-CZ" u="sng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2910" y="1357298"/>
            <a:ext cx="7858180" cy="5016758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Tx/>
              <a:buChar char="-"/>
            </a:pPr>
            <a:r>
              <a:rPr lang="cs-CZ" sz="3200" dirty="0" smtClean="0"/>
              <a:t>Tichý oceán </a:t>
            </a:r>
            <a:r>
              <a:rPr lang="cs-CZ" sz="3200" dirty="0" smtClean="0"/>
              <a:t>se rozkládá na jižní </a:t>
            </a:r>
            <a:r>
              <a:rPr lang="cs-CZ" sz="3200" dirty="0" smtClean="0"/>
              <a:t>i severní polokouli</a:t>
            </a:r>
            <a:r>
              <a:rPr lang="cs-CZ" sz="3200" dirty="0" smtClean="0"/>
              <a:t>, sousedí </a:t>
            </a:r>
            <a:r>
              <a:rPr lang="cs-CZ" sz="3200" dirty="0" smtClean="0"/>
              <a:t>se</a:t>
            </a:r>
            <a:r>
              <a:rPr lang="cs-CZ" sz="3200" dirty="0" smtClean="0">
                <a:solidFill>
                  <a:srgbClr val="FFFF00"/>
                </a:solidFill>
              </a:rPr>
              <a:t> Severním ledovým, </a:t>
            </a:r>
            <a:r>
              <a:rPr lang="cs-CZ" sz="3200" dirty="0" smtClean="0">
                <a:solidFill>
                  <a:srgbClr val="FFFF00"/>
                </a:solidFill>
              </a:rPr>
              <a:t>Jižním a </a:t>
            </a:r>
            <a:r>
              <a:rPr lang="cs-CZ" sz="3200" dirty="0" smtClean="0">
                <a:solidFill>
                  <a:srgbClr val="FFFF00"/>
                </a:solidFill>
              </a:rPr>
              <a:t>Indickým </a:t>
            </a:r>
            <a:r>
              <a:rPr lang="cs-CZ" sz="3200" dirty="0" smtClean="0">
                <a:solidFill>
                  <a:srgbClr val="FFFF00"/>
                </a:solidFill>
              </a:rPr>
              <a:t>oceánem</a:t>
            </a:r>
          </a:p>
          <a:p>
            <a:pPr marL="457200" indent="-457200">
              <a:buFontTx/>
              <a:buChar char="-"/>
            </a:pPr>
            <a:r>
              <a:rPr lang="cs-CZ" sz="3200" dirty="0" smtClean="0"/>
              <a:t>Oceánské dno je velmi členité, podél pevniny je mnoho příkopů, nejhlubší je </a:t>
            </a:r>
            <a:r>
              <a:rPr lang="cs-CZ" sz="3200" dirty="0" smtClean="0">
                <a:solidFill>
                  <a:srgbClr val="FFFF00"/>
                </a:solidFill>
              </a:rPr>
              <a:t>Mariánský příkop 10 924 m</a:t>
            </a:r>
            <a:endParaRPr lang="cs-CZ" sz="3200" dirty="0" smtClean="0">
              <a:solidFill>
                <a:srgbClr val="FFFF00"/>
              </a:solidFill>
            </a:endParaRPr>
          </a:p>
          <a:p>
            <a:pPr marL="457200" indent="-457200">
              <a:buFontTx/>
              <a:buChar char="-"/>
            </a:pPr>
            <a:r>
              <a:rPr lang="cs-CZ" sz="3200" dirty="0" smtClean="0"/>
              <a:t>Vznikají zde i </a:t>
            </a:r>
            <a:r>
              <a:rPr lang="cs-CZ" sz="3200" dirty="0" smtClean="0">
                <a:solidFill>
                  <a:srgbClr val="FFFF00"/>
                </a:solidFill>
              </a:rPr>
              <a:t>tropické cyklony</a:t>
            </a:r>
            <a:r>
              <a:rPr lang="cs-CZ" sz="3200" dirty="0" smtClean="0"/>
              <a:t>- jsou to nebezpečné vzdušné víry, </a:t>
            </a:r>
            <a:r>
              <a:rPr lang="cs-CZ" sz="3200" dirty="0" smtClean="0"/>
              <a:t>říká se jim zde </a:t>
            </a:r>
            <a:r>
              <a:rPr lang="cs-CZ" sz="3200" dirty="0" smtClean="0">
                <a:solidFill>
                  <a:srgbClr val="FFFF00"/>
                </a:solidFill>
              </a:rPr>
              <a:t>tajfuny</a:t>
            </a:r>
            <a:r>
              <a:rPr lang="cs-CZ" sz="3200" dirty="0" smtClean="0"/>
              <a:t> a ohrožují obyvatelé ostrovů i asijské pobřeží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100366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noFill/>
          </a:ln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Tich</a:t>
            </a:r>
            <a:r>
              <a:rPr lang="cs-CZ" u="sng" dirty="0" smtClean="0"/>
              <a:t>ý </a:t>
            </a:r>
            <a:r>
              <a:rPr lang="cs-CZ" u="sng" dirty="0" smtClean="0"/>
              <a:t>oceán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000108"/>
            <a:ext cx="8001056" cy="785818"/>
          </a:xfrm>
          <a:solidFill>
            <a:schemeClr val="tx2">
              <a:lumMod val="60000"/>
              <a:lumOff val="40000"/>
            </a:schemeClr>
          </a:solidFill>
          <a:ln>
            <a:solidFill>
              <a:schemeClr val="accent3"/>
            </a:solidFill>
          </a:ln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- Hlavní námořní trasy vedou v severní </a:t>
            </a:r>
            <a:r>
              <a:rPr lang="cs-CZ" sz="2400" i="1" dirty="0" smtClean="0">
                <a:solidFill>
                  <a:schemeClr val="bg1"/>
                </a:solidFill>
              </a:rPr>
              <a:t> a jižní části Tichého </a:t>
            </a:r>
            <a:r>
              <a:rPr lang="cs-CZ" sz="2400" i="1" dirty="0" smtClean="0">
                <a:solidFill>
                  <a:schemeClr val="bg1"/>
                </a:solidFill>
              </a:rPr>
              <a:t>oceánu</a:t>
            </a:r>
            <a:endParaRPr lang="cs-CZ" sz="2400" i="1" dirty="0">
              <a:solidFill>
                <a:schemeClr val="bg1"/>
              </a:solidFill>
            </a:endParaRPr>
          </a:p>
        </p:txBody>
      </p:sp>
      <p:sp>
        <p:nvSpPr>
          <p:cNvPr id="18" name="Zástupný symbol pro obsah 2"/>
          <p:cNvSpPr txBox="1">
            <a:spLocks/>
          </p:cNvSpPr>
          <p:nvPr/>
        </p:nvSpPr>
        <p:spPr>
          <a:xfrm>
            <a:off x="500034" y="2071678"/>
            <a:ext cx="8001056" cy="785818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3"/>
            </a:solidFill>
          </a:ln>
        </p:spPr>
        <p:txBody>
          <a:bodyPr vert="horz">
            <a:no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 typeface="Wingdings 2"/>
              <a:buNone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- Dno oceánu skrývá velké zásoby nerostných surovin (ropa, zemní plyn…)</a:t>
            </a:r>
            <a:endParaRPr kumimoji="0" lang="cs-CZ" sz="2400" b="0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20" name="Zástupný symbol pro obsah 2"/>
          <p:cNvSpPr txBox="1">
            <a:spLocks/>
          </p:cNvSpPr>
          <p:nvPr/>
        </p:nvSpPr>
        <p:spPr>
          <a:xfrm>
            <a:off x="500034" y="3143248"/>
            <a:ext cx="8001056" cy="785818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solidFill>
              <a:schemeClr val="accent3"/>
            </a:solidFill>
          </a:ln>
        </p:spPr>
        <p:txBody>
          <a:bodyPr vert="horz">
            <a:noAutofit/>
          </a:bodyPr>
          <a:lstStyle/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Přímořské státy využívají vody </a:t>
            </a:r>
            <a:r>
              <a:rPr lang="cs-CZ" sz="2400" i="1" dirty="0" smtClean="0">
                <a:solidFill>
                  <a:schemeClr val="bg1"/>
                </a:solidFill>
              </a:rPr>
              <a:t>oceánu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k rybolovu </a:t>
            </a:r>
          </a:p>
          <a:p>
            <a:pPr marL="274320" marR="0" lvl="0" indent="-27432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3"/>
              </a:buClr>
              <a:buSzPct val="95000"/>
              <a:buFontTx/>
              <a:buChar char="-"/>
              <a:tabLst/>
              <a:defRPr/>
            </a:pP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( makrely, </a:t>
            </a:r>
            <a:r>
              <a:rPr lang="cs-CZ" sz="2400" i="1" dirty="0" smtClean="0">
                <a:solidFill>
                  <a:schemeClr val="bg1"/>
                </a:solidFill>
              </a:rPr>
              <a:t>tresky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sledi, lososi, </a:t>
            </a:r>
            <a:r>
              <a:rPr kumimoji="0" lang="cs-CZ" sz="24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tuňáci…)</a:t>
            </a:r>
            <a:endParaRPr kumimoji="0" lang="cs-CZ" sz="2400" b="0" i="1" u="none" strike="noStrike" kern="120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6146" name="Picture 2" descr="http://www.ekobydleni.eu/i/ropna-plosina-580x435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2910" y="4071942"/>
            <a:ext cx="3429024" cy="2571769"/>
          </a:xfrm>
          <a:prstGeom prst="rect">
            <a:avLst/>
          </a:prstGeom>
          <a:noFill/>
        </p:spPr>
      </p:pic>
      <p:pic>
        <p:nvPicPr>
          <p:cNvPr id="6148" name="Picture 4" descr="http://www.ccb.cz/images_aqua/Altumare/2010/04/Krabbenkutter_Ivonne_Pellworm_P5242390j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4118892"/>
            <a:ext cx="3446364" cy="2578747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18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u="sng" dirty="0" smtClean="0"/>
              <a:t>Otázky a odpovědi</a:t>
            </a:r>
            <a:endParaRPr lang="cs-CZ" u="sng" dirty="0"/>
          </a:p>
        </p:txBody>
      </p:sp>
      <p:sp>
        <p:nvSpPr>
          <p:cNvPr id="19" name="Zástupný symbol pro obsah 5"/>
          <p:cNvSpPr>
            <a:spLocks noGrp="1"/>
          </p:cNvSpPr>
          <p:nvPr>
            <p:ph idx="1"/>
          </p:nvPr>
        </p:nvSpPr>
        <p:spPr>
          <a:xfrm>
            <a:off x="0" y="1214422"/>
            <a:ext cx="8460432" cy="71438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endParaRPr lang="cs-CZ" dirty="0" smtClean="0"/>
          </a:p>
          <a:p>
            <a:pPr marL="1371600" indent="-1371600">
              <a:buNone/>
            </a:pPr>
            <a:r>
              <a:rPr lang="cs-CZ" sz="9600" dirty="0" smtClean="0"/>
              <a:t>1. Jak se nazývá </a:t>
            </a:r>
            <a:r>
              <a:rPr lang="cs-CZ" sz="9600" dirty="0" smtClean="0"/>
              <a:t>nejhlubší místo na Zemi?</a:t>
            </a:r>
            <a:endParaRPr lang="cs-CZ" sz="9600" dirty="0" smtClean="0"/>
          </a:p>
          <a:p>
            <a:pPr marL="1371600" indent="-1371600">
              <a:buNone/>
            </a:pPr>
            <a:endParaRPr lang="cs-CZ" sz="9600" dirty="0" smtClean="0"/>
          </a:p>
          <a:p>
            <a:pPr>
              <a:buNone/>
            </a:pPr>
            <a:endParaRPr lang="cs-CZ" sz="96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sz="8000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0" y="2500306"/>
            <a:ext cx="86764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2. Jaké větry jsou ve vodách Indického oceánu nebezpečné?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0" y="3571876"/>
            <a:ext cx="664373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3. Jaké nerostné suroviny se těží v mořích </a:t>
            </a:r>
            <a:r>
              <a:rPr lang="cs-CZ" sz="2400" dirty="0" smtClean="0"/>
              <a:t>Tichého </a:t>
            </a:r>
            <a:r>
              <a:rPr lang="cs-CZ" sz="2400" dirty="0" smtClean="0"/>
              <a:t>oceánu?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0" y="4929198"/>
            <a:ext cx="67866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4. Které ryby se hlavně loví ve vodách </a:t>
            </a:r>
            <a:r>
              <a:rPr lang="cs-CZ" sz="2400" dirty="0" smtClean="0"/>
              <a:t>Tichého </a:t>
            </a:r>
            <a:r>
              <a:rPr lang="cs-CZ" sz="2400" dirty="0" smtClean="0"/>
              <a:t>oceánu?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1643050"/>
            <a:ext cx="77775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b="1" dirty="0" smtClean="0">
              <a:ln/>
              <a:solidFill>
                <a:srgbClr val="FF0000"/>
              </a:solidFill>
            </a:endParaRPr>
          </a:p>
          <a:p>
            <a:r>
              <a:rPr lang="cs-CZ" b="1" dirty="0" smtClean="0">
                <a:ln/>
                <a:solidFill>
                  <a:srgbClr val="FF0000"/>
                </a:solidFill>
              </a:rPr>
              <a:t>…..Mariánský příkop 10 924 m</a:t>
            </a:r>
            <a:endParaRPr lang="cs-CZ" b="1" dirty="0" smtClean="0">
              <a:ln/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0" y="3071810"/>
            <a:ext cx="81439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…..</a:t>
            </a:r>
            <a:r>
              <a:rPr lang="cs-CZ" b="1" dirty="0" smtClean="0">
                <a:ln/>
                <a:solidFill>
                  <a:srgbClr val="FF0000"/>
                </a:solidFill>
              </a:rPr>
              <a:t>tajfuny</a:t>
            </a:r>
            <a:endParaRPr lang="cs-CZ" b="1" dirty="0" smtClean="0">
              <a:ln/>
              <a:solidFill>
                <a:srgbClr val="FF0000"/>
              </a:solidFill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0" y="4429132"/>
            <a:ext cx="81439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……ropa a zemní plyn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0" y="5786454"/>
            <a:ext cx="81439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n/>
                <a:solidFill>
                  <a:srgbClr val="FF0000"/>
                </a:solidFill>
              </a:rPr>
              <a:t>…..makrely, </a:t>
            </a:r>
            <a:r>
              <a:rPr lang="cs-CZ" b="1" dirty="0" smtClean="0">
                <a:ln/>
                <a:solidFill>
                  <a:srgbClr val="FF0000"/>
                </a:solidFill>
              </a:rPr>
              <a:t>lososi, sledi, tuňáci a tresky</a:t>
            </a:r>
            <a:endParaRPr lang="cs-CZ" b="1" dirty="0" smtClean="0">
              <a:ln/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9" grpId="0" build="p"/>
      <p:bldP spid="20" grpId="0"/>
      <p:bldP spid="21" grpId="0"/>
      <p:bldP spid="22" grpId="0"/>
      <p:bldP spid="23" grpId="0"/>
      <p:bldP spid="25" grpId="0"/>
      <p:bldP spid="26" grpId="0"/>
      <p:bldP spid="2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591550" cy="746721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Hypertextové odkazy</a:t>
            </a:r>
            <a:endParaRPr lang="cs-CZ" dirty="0"/>
          </a:p>
        </p:txBody>
      </p:sp>
      <p:sp>
        <p:nvSpPr>
          <p:cNvPr id="5" name="Šipka doprava 4">
            <a:hlinkClick r:id="rId2"/>
          </p:cNvPr>
          <p:cNvSpPr/>
          <p:nvPr/>
        </p:nvSpPr>
        <p:spPr>
          <a:xfrm>
            <a:off x="366603" y="5013176"/>
            <a:ext cx="8352928" cy="1728192"/>
          </a:xfrm>
          <a:prstGeom prst="rightArrow">
            <a:avLst/>
          </a:prstGeo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www.testpark.cz</a:t>
            </a:r>
            <a:endParaRPr lang="cs-CZ" sz="3200" dirty="0"/>
          </a:p>
        </p:txBody>
      </p:sp>
      <p:sp>
        <p:nvSpPr>
          <p:cNvPr id="6" name="Šipka doprava 5">
            <a:hlinkClick r:id="rId3"/>
          </p:cNvPr>
          <p:cNvSpPr/>
          <p:nvPr/>
        </p:nvSpPr>
        <p:spPr>
          <a:xfrm>
            <a:off x="360773" y="1196752"/>
            <a:ext cx="8352928" cy="172819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www. </a:t>
            </a:r>
            <a:r>
              <a:rPr lang="cs-CZ" sz="2800" dirty="0"/>
              <a:t>z</a:t>
            </a:r>
            <a:r>
              <a:rPr lang="cs-CZ" sz="2800" dirty="0" smtClean="0"/>
              <a:t>eměpis.com</a:t>
            </a:r>
            <a:endParaRPr lang="cs-CZ" sz="1400" dirty="0"/>
          </a:p>
        </p:txBody>
      </p:sp>
      <p:sp>
        <p:nvSpPr>
          <p:cNvPr id="7" name="Šipka doprava 6">
            <a:hlinkClick r:id="rId4"/>
          </p:cNvPr>
          <p:cNvSpPr/>
          <p:nvPr/>
        </p:nvSpPr>
        <p:spPr>
          <a:xfrm>
            <a:off x="366603" y="3056451"/>
            <a:ext cx="8352928" cy="1728192"/>
          </a:xfrm>
          <a:prstGeom prst="right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www.zemepis.eu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230886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 </a:t>
            </a:r>
            <a:r>
              <a:rPr lang="cs-CZ" sz="1200" dirty="0" smtClean="0"/>
              <a:t>DVOŘÁK, Jiří; KOHOUTOVÁ, Alice; TAIBR, Pavel. </a:t>
            </a:r>
            <a:r>
              <a:rPr lang="cs-CZ" sz="1200" i="1" dirty="0" smtClean="0"/>
              <a:t>Zeměpis 7 učebnice pro základní školy a víceletá gymnázia</a:t>
            </a:r>
            <a:r>
              <a:rPr lang="cs-CZ" sz="1200" dirty="0" smtClean="0"/>
              <a:t>. Plzeň: </a:t>
            </a:r>
            <a:r>
              <a:rPr lang="cs-CZ" sz="1200" dirty="0" err="1" smtClean="0"/>
              <a:t>Fraus</a:t>
            </a:r>
            <a:r>
              <a:rPr lang="cs-CZ" sz="1200" dirty="0" smtClean="0"/>
              <a:t>, 2005, ISBN 80-7238-304-3.</a:t>
            </a:r>
            <a:endParaRPr lang="cs-CZ" sz="1200" b="1" u="sng" dirty="0" smtClean="0"/>
          </a:p>
          <a:p>
            <a:pPr marL="0" indent="0">
              <a:buNone/>
            </a:pPr>
            <a:r>
              <a:rPr lang="pl-PL" sz="2400" dirty="0" smtClean="0"/>
              <a:t>Obr.1. </a:t>
            </a:r>
            <a:r>
              <a:rPr lang="pl-PL" sz="2400" dirty="0" smtClean="0"/>
              <a:t>- </a:t>
            </a:r>
            <a:r>
              <a:rPr lang="cs-CZ" sz="1200" dirty="0" smtClean="0"/>
              <a:t>AUTOR </a:t>
            </a:r>
            <a:r>
              <a:rPr lang="cs-CZ" sz="1200" dirty="0"/>
              <a:t>NEUVEDEN. </a:t>
            </a:r>
            <a:r>
              <a:rPr lang="cs-CZ" sz="1200" i="1" dirty="0"/>
              <a:t>wikipedia.org</a:t>
            </a:r>
            <a:r>
              <a:rPr lang="cs-CZ" sz="1200" dirty="0"/>
              <a:t> [online]. [cit. 18.9.2013]. Dostupný na WWW: http://cs.wikipedia.org/wiki/Soubor:Pacific_elevation.jpg </a:t>
            </a:r>
            <a:endParaRPr lang="cs-CZ" sz="1200" dirty="0" smtClean="0"/>
          </a:p>
          <a:p>
            <a:pPr marL="0" indent="0">
              <a:buNone/>
            </a:pPr>
            <a:r>
              <a:rPr lang="pl-PL" sz="2400" dirty="0" smtClean="0"/>
              <a:t>Obr.2. 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18.11.2012]. Dostupný na WWW: http://www.</a:t>
            </a:r>
            <a:r>
              <a:rPr lang="cs-CZ" sz="1200" dirty="0" err="1" smtClean="0"/>
              <a:t>ekobydleni.eu</a:t>
            </a:r>
            <a:r>
              <a:rPr lang="cs-CZ" sz="1200" dirty="0" smtClean="0"/>
              <a:t>/i/</a:t>
            </a:r>
            <a:r>
              <a:rPr lang="cs-CZ" sz="1200" dirty="0" err="1" smtClean="0"/>
              <a:t>ropna</a:t>
            </a:r>
            <a:r>
              <a:rPr lang="cs-CZ" sz="1200" dirty="0" smtClean="0"/>
              <a:t>-plosina-580x435.jpg</a:t>
            </a:r>
          </a:p>
          <a:p>
            <a:pPr marL="0" indent="0">
              <a:buNone/>
            </a:pPr>
            <a:r>
              <a:rPr lang="cs-CZ" sz="2400" dirty="0" smtClean="0"/>
              <a:t>Obr.3.  - </a:t>
            </a:r>
            <a:r>
              <a:rPr lang="cs-CZ" sz="1200" dirty="0" smtClean="0"/>
              <a:t>AUTOR NEUVEDEN. </a:t>
            </a:r>
            <a:r>
              <a:rPr lang="cs-CZ" sz="1200" i="1" dirty="0" err="1" smtClean="0"/>
              <a:t>google</a:t>
            </a:r>
            <a:r>
              <a:rPr lang="cs-CZ" sz="1200" dirty="0" smtClean="0"/>
              <a:t> [online]. [cit. 18.11.2012]. Dostupný na WWW: http://www.</a:t>
            </a:r>
            <a:r>
              <a:rPr lang="cs-CZ" sz="1200" dirty="0" err="1" smtClean="0"/>
              <a:t>ccb.cz</a:t>
            </a:r>
            <a:r>
              <a:rPr lang="cs-CZ" sz="1200" dirty="0" smtClean="0"/>
              <a:t>/</a:t>
            </a:r>
            <a:r>
              <a:rPr lang="cs-CZ" sz="1200" dirty="0" err="1" smtClean="0"/>
              <a:t>images</a:t>
            </a:r>
            <a:r>
              <a:rPr lang="cs-CZ" sz="1200" dirty="0" smtClean="0"/>
              <a:t>_</a:t>
            </a:r>
            <a:r>
              <a:rPr lang="cs-CZ" sz="1200" dirty="0" err="1" smtClean="0"/>
              <a:t>aqua</a:t>
            </a:r>
            <a:r>
              <a:rPr lang="cs-CZ" sz="1200" dirty="0" smtClean="0"/>
              <a:t>/</a:t>
            </a:r>
            <a:r>
              <a:rPr lang="cs-CZ" sz="1200" dirty="0" err="1" smtClean="0"/>
              <a:t>Altumare</a:t>
            </a:r>
            <a:r>
              <a:rPr lang="cs-CZ" sz="1200" dirty="0" smtClean="0"/>
              <a:t>/2010/04/</a:t>
            </a:r>
            <a:r>
              <a:rPr lang="cs-CZ" sz="1200" dirty="0" err="1" smtClean="0"/>
              <a:t>Krabbenkutter</a:t>
            </a:r>
            <a:r>
              <a:rPr lang="cs-CZ" sz="1200" dirty="0" smtClean="0"/>
              <a:t>_</a:t>
            </a:r>
            <a:r>
              <a:rPr lang="cs-CZ" sz="1200" dirty="0" err="1" smtClean="0"/>
              <a:t>Ivonne</a:t>
            </a:r>
            <a:r>
              <a:rPr lang="cs-CZ" sz="1200" dirty="0" smtClean="0"/>
              <a:t>_</a:t>
            </a:r>
            <a:r>
              <a:rPr lang="cs-CZ" sz="1200" dirty="0" err="1" smtClean="0"/>
              <a:t>Pellworm</a:t>
            </a:r>
            <a:r>
              <a:rPr lang="cs-CZ" sz="1200" dirty="0" smtClean="0"/>
              <a:t>_P5242390jm.jpg</a:t>
            </a:r>
          </a:p>
          <a:p>
            <a:pPr marL="0" indent="0">
              <a:buNone/>
            </a:pP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1802</TotalTime>
  <Words>326</Words>
  <Application>Microsoft Office PowerPoint</Application>
  <PresentationFormat>Předvádění na obrazovce (4:3)</PresentationFormat>
  <Paragraphs>54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Anotace:</vt:lpstr>
      <vt:lpstr>Tichý oceán</vt:lpstr>
      <vt:lpstr>Tichý oceán</vt:lpstr>
      <vt:lpstr>Tichý oceán</vt:lpstr>
      <vt:lpstr>Otázky a odpovědi</vt:lpstr>
      <vt:lpstr>Hypertextové odkazy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199</cp:revision>
  <dcterms:created xsi:type="dcterms:W3CDTF">2011-03-22T17:13:23Z</dcterms:created>
  <dcterms:modified xsi:type="dcterms:W3CDTF">2013-09-18T13:41:56Z</dcterms:modified>
</cp:coreProperties>
</file>