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9"/>
  </p:notesMasterIdLst>
  <p:sldIdLst>
    <p:sldId id="256" r:id="rId2"/>
    <p:sldId id="269" r:id="rId3"/>
    <p:sldId id="257" r:id="rId4"/>
    <p:sldId id="259" r:id="rId5"/>
    <p:sldId id="261" r:id="rId6"/>
    <p:sldId id="270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  <a:srgbClr val="663300"/>
    <a:srgbClr val="66FF33"/>
    <a:srgbClr val="E1858E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648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3727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//upload.wikimedia.org/wikipedia/commons/8/8e/Oceania_%28orthographic_projection%29.sv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9/93/Pacific_Culture_Areas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emepis.com/Asie.php" TargetMode="External"/><Relationship Id="rId2" Type="http://schemas.openxmlformats.org/officeDocument/2006/relationships/hyperlink" Target="http://www.testpark.cz/testy/zemepis/asie-645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zemepis.eu/asie.p8.html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251520" y="2857496"/>
            <a:ext cx="8516011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9" name="Zaoblený obdélník 8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0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857224" y="3500438"/>
            <a:ext cx="499752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VY_32_INOVACE_23_08_Z7_Skála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857224" y="3929066"/>
            <a:ext cx="192552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Oceánie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Člověk a příroda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16" name="Obdélník 15"/>
          <p:cNvSpPr/>
          <p:nvPr/>
        </p:nvSpPr>
        <p:spPr>
          <a:xfrm>
            <a:off x="857224" y="4357694"/>
            <a:ext cx="485363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Oceánie</a:t>
            </a:r>
            <a:r>
              <a:rPr lang="cs-CZ" sz="2000" dirty="0" smtClean="0"/>
              <a:t>, </a:t>
            </a:r>
            <a:r>
              <a:rPr lang="cs-CZ" sz="2000" dirty="0" smtClean="0"/>
              <a:t>poloha, </a:t>
            </a:r>
            <a:r>
              <a:rPr lang="cs-CZ" sz="2000" dirty="0" smtClean="0"/>
              <a:t>obyvateli, </a:t>
            </a:r>
            <a:r>
              <a:rPr lang="cs-CZ" sz="2000" dirty="0" smtClean="0"/>
              <a:t>klima…</a:t>
            </a:r>
            <a:endParaRPr lang="cs-CZ" sz="2000" dirty="0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785786" y="428604"/>
            <a:ext cx="7358114" cy="584775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32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Oceánie</a:t>
            </a:r>
            <a:endParaRPr lang="cs-CZ" sz="3200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seznamuje žáky s </a:t>
            </a:r>
            <a:r>
              <a:rPr lang="cs-CZ" dirty="0" smtClean="0"/>
              <a:t>Oceánií </a:t>
            </a:r>
            <a:r>
              <a:rPr lang="cs-CZ" dirty="0" smtClean="0"/>
              <a:t>její polohou, klimatem, </a:t>
            </a:r>
            <a:r>
              <a:rPr lang="cs-CZ" dirty="0" smtClean="0"/>
              <a:t>obyvateli</a:t>
            </a:r>
            <a:endParaRPr lang="cs-CZ" dirty="0" smtClean="0"/>
          </a:p>
          <a:p>
            <a:r>
              <a:rPr lang="cs-CZ" dirty="0" smtClean="0"/>
              <a:t>Prezentace je určena pro interaktivní tabuli</a:t>
            </a:r>
          </a:p>
          <a:p>
            <a:r>
              <a:rPr lang="cs-CZ" dirty="0" smtClean="0"/>
              <a:t>Práce je určena pro žáky 7. třídy</a:t>
            </a:r>
          </a:p>
          <a:p>
            <a:r>
              <a:rPr lang="cs-CZ" dirty="0" smtClean="0"/>
              <a:t>Své vědomosti si žáci mohou obohatit prostudováním hypertextových odkazů, v závěru práce</a:t>
            </a:r>
          </a:p>
          <a:p>
            <a:pPr marL="82296" indent="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1429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Oceánie</a:t>
            </a:r>
            <a:endParaRPr lang="cs-CZ" dirty="0"/>
          </a:p>
        </p:txBody>
      </p:sp>
      <p:pic>
        <p:nvPicPr>
          <p:cNvPr id="3" name="Picture 2" descr="Soubor:Oceania (orthographic projection)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124744"/>
            <a:ext cx="5513065" cy="5513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199" y="320040"/>
            <a:ext cx="8507289" cy="537192"/>
          </a:xfrm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Oceánie</a:t>
            </a:r>
            <a:endParaRPr lang="cs-CZ" dirty="0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052736"/>
            <a:ext cx="8712969" cy="501675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200" dirty="0" smtClean="0">
                <a:solidFill>
                  <a:srgbClr val="FF0066"/>
                </a:solidFill>
              </a:rPr>
              <a:t>Oceánie</a:t>
            </a:r>
            <a:r>
              <a:rPr lang="cs-CZ" sz="3200" dirty="0" smtClean="0"/>
              <a:t> zahrnuje ostrovy a souostroví západní a střední části Tichého oceánu a s politického hlediska i </a:t>
            </a:r>
            <a:r>
              <a:rPr lang="cs-CZ" sz="3200" dirty="0" smtClean="0">
                <a:solidFill>
                  <a:srgbClr val="FF0066"/>
                </a:solidFill>
              </a:rPr>
              <a:t>Austrálii</a:t>
            </a:r>
          </a:p>
          <a:p>
            <a:pPr marL="285750" indent="-285750">
              <a:buFontTx/>
              <a:buChar char="-"/>
            </a:pPr>
            <a:r>
              <a:rPr lang="cs-CZ" sz="3200" dirty="0" smtClean="0"/>
              <a:t>Většina ostrovů a ostrůvků jsou </a:t>
            </a:r>
            <a:r>
              <a:rPr lang="cs-CZ" sz="3200" dirty="0" smtClean="0">
                <a:solidFill>
                  <a:srgbClr val="FF0066"/>
                </a:solidFill>
              </a:rPr>
              <a:t>sopečného a korálového původu</a:t>
            </a:r>
            <a:endParaRPr lang="cs-CZ" sz="3200" dirty="0" smtClean="0">
              <a:solidFill>
                <a:srgbClr val="FF0066"/>
              </a:solidFill>
            </a:endParaRPr>
          </a:p>
          <a:p>
            <a:pPr marL="285750" indent="-285750">
              <a:buFontTx/>
              <a:buChar char="-"/>
            </a:pPr>
            <a:r>
              <a:rPr lang="cs-CZ" sz="3200" dirty="0" smtClean="0">
                <a:solidFill>
                  <a:srgbClr val="FF0066"/>
                </a:solidFill>
              </a:rPr>
              <a:t>Obyvatelstvo</a:t>
            </a:r>
            <a:r>
              <a:rPr lang="cs-CZ" sz="3200" dirty="0" smtClean="0">
                <a:solidFill>
                  <a:schemeClr val="tx1"/>
                </a:solidFill>
              </a:rPr>
              <a:t>- původní obyvatelé tvoří menšinu, převažují přistěhovalci</a:t>
            </a:r>
            <a:endParaRPr lang="cs-CZ" sz="3200" dirty="0" smtClean="0">
              <a:solidFill>
                <a:schemeClr val="tx1"/>
              </a:solidFill>
            </a:endParaRPr>
          </a:p>
          <a:p>
            <a:pPr marL="285750" indent="-285750">
              <a:buFontTx/>
              <a:buChar char="-"/>
            </a:pPr>
            <a:r>
              <a:rPr lang="cs-CZ" sz="3200" dirty="0" smtClean="0">
                <a:solidFill>
                  <a:srgbClr val="FF0066"/>
                </a:solidFill>
              </a:rPr>
              <a:t>Hospodářství – je závislé na oceánu</a:t>
            </a:r>
            <a:endParaRPr lang="cs-CZ" sz="3200" dirty="0" smtClean="0">
              <a:solidFill>
                <a:schemeClr val="tx1"/>
              </a:solidFill>
            </a:endParaRPr>
          </a:p>
          <a:p>
            <a:pPr marL="285750" indent="-285750">
              <a:buFontTx/>
              <a:buChar char="-"/>
            </a:pPr>
            <a:r>
              <a:rPr lang="cs-CZ" sz="3200" dirty="0" smtClean="0">
                <a:solidFill>
                  <a:schemeClr val="tx1"/>
                </a:solidFill>
              </a:rPr>
              <a:t>Nejvyspělejšími </a:t>
            </a:r>
            <a:r>
              <a:rPr lang="cs-CZ" sz="3200" dirty="0">
                <a:solidFill>
                  <a:schemeClr val="tx1"/>
                </a:solidFill>
              </a:rPr>
              <a:t>z</a:t>
            </a:r>
            <a:r>
              <a:rPr lang="cs-CZ" sz="3200" dirty="0" smtClean="0">
                <a:solidFill>
                  <a:schemeClr val="tx1"/>
                </a:solidFill>
              </a:rPr>
              <a:t>eměmi jsou mimo Austrálii, </a:t>
            </a:r>
            <a:r>
              <a:rPr lang="cs-CZ" sz="3200" dirty="0" smtClean="0">
                <a:solidFill>
                  <a:srgbClr val="FF0066"/>
                </a:solidFill>
              </a:rPr>
              <a:t>Nový Zéland a Havajské ostrovy </a:t>
            </a:r>
            <a:endParaRPr lang="cs-CZ" sz="3200" dirty="0">
              <a:solidFill>
                <a:srgbClr val="FF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8407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57199" y="320040"/>
            <a:ext cx="8507289" cy="537192"/>
          </a:xfrm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Oceánie</a:t>
            </a:r>
            <a:endParaRPr lang="cs-CZ" dirty="0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1520" y="1052736"/>
            <a:ext cx="8712969" cy="107721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200" u="sng" dirty="0" err="1" smtClean="0">
                <a:solidFill>
                  <a:srgbClr val="FF0066"/>
                </a:solidFill>
              </a:rPr>
              <a:t>Polynesie</a:t>
            </a:r>
            <a:r>
              <a:rPr lang="cs-CZ" sz="3200" dirty="0" smtClean="0">
                <a:solidFill>
                  <a:schemeClr val="tx1"/>
                </a:solidFill>
              </a:rPr>
              <a:t> – sopečné a korálové ostrovy v nejsevernější části oceánu ( </a:t>
            </a:r>
            <a:r>
              <a:rPr lang="cs-CZ" sz="3200" dirty="0" smtClean="0">
                <a:solidFill>
                  <a:srgbClr val="FF0066"/>
                </a:solidFill>
              </a:rPr>
              <a:t>Havajské ostrovy</a:t>
            </a:r>
            <a:r>
              <a:rPr lang="cs-CZ" sz="3200" dirty="0" smtClean="0">
                <a:solidFill>
                  <a:schemeClr val="tx1"/>
                </a:solidFill>
              </a:rPr>
              <a:t>)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2050" name="Picture 2" descr="Soubor:Pacific Culture Areas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004" y="1052736"/>
            <a:ext cx="7620000" cy="4953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51519" y="2454635"/>
            <a:ext cx="8712969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200" u="sng" dirty="0" smtClean="0">
                <a:solidFill>
                  <a:srgbClr val="FF0066"/>
                </a:solidFill>
              </a:rPr>
              <a:t>Mikronésie</a:t>
            </a:r>
            <a:r>
              <a:rPr lang="cs-CZ" sz="3200" dirty="0" smtClean="0">
                <a:solidFill>
                  <a:schemeClr val="tx1"/>
                </a:solidFill>
              </a:rPr>
              <a:t> – rozkládá se v západní části Pacifiku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10" name="Picture 2" descr="Soubor:Pacific Culture Areas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004" y="1055373"/>
            <a:ext cx="7620000" cy="4953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251518" y="3531873"/>
            <a:ext cx="8712969" cy="107721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200" u="sng" dirty="0" smtClean="0">
                <a:solidFill>
                  <a:srgbClr val="FF0066"/>
                </a:solidFill>
              </a:rPr>
              <a:t>Melanésie</a:t>
            </a:r>
            <a:r>
              <a:rPr lang="cs-CZ" sz="3200" dirty="0" smtClean="0">
                <a:solidFill>
                  <a:schemeClr val="tx1"/>
                </a:solidFill>
              </a:rPr>
              <a:t> – je nejblíže Austrálii, ostrovy leží převážně na jižní polokouli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12" name="Picture 2" descr="Soubor:Pacific Culture Areas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115" y="1070536"/>
            <a:ext cx="7620000" cy="4953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8591550" cy="746721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Hypertextové odkazy</a:t>
            </a:r>
            <a:endParaRPr lang="cs-CZ" dirty="0"/>
          </a:p>
        </p:txBody>
      </p:sp>
      <p:sp>
        <p:nvSpPr>
          <p:cNvPr id="5" name="Šipka doprava 4">
            <a:hlinkClick r:id="rId2"/>
          </p:cNvPr>
          <p:cNvSpPr/>
          <p:nvPr/>
        </p:nvSpPr>
        <p:spPr>
          <a:xfrm>
            <a:off x="366603" y="5013176"/>
            <a:ext cx="8352928" cy="1728192"/>
          </a:xfrm>
          <a:prstGeom prst="rightArrow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www.testpark.cz</a:t>
            </a:r>
            <a:endParaRPr lang="cs-CZ" sz="3200" dirty="0"/>
          </a:p>
        </p:txBody>
      </p:sp>
      <p:sp>
        <p:nvSpPr>
          <p:cNvPr id="6" name="Šipka doprava 5">
            <a:hlinkClick r:id="rId3"/>
          </p:cNvPr>
          <p:cNvSpPr/>
          <p:nvPr/>
        </p:nvSpPr>
        <p:spPr>
          <a:xfrm>
            <a:off x="360773" y="1196752"/>
            <a:ext cx="8352928" cy="172819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www. </a:t>
            </a:r>
            <a:r>
              <a:rPr lang="cs-CZ" sz="2800" dirty="0"/>
              <a:t>z</a:t>
            </a:r>
            <a:r>
              <a:rPr lang="cs-CZ" sz="2800" dirty="0" smtClean="0"/>
              <a:t>eměpis.com</a:t>
            </a:r>
            <a:endParaRPr lang="cs-CZ" sz="1400" dirty="0"/>
          </a:p>
        </p:txBody>
      </p:sp>
      <p:sp>
        <p:nvSpPr>
          <p:cNvPr id="7" name="Šipka doprava 6">
            <a:hlinkClick r:id="rId4"/>
          </p:cNvPr>
          <p:cNvSpPr/>
          <p:nvPr/>
        </p:nvSpPr>
        <p:spPr>
          <a:xfrm>
            <a:off x="366603" y="3056451"/>
            <a:ext cx="8352928" cy="1728192"/>
          </a:xfrm>
          <a:prstGeom prst="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www.zemepis.eu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206393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300" dirty="0" smtClean="0"/>
              <a:t> JEŘÁBEK, Milan; ANDĚL, Jiří; PEŠTOVÁ, Jana. </a:t>
            </a:r>
            <a:r>
              <a:rPr lang="cs-CZ" sz="1300" i="1" dirty="0" smtClean="0"/>
              <a:t>Zeměpis 7 učebnice pro základní školy a víceletá gymnázia</a:t>
            </a:r>
            <a:r>
              <a:rPr lang="cs-CZ" sz="1300" dirty="0" smtClean="0"/>
              <a:t>. Plzeň: </a:t>
            </a:r>
            <a:r>
              <a:rPr lang="cs-CZ" sz="1300" dirty="0" err="1" smtClean="0"/>
              <a:t>Fraus</a:t>
            </a:r>
            <a:r>
              <a:rPr lang="cs-CZ" sz="1300" dirty="0" smtClean="0"/>
              <a:t>, 2006, ISBN 80-7238-486-4.</a:t>
            </a:r>
            <a:endParaRPr lang="cs-CZ" sz="1300" b="1" u="sng" dirty="0" smtClean="0"/>
          </a:p>
          <a:p>
            <a:pPr marL="0" indent="0">
              <a:buNone/>
            </a:pPr>
            <a:r>
              <a:rPr lang="cs-CZ" sz="2400" dirty="0" smtClean="0"/>
              <a:t>Obr. 1. – </a:t>
            </a:r>
            <a:r>
              <a:rPr lang="cs-CZ" sz="1200" dirty="0"/>
              <a:t>CH1902. </a:t>
            </a:r>
            <a:r>
              <a:rPr lang="cs-CZ" sz="1200" i="1" dirty="0"/>
              <a:t>wikipedia.org</a:t>
            </a:r>
            <a:r>
              <a:rPr lang="cs-CZ" sz="1200" dirty="0"/>
              <a:t> [online]. [cit. 20.9.2013]. Dostupný na WWW: http://cs.wikipedia.org/wiki/Soubor:Oceania_(orthographic_projection).svg </a:t>
            </a:r>
            <a:endParaRPr lang="cs-CZ" sz="1200" dirty="0" smtClean="0"/>
          </a:p>
          <a:p>
            <a:pPr marL="0" indent="0">
              <a:buNone/>
            </a:pPr>
            <a:r>
              <a:rPr lang="cs-CZ" sz="2400" dirty="0" smtClean="0"/>
              <a:t>Obr.2</a:t>
            </a:r>
            <a:r>
              <a:rPr lang="cs-CZ" sz="2400" dirty="0" smtClean="0"/>
              <a:t>. - </a:t>
            </a:r>
            <a:r>
              <a:rPr lang="cs-CZ" sz="1200" dirty="0"/>
              <a:t>KAHUROA. </a:t>
            </a:r>
            <a:r>
              <a:rPr lang="cs-CZ" sz="1200" i="1" dirty="0"/>
              <a:t>wikipedia.org</a:t>
            </a:r>
            <a:r>
              <a:rPr lang="cs-CZ" sz="1200" dirty="0"/>
              <a:t> [online]. [cit. 20.9.2013]. </a:t>
            </a:r>
            <a:r>
              <a:rPr lang="cs-CZ" sz="1200"/>
              <a:t>Dostupný na WWW: http://cs.wikipedia.org/wiki/Soubor:Pacific_Culture_Areas.jpg </a:t>
            </a: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2033</TotalTime>
  <Words>209</Words>
  <Application>Microsoft Office PowerPoint</Application>
  <PresentationFormat>Předvádění na obrazovce (4:3)</PresentationFormat>
  <Paragraphs>34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Slunovrat</vt:lpstr>
      <vt:lpstr>Prezentace aplikace PowerPoint</vt:lpstr>
      <vt:lpstr>Anotace</vt:lpstr>
      <vt:lpstr>Oceánie</vt:lpstr>
      <vt:lpstr>Oceánie</vt:lpstr>
      <vt:lpstr>Oceánie</vt:lpstr>
      <vt:lpstr>Hypertextové odkazy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264</cp:revision>
  <dcterms:created xsi:type="dcterms:W3CDTF">2011-03-22T17:13:23Z</dcterms:created>
  <dcterms:modified xsi:type="dcterms:W3CDTF">2013-09-20T07:10:30Z</dcterms:modified>
</cp:coreProperties>
</file>