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notesMasterIdLst>
    <p:notesMasterId r:id="rId12"/>
  </p:notesMasterIdLst>
  <p:sldIdLst>
    <p:sldId id="256" r:id="rId2"/>
    <p:sldId id="269" r:id="rId3"/>
    <p:sldId id="257" r:id="rId4"/>
    <p:sldId id="260" r:id="rId5"/>
    <p:sldId id="259" r:id="rId6"/>
    <p:sldId id="261" r:id="rId7"/>
    <p:sldId id="271" r:id="rId8"/>
    <p:sldId id="272" r:id="rId9"/>
    <p:sldId id="268" r:id="rId10"/>
    <p:sldId id="270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33"/>
    <a:srgbClr val="E1858E"/>
    <a:srgbClr val="FFFF66"/>
    <a:srgbClr val="996E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3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3" d="100"/>
          <a:sy n="53" d="100"/>
        </p:scale>
        <p:origin x="-1842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87DF03-B601-49DB-BF9F-B68153AF598F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61525-A494-4ACD-BD58-862938CBC4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3727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43323" y="3721473"/>
            <a:ext cx="5120640" cy="1581150"/>
          </a:xfrm>
        </p:spPr>
        <p:txBody>
          <a:bodyPr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0D3F59A4-F837-41F0-876E-5CF40EF10FB8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</p:spPr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739896" y="1417320"/>
            <a:ext cx="5120640" cy="2304288"/>
          </a:xfrm>
        </p:spPr>
        <p:txBody>
          <a:bodyPr>
            <a:normAutofit/>
          </a:bodyPr>
          <a:lstStyle>
            <a:lvl1pPr>
              <a:defRPr sz="400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3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/>
          <p:cNvSpPr>
            <a:spLocks noChangeAspect="1" noEditPoints="1"/>
          </p:cNvSpPr>
          <p:nvPr/>
        </p:nvSpPr>
        <p:spPr bwMode="auto">
          <a:xfrm>
            <a:off x="5489634" y="0"/>
            <a:ext cx="3393768" cy="6858000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2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5" name="Title Placeholder 1"/>
          <p:cNvSpPr>
            <a:spLocks noGrp="1"/>
          </p:cNvSpPr>
          <p:nvPr>
            <p:ph type="title"/>
          </p:nvPr>
        </p:nvSpPr>
        <p:spPr>
          <a:xfrm>
            <a:off x="276225" y="228600"/>
            <a:ext cx="8591550" cy="1066801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274320" y="1298448"/>
            <a:ext cx="8595360" cy="493776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0D3F59A4-F837-41F0-876E-5CF40EF10FB8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Subtitle 2"/>
          <p:cNvSpPr>
            <a:spLocks noGrp="1"/>
          </p:cNvSpPr>
          <p:nvPr>
            <p:ph type="subTitle" idx="1"/>
          </p:nvPr>
        </p:nvSpPr>
        <p:spPr>
          <a:xfrm>
            <a:off x="3743324" y="1400174"/>
            <a:ext cx="5120640" cy="1476375"/>
          </a:xfrm>
        </p:spPr>
        <p:txBody>
          <a:bodyPr anchor="b" anchorCtr="0"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0" name="Freeform 7"/>
          <p:cNvSpPr>
            <a:spLocks noChangeAspect="1" noEditPoints="1"/>
          </p:cNvSpPr>
          <p:nvPr/>
        </p:nvSpPr>
        <p:spPr bwMode="auto">
          <a:xfrm>
            <a:off x="34289" y="136641"/>
            <a:ext cx="3326149" cy="6721359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733800" y="2895599"/>
            <a:ext cx="5129543" cy="2667001"/>
          </a:xfrm>
        </p:spPr>
        <p:txBody>
          <a:bodyPr anchor="t">
            <a:normAutofit/>
          </a:bodyPr>
          <a:lstStyle>
            <a:lvl1pPr>
              <a:defRPr kumimoji="0" lang="en-US" sz="4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5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5" y="1298448"/>
            <a:ext cx="4248150" cy="509587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15815" y="1298448"/>
            <a:ext cx="4248150" cy="509587"/>
          </a:xfrm>
        </p:spPr>
        <p:txBody>
          <a:bodyPr anchor="ctr">
            <a:normAutofit/>
          </a:bodyPr>
          <a:lstStyle>
            <a:lvl1pPr marL="0" indent="0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D3F59A4-F837-41F0-876E-5CF40EF10FB8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-1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0D3F59A4-F837-41F0-876E-5CF40EF10FB8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2834640" cy="1298448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Content Placeholder 11"/>
          <p:cNvSpPr>
            <a:spLocks noGrp="1"/>
          </p:cNvSpPr>
          <p:nvPr>
            <p:ph sz="quarter" idx="14"/>
          </p:nvPr>
        </p:nvSpPr>
        <p:spPr>
          <a:xfrm>
            <a:off x="3775935" y="533400"/>
            <a:ext cx="5063266" cy="57028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4" y="1539240"/>
            <a:ext cx="2834640" cy="4709160"/>
          </a:xfrm>
        </p:spPr>
        <p:txBody>
          <a:bodyPr>
            <a:normAutofit/>
          </a:bodyPr>
          <a:lstStyle>
            <a:lvl1pPr marL="0" indent="0">
              <a:buNone/>
              <a:defRPr lang="en-US" sz="1600" b="0" i="0" kern="1200" cap="none" spc="30" baseline="0" dirty="0" smtClean="0">
                <a:solidFill>
                  <a:schemeClr val="bg2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-1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409950" y="0"/>
            <a:ext cx="5734050" cy="6858000"/>
          </a:xfrm>
        </p:spPr>
        <p:txBody>
          <a:bodyPr anchor="ctr" anchorCtr="0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0D3F59A4-F837-41F0-876E-5CF40EF10FB8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Title Placeholder 1"/>
          <p:cNvSpPr>
            <a:spLocks noGrp="1"/>
          </p:cNvSpPr>
          <p:nvPr>
            <p:ph type="title"/>
          </p:nvPr>
        </p:nvSpPr>
        <p:spPr>
          <a:xfrm>
            <a:off x="276224" y="228600"/>
            <a:ext cx="2834640" cy="1295399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274320" y="1536192"/>
            <a:ext cx="2834640" cy="471220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2"/>
                </a:solidFill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6225" y="1295400"/>
            <a:ext cx="8591550" cy="49339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6225" y="6429375"/>
            <a:ext cx="21336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fld id="{0D3F59A4-F837-41F0-876E-5CF40EF10FB8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743324" y="6429375"/>
            <a:ext cx="4086225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600" b="1">
                <a:solidFill>
                  <a:schemeClr val="tx2"/>
                </a:solidFill>
              </a:defRPr>
            </a:lvl1pPr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defTabSz="914400" rtl="0" eaLnBrk="1" latinLnBrk="0" hangingPunct="1">
        <a:spcBef>
          <a:spcPts val="400"/>
        </a:spcBef>
        <a:buNone/>
        <a:defRPr sz="3600" b="0" kern="1200" cap="none" spc="0" baseline="0">
          <a:solidFill>
            <a:schemeClr val="tx2"/>
          </a:solidFill>
          <a:latin typeface="+mj-lt"/>
          <a:ea typeface="+mj-ea"/>
          <a:cs typeface="Tunga" pitchFamily="2"/>
        </a:defRPr>
      </a:lvl1pPr>
    </p:titleStyle>
    <p:bodyStyle>
      <a:lvl1pPr marL="171450" indent="-173736" algn="l" defTabSz="914400" rtl="0" eaLnBrk="1" latinLnBrk="0" hangingPunct="1">
        <a:spcBef>
          <a:spcPts val="600"/>
        </a:spcBef>
        <a:spcAft>
          <a:spcPts val="0"/>
        </a:spcAft>
        <a:buClr>
          <a:schemeClr val="accent1"/>
        </a:buClr>
        <a:buFont typeface="Arial" pitchFamily="34" charset="0"/>
        <a:buChar char="•"/>
        <a:defRPr sz="2200" b="0" i="0" kern="1200" cap="none" spc="30" baseline="0">
          <a:solidFill>
            <a:schemeClr val="tx2"/>
          </a:solidFill>
          <a:latin typeface="+mn-lt"/>
          <a:ea typeface="+mn-ea"/>
          <a:cs typeface="Tahoma" pitchFamily="34" charset="0"/>
        </a:defRPr>
      </a:lvl1pPr>
      <a:lvl2pPr marL="34448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marL="51593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Tahoma" pitchFamily="34" charset="0"/>
        </a:defRPr>
      </a:lvl3pPr>
      <a:lvl4pPr marL="68897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marL="86042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Tahoma" pitchFamily="34" charset="0"/>
        </a:defRPr>
      </a:lvl5pPr>
      <a:lvl6pPr marL="105156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23444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41732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160020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3/38/GreatWall_2004_Summer_4.jpg" TargetMode="External"/><Relationship Id="rId7" Type="http://schemas.openxmlformats.org/officeDocument/2006/relationships/image" Target="../media/image12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hyperlink" Target="//upload.wikimedia.org/wikipedia/commons/6/67/Tokyo_night_view_1.jpg" TargetMode="Externa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emepis.com/Asie.php" TargetMode="External"/><Relationship Id="rId2" Type="http://schemas.openxmlformats.org/officeDocument/2006/relationships/hyperlink" Target="http://www.testpark.cz/testy/zemepis/asie-645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ramogames.com/games/Asia-GeoQuest.htm" TargetMode="External"/><Relationship Id="rId4" Type="http://schemas.openxmlformats.org/officeDocument/2006/relationships/hyperlink" Target="http://www.zemepis.eu/asie.p8.html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aoblený obdélník 7"/>
          <p:cNvSpPr/>
          <p:nvPr/>
        </p:nvSpPr>
        <p:spPr>
          <a:xfrm>
            <a:off x="785786" y="2857496"/>
            <a:ext cx="7500990" cy="3714776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1600" dirty="0"/>
          </a:p>
        </p:txBody>
      </p:sp>
      <p:sp>
        <p:nvSpPr>
          <p:cNvPr id="9" name="Zaoblený obdélník 8"/>
          <p:cNvSpPr/>
          <p:nvPr/>
        </p:nvSpPr>
        <p:spPr>
          <a:xfrm>
            <a:off x="357158" y="1214422"/>
            <a:ext cx="8166547" cy="1428760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10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720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857224" y="4786322"/>
            <a:ext cx="7656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000" b="1" dirty="0"/>
              <a:t>ČÍSLO PROJEKTU</a:t>
            </a:r>
            <a:r>
              <a:rPr lang="cs-CZ" sz="2000" dirty="0"/>
              <a:t>: </a:t>
            </a:r>
            <a:r>
              <a:rPr lang="cs-CZ" sz="2000" dirty="0" smtClean="0"/>
              <a:t>CZ.1.07/1.4.00/21.2364</a:t>
            </a:r>
            <a:endParaRPr lang="cs-CZ" sz="2000" dirty="0"/>
          </a:p>
        </p:txBody>
      </p:sp>
      <p:sp>
        <p:nvSpPr>
          <p:cNvPr id="12" name="Obdélník 11"/>
          <p:cNvSpPr/>
          <p:nvPr/>
        </p:nvSpPr>
        <p:spPr>
          <a:xfrm>
            <a:off x="857224" y="3500438"/>
            <a:ext cx="462466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NÁZEV</a:t>
            </a:r>
            <a:r>
              <a:rPr lang="cs-CZ" sz="2000" dirty="0"/>
              <a:t>: </a:t>
            </a:r>
            <a:r>
              <a:rPr lang="cs-CZ" sz="2000" dirty="0" smtClean="0"/>
              <a:t>VY_32_INOVACE_23_11_Z7_Skála</a:t>
            </a:r>
            <a:endParaRPr lang="cs-CZ" sz="2000" dirty="0"/>
          </a:p>
        </p:txBody>
      </p:sp>
      <p:sp>
        <p:nvSpPr>
          <p:cNvPr id="13" name="Obdélník 12"/>
          <p:cNvSpPr/>
          <p:nvPr/>
        </p:nvSpPr>
        <p:spPr>
          <a:xfrm>
            <a:off x="857224" y="3071810"/>
            <a:ext cx="31229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AUTOR</a:t>
            </a:r>
            <a:r>
              <a:rPr lang="cs-CZ" sz="2000" dirty="0"/>
              <a:t>: </a:t>
            </a:r>
            <a:r>
              <a:rPr lang="cs-CZ" sz="2000" dirty="0" smtClean="0"/>
              <a:t>Mgr. Aleš Skála</a:t>
            </a:r>
            <a:endParaRPr lang="cs-CZ" sz="2000" dirty="0"/>
          </a:p>
        </p:txBody>
      </p:sp>
      <p:sp>
        <p:nvSpPr>
          <p:cNvPr id="14" name="Obdélník 13"/>
          <p:cNvSpPr/>
          <p:nvPr/>
        </p:nvSpPr>
        <p:spPr>
          <a:xfrm>
            <a:off x="857224" y="3929066"/>
            <a:ext cx="304282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 smtClean="0"/>
              <a:t>TÉMA</a:t>
            </a:r>
            <a:r>
              <a:rPr lang="cs-CZ" sz="2000" dirty="0"/>
              <a:t>: </a:t>
            </a:r>
            <a:r>
              <a:rPr lang="cs-CZ" sz="2000" dirty="0" smtClean="0"/>
              <a:t>Asie </a:t>
            </a:r>
            <a:r>
              <a:rPr lang="cs-CZ" sz="2000" dirty="0" smtClean="0"/>
              <a:t>se představuje</a:t>
            </a:r>
            <a:endParaRPr lang="cs-CZ" sz="2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00034" y="1214422"/>
            <a:ext cx="8230304" cy="170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400" dirty="0"/>
              <a:t>Základní škola Libina, příspěvková </a:t>
            </a:r>
            <a:r>
              <a:rPr lang="cs-CZ" sz="1400" dirty="0" smtClean="0"/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Název projektu: </a:t>
            </a:r>
            <a:r>
              <a:rPr lang="cs-CZ" sz="1400" dirty="0" smtClean="0"/>
              <a:t>Škola hrou</a:t>
            </a:r>
            <a:endParaRPr lang="cs-CZ" sz="1400" dirty="0"/>
          </a:p>
          <a:p>
            <a:pPr>
              <a:lnSpc>
                <a:spcPct val="150000"/>
              </a:lnSpc>
            </a:pPr>
            <a:r>
              <a:rPr lang="cs-CZ" sz="1400" dirty="0"/>
              <a:t>Tento projekt je spolufinancován Evropským sociálním fondem </a:t>
            </a:r>
            <a:r>
              <a:rPr lang="cs-CZ" sz="1400" dirty="0" smtClean="0"/>
              <a:t>republiky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Vzdělávací </a:t>
            </a:r>
            <a:r>
              <a:rPr lang="cs-CZ" sz="1400" dirty="0" smtClean="0"/>
              <a:t>oblast: Člověk a příroda</a:t>
            </a:r>
            <a:endParaRPr lang="cs-CZ" sz="1400" dirty="0"/>
          </a:p>
          <a:p>
            <a:pPr>
              <a:lnSpc>
                <a:spcPct val="150000"/>
              </a:lnSpc>
            </a:pPr>
            <a:endParaRPr lang="cs-CZ" sz="1400" dirty="0"/>
          </a:p>
        </p:txBody>
      </p:sp>
      <p:sp>
        <p:nvSpPr>
          <p:cNvPr id="16" name="Obdélník 15"/>
          <p:cNvSpPr/>
          <p:nvPr/>
        </p:nvSpPr>
        <p:spPr>
          <a:xfrm>
            <a:off x="857224" y="4357694"/>
            <a:ext cx="523252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OBSAH</a:t>
            </a:r>
            <a:r>
              <a:rPr lang="cs-CZ" sz="2000" dirty="0"/>
              <a:t>: </a:t>
            </a:r>
            <a:r>
              <a:rPr lang="cs-CZ" sz="2000" dirty="0" smtClean="0"/>
              <a:t> Poloha, obyvatelé a zajímavosti z </a:t>
            </a:r>
            <a:r>
              <a:rPr lang="cs-CZ" sz="2000" dirty="0" smtClean="0"/>
              <a:t>Asie</a:t>
            </a:r>
            <a:endParaRPr lang="cs-CZ" sz="2000" dirty="0"/>
          </a:p>
        </p:txBody>
      </p:sp>
      <p:pic>
        <p:nvPicPr>
          <p:cNvPr id="17" name="Obrázek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6644" y="1428736"/>
            <a:ext cx="1180036" cy="1029055"/>
          </a:xfrm>
          <a:prstGeom prst="rect">
            <a:avLst/>
          </a:prstGeom>
        </p:spPr>
      </p:pic>
      <p:sp>
        <p:nvSpPr>
          <p:cNvPr id="18" name="TextovéPole 17"/>
          <p:cNvSpPr txBox="1"/>
          <p:nvPr/>
        </p:nvSpPr>
        <p:spPr>
          <a:xfrm>
            <a:off x="785786" y="428604"/>
            <a:ext cx="7358114" cy="58477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200" b="1" dirty="0" smtClean="0">
                <a:ln/>
                <a:solidFill>
                  <a:schemeClr val="accent3"/>
                </a:solidFill>
              </a:rPr>
              <a:t>ASIE</a:t>
            </a:r>
            <a:r>
              <a:rPr lang="cs-CZ" sz="3200" b="1" dirty="0" smtClean="0">
                <a:ln/>
                <a:solidFill>
                  <a:schemeClr val="accent3"/>
                </a:solidFill>
              </a:rPr>
              <a:t>  </a:t>
            </a:r>
            <a:r>
              <a:rPr lang="cs-CZ" sz="3200" b="1" dirty="0" smtClean="0">
                <a:ln/>
                <a:solidFill>
                  <a:schemeClr val="accent3"/>
                </a:solidFill>
              </a:rPr>
              <a:t>SE PŘEDSTAVUJE</a:t>
            </a:r>
            <a:endParaRPr lang="cs-CZ" sz="3200" b="1" dirty="0">
              <a:ln/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6268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Prezentace seznamuje žáky s </a:t>
            </a:r>
            <a:r>
              <a:rPr lang="cs-CZ" dirty="0" smtClean="0"/>
              <a:t>Asií, </a:t>
            </a:r>
            <a:r>
              <a:rPr lang="cs-CZ" dirty="0" smtClean="0"/>
              <a:t>jejími obyvatelstvem, polohou a zajímavostmi</a:t>
            </a:r>
          </a:p>
          <a:p>
            <a:r>
              <a:rPr lang="cs-CZ" dirty="0" smtClean="0"/>
              <a:t>Prezentace je určena pro interaktivní tabuli</a:t>
            </a:r>
          </a:p>
          <a:p>
            <a:r>
              <a:rPr lang="cs-CZ" dirty="0" smtClean="0"/>
              <a:t>Práce je určena pro žáky 7. </a:t>
            </a:r>
            <a:r>
              <a:rPr lang="cs-CZ" dirty="0" smtClean="0"/>
              <a:t>třídy</a:t>
            </a:r>
          </a:p>
          <a:p>
            <a:r>
              <a:rPr lang="cs-CZ" dirty="0" smtClean="0"/>
              <a:t>Své vědomosti si žáci mohou doplnit s učebnicí a závěrečnými hypertextovými odkazy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7239000" cy="68006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Asie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3"/>
          </p:nvPr>
        </p:nvSpPr>
        <p:spPr>
          <a:xfrm>
            <a:off x="457200" y="1609416"/>
            <a:ext cx="7615262" cy="676576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	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3" y="1038800"/>
            <a:ext cx="5608945" cy="5831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5289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142852"/>
            <a:ext cx="7239000" cy="71438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Asijské regiony</a:t>
            </a:r>
            <a:endParaRPr lang="cs-CZ" dirty="0"/>
          </a:p>
        </p:txBody>
      </p:sp>
      <p:pic>
        <p:nvPicPr>
          <p:cNvPr id="2050" name="Picture 2" descr="http://upload.wikimedia.org/wikipedia/commons/6/61/Location-Asia-UNsubregion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052736"/>
            <a:ext cx="6447512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059832" y="1844824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>
                <a:solidFill>
                  <a:schemeClr val="bg1"/>
                </a:solidFill>
              </a:rPr>
              <a:t>4</a:t>
            </a:r>
            <a:r>
              <a:rPr lang="cs-CZ" sz="3600" dirty="0" smtClean="0">
                <a:solidFill>
                  <a:schemeClr val="bg1"/>
                </a:solidFill>
              </a:rPr>
              <a:t>.</a:t>
            </a:r>
            <a:endParaRPr lang="cs-CZ" sz="3600" dirty="0">
              <a:solidFill>
                <a:schemeClr val="bg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051720" y="2446637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>
                <a:solidFill>
                  <a:schemeClr val="bg1"/>
                </a:solidFill>
              </a:rPr>
              <a:t>2</a:t>
            </a:r>
            <a:r>
              <a:rPr lang="cs-CZ" sz="3600" dirty="0" smtClean="0">
                <a:solidFill>
                  <a:schemeClr val="bg1"/>
                </a:solidFill>
              </a:rPr>
              <a:t>.</a:t>
            </a:r>
            <a:endParaRPr lang="cs-CZ" sz="3600" dirty="0">
              <a:solidFill>
                <a:schemeClr val="bg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808715" y="3717032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>
                <a:solidFill>
                  <a:schemeClr val="bg1"/>
                </a:solidFill>
              </a:rPr>
              <a:t>3</a:t>
            </a:r>
            <a:r>
              <a:rPr lang="cs-CZ" sz="3600" dirty="0" smtClean="0">
                <a:solidFill>
                  <a:schemeClr val="bg1"/>
                </a:solidFill>
              </a:rPr>
              <a:t>.</a:t>
            </a:r>
            <a:endParaRPr lang="cs-CZ" sz="3600" dirty="0">
              <a:solidFill>
                <a:schemeClr val="bg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115616" y="3717031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chemeClr val="bg1"/>
                </a:solidFill>
              </a:rPr>
              <a:t>1.</a:t>
            </a:r>
            <a:endParaRPr lang="cs-CZ" sz="3600" dirty="0">
              <a:solidFill>
                <a:schemeClr val="bg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670526" y="3131109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5</a:t>
            </a:r>
            <a:r>
              <a:rPr lang="cs-CZ" sz="3600" dirty="0" smtClean="0"/>
              <a:t>.</a:t>
            </a:r>
            <a:endParaRPr lang="cs-CZ" sz="36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994762" y="4070835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6</a:t>
            </a:r>
            <a:r>
              <a:rPr lang="cs-CZ" sz="3600" dirty="0" smtClean="0"/>
              <a:t>.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699032" y="1844824"/>
            <a:ext cx="226545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2400" dirty="0" smtClean="0"/>
              <a:t>Jihozápadní </a:t>
            </a:r>
            <a:r>
              <a:rPr lang="cs-CZ" sz="2400" dirty="0"/>
              <a:t>A</a:t>
            </a:r>
            <a:r>
              <a:rPr lang="cs-CZ" sz="2400" dirty="0" smtClean="0"/>
              <a:t>sie</a:t>
            </a:r>
          </a:p>
          <a:p>
            <a:pPr marL="342900" indent="-342900">
              <a:buAutoNum type="arabicPeriod"/>
            </a:pPr>
            <a:r>
              <a:rPr lang="cs-CZ" sz="2400" dirty="0" smtClean="0"/>
              <a:t>Střední </a:t>
            </a:r>
            <a:r>
              <a:rPr lang="cs-CZ" sz="2400" dirty="0"/>
              <a:t>A</a:t>
            </a:r>
            <a:r>
              <a:rPr lang="cs-CZ" sz="2400" dirty="0" smtClean="0"/>
              <a:t>sie</a:t>
            </a:r>
          </a:p>
          <a:p>
            <a:pPr marL="342900" indent="-342900">
              <a:buAutoNum type="arabicPeriod"/>
            </a:pPr>
            <a:r>
              <a:rPr lang="cs-CZ" sz="2400" dirty="0" smtClean="0"/>
              <a:t>Jižní </a:t>
            </a:r>
            <a:r>
              <a:rPr lang="cs-CZ" sz="2400" dirty="0"/>
              <a:t>A</a:t>
            </a:r>
            <a:r>
              <a:rPr lang="cs-CZ" sz="2400" dirty="0" smtClean="0"/>
              <a:t>sie</a:t>
            </a:r>
          </a:p>
          <a:p>
            <a:pPr marL="342900" indent="-342900">
              <a:buAutoNum type="arabicPeriod"/>
            </a:pPr>
            <a:r>
              <a:rPr lang="cs-CZ" sz="2400" dirty="0" smtClean="0"/>
              <a:t>Severní </a:t>
            </a:r>
            <a:r>
              <a:rPr lang="cs-CZ" sz="2400" dirty="0"/>
              <a:t>A</a:t>
            </a:r>
            <a:r>
              <a:rPr lang="cs-CZ" sz="2400" dirty="0" smtClean="0"/>
              <a:t>sie</a:t>
            </a:r>
          </a:p>
          <a:p>
            <a:pPr marL="342900" indent="-342900">
              <a:buAutoNum type="arabicPeriod"/>
            </a:pPr>
            <a:r>
              <a:rPr lang="cs-CZ" sz="2400" dirty="0" smtClean="0"/>
              <a:t>Východní </a:t>
            </a:r>
            <a:r>
              <a:rPr lang="cs-CZ" sz="2400" dirty="0"/>
              <a:t>A</a:t>
            </a:r>
            <a:r>
              <a:rPr lang="cs-CZ" sz="2400" dirty="0" smtClean="0"/>
              <a:t>sie</a:t>
            </a:r>
          </a:p>
          <a:p>
            <a:pPr marL="342900" indent="-342900">
              <a:buAutoNum type="arabicPeriod"/>
            </a:pPr>
            <a:r>
              <a:rPr lang="cs-CZ" sz="2400" dirty="0" smtClean="0"/>
              <a:t>Jihovýchodní </a:t>
            </a:r>
            <a:r>
              <a:rPr lang="cs-CZ" sz="2400" dirty="0"/>
              <a:t>A</a:t>
            </a:r>
            <a:r>
              <a:rPr lang="cs-CZ" sz="2400" dirty="0" smtClean="0"/>
              <a:t>sie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591369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10" grpId="0"/>
      <p:bldP spid="11" grpId="0"/>
      <p:bldP spid="12" grpId="0"/>
      <p:bldP spid="13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537192"/>
          </a:xfr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Asie </a:t>
            </a:r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- obyvatelstvo</a:t>
            </a:r>
            <a:endParaRPr lang="cs-CZ" dirty="0">
              <a:ln>
                <a:solidFill>
                  <a:sysClr val="windowText" lastClr="000000"/>
                </a:solidFill>
              </a:ln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980728"/>
            <a:ext cx="4176465" cy="5616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2165" y="977930"/>
            <a:ext cx="4921835" cy="3573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2165" y="4437112"/>
            <a:ext cx="4921835" cy="2457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08407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7239000" cy="75150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Asie </a:t>
            </a:r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- zajímavosti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38" y="1004022"/>
            <a:ext cx="4783741" cy="3217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 descr="File:GreatWall 2004 Summer 4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4579" y="1004022"/>
            <a:ext cx="4289421" cy="3217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49" y="4221089"/>
            <a:ext cx="4774630" cy="25202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7" descr="File:Tokyo night view 1.jpg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4578" y="4221089"/>
            <a:ext cx="4289421" cy="2528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9081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332656"/>
            <a:ext cx="8591550" cy="746721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Asie </a:t>
            </a:r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- fauna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540" y="4410490"/>
            <a:ext cx="5331940" cy="2399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2444" y="1193689"/>
            <a:ext cx="5310036" cy="32434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93689"/>
            <a:ext cx="3384376" cy="56159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251520" y="332656"/>
            <a:ext cx="8591550" cy="746721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Hypertextové odkazy</a:t>
            </a:r>
            <a:endParaRPr lang="cs-CZ" dirty="0"/>
          </a:p>
        </p:txBody>
      </p:sp>
      <p:sp>
        <p:nvSpPr>
          <p:cNvPr id="5" name="Šipka doprava 4">
            <a:hlinkClick r:id="rId2"/>
          </p:cNvPr>
          <p:cNvSpPr/>
          <p:nvPr/>
        </p:nvSpPr>
        <p:spPr>
          <a:xfrm>
            <a:off x="395536" y="5373216"/>
            <a:ext cx="8352928" cy="1728192"/>
          </a:xfrm>
          <a:prstGeom prst="right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www.testpark.cz</a:t>
            </a:r>
            <a:endParaRPr lang="cs-CZ" sz="3200" dirty="0"/>
          </a:p>
        </p:txBody>
      </p:sp>
      <p:sp>
        <p:nvSpPr>
          <p:cNvPr id="6" name="Šipka doprava 5">
            <a:hlinkClick r:id="rId3"/>
          </p:cNvPr>
          <p:cNvSpPr/>
          <p:nvPr/>
        </p:nvSpPr>
        <p:spPr>
          <a:xfrm>
            <a:off x="360773" y="1196752"/>
            <a:ext cx="8352928" cy="172819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www. </a:t>
            </a:r>
            <a:r>
              <a:rPr lang="cs-CZ" sz="2800" dirty="0"/>
              <a:t>z</a:t>
            </a:r>
            <a:r>
              <a:rPr lang="cs-CZ" sz="2800" dirty="0" smtClean="0"/>
              <a:t>eměpis.com</a:t>
            </a:r>
            <a:endParaRPr lang="cs-CZ" sz="1400" dirty="0"/>
          </a:p>
        </p:txBody>
      </p:sp>
      <p:sp>
        <p:nvSpPr>
          <p:cNvPr id="7" name="Šipka doprava 6">
            <a:hlinkClick r:id="rId4"/>
          </p:cNvPr>
          <p:cNvSpPr/>
          <p:nvPr/>
        </p:nvSpPr>
        <p:spPr>
          <a:xfrm>
            <a:off x="360773" y="2564904"/>
            <a:ext cx="8352928" cy="1728192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www.zemepis.eu</a:t>
            </a:r>
            <a:endParaRPr lang="cs-CZ" sz="3200" dirty="0"/>
          </a:p>
        </p:txBody>
      </p:sp>
      <p:sp>
        <p:nvSpPr>
          <p:cNvPr id="8" name="Šipka doprava 7">
            <a:hlinkClick r:id="rId5"/>
          </p:cNvPr>
          <p:cNvSpPr/>
          <p:nvPr/>
        </p:nvSpPr>
        <p:spPr>
          <a:xfrm>
            <a:off x="382810" y="3933056"/>
            <a:ext cx="8352928" cy="1728192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Test – státy Asie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3900460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57200" y="642918"/>
            <a:ext cx="7239000" cy="581281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u="sng" dirty="0" smtClean="0"/>
              <a:t>Citace: </a:t>
            </a:r>
          </a:p>
          <a:p>
            <a:pPr marL="0" indent="0">
              <a:buNone/>
            </a:pPr>
            <a:r>
              <a:rPr lang="cs-CZ" sz="2400" dirty="0" smtClean="0"/>
              <a:t>Učebnice-</a:t>
            </a:r>
            <a:r>
              <a:rPr lang="cs-CZ" sz="1300" dirty="0" smtClean="0"/>
              <a:t> JEŘÁBEK, Milan; ANDĚL, Jiří; PEŠTOVÁ, Jana. </a:t>
            </a:r>
            <a:r>
              <a:rPr lang="cs-CZ" sz="1300" i="1" dirty="0" smtClean="0"/>
              <a:t>Zeměpis 7 učebnice pro základní školy a víceletá gymnázia</a:t>
            </a:r>
            <a:r>
              <a:rPr lang="cs-CZ" sz="1300" dirty="0" smtClean="0"/>
              <a:t>. Plzeň: </a:t>
            </a:r>
            <a:r>
              <a:rPr lang="cs-CZ" sz="1300" dirty="0" err="1" smtClean="0"/>
              <a:t>Fraus</a:t>
            </a:r>
            <a:r>
              <a:rPr lang="cs-CZ" sz="1300" dirty="0" smtClean="0"/>
              <a:t>, 2006, ISBN 80-7238-486-4.</a:t>
            </a:r>
            <a:endParaRPr lang="cs-CZ" sz="1300" b="1" u="sng" dirty="0" smtClean="0"/>
          </a:p>
          <a:p>
            <a:pPr marL="0" indent="0">
              <a:buNone/>
            </a:pPr>
            <a:r>
              <a:rPr lang="cs-CZ" sz="2400" dirty="0" smtClean="0"/>
              <a:t>Obr. 1. </a:t>
            </a:r>
            <a:r>
              <a:rPr lang="cs-CZ" sz="2400" dirty="0" smtClean="0"/>
              <a:t>–</a:t>
            </a:r>
            <a:r>
              <a:rPr lang="cs-CZ" sz="1200" dirty="0"/>
              <a:t>AUTOR NEUVEDEN. </a:t>
            </a:r>
            <a:r>
              <a:rPr lang="cs-CZ" sz="1200" i="1" dirty="0" err="1"/>
              <a:t>wikimedia</a:t>
            </a:r>
            <a:r>
              <a:rPr lang="cs-CZ" sz="1200" dirty="0"/>
              <a:t> [online]. [cit. 12.5.2013]. Dostupný na WWW: http://</a:t>
            </a:r>
            <a:r>
              <a:rPr lang="cs-CZ" sz="1200" dirty="0" smtClean="0"/>
              <a:t>commons.wikimedia.org/wiki/File:Asia_satellite_orthographic.jpg?uselang=cs</a:t>
            </a:r>
          </a:p>
          <a:p>
            <a:pPr marL="0" indent="0">
              <a:buNone/>
            </a:pPr>
            <a:r>
              <a:rPr lang="pl-PL" sz="2400" dirty="0" smtClean="0"/>
              <a:t>Obr.2</a:t>
            </a:r>
            <a:r>
              <a:rPr lang="pl-PL" sz="2400" dirty="0" smtClean="0"/>
              <a:t>.-</a:t>
            </a:r>
            <a:r>
              <a:rPr lang="cs-CZ" sz="1200" dirty="0" smtClean="0"/>
              <a:t> </a:t>
            </a:r>
            <a:r>
              <a:rPr lang="cs-CZ" sz="1200" dirty="0"/>
              <a:t>AUTOR NEUVEDEN. </a:t>
            </a:r>
            <a:r>
              <a:rPr lang="cs-CZ" sz="1200" i="1" dirty="0" err="1"/>
              <a:t>wikimedia</a:t>
            </a:r>
            <a:r>
              <a:rPr lang="cs-CZ" sz="1200" dirty="0"/>
              <a:t> [online]. [cit. 12.5.2013]. Dostupný na WWW: http://cs.wikipedia.org/wiki/Soubor:Location-Asia-UNsubregions.png </a:t>
            </a:r>
            <a:endParaRPr lang="cs-CZ" sz="1200" dirty="0" smtClean="0"/>
          </a:p>
          <a:p>
            <a:pPr marL="0" indent="0">
              <a:buNone/>
            </a:pPr>
            <a:r>
              <a:rPr lang="cs-CZ" sz="2400" dirty="0" smtClean="0"/>
              <a:t>Obr.3</a:t>
            </a:r>
            <a:r>
              <a:rPr lang="cs-CZ" sz="2400" dirty="0" smtClean="0"/>
              <a:t>.-</a:t>
            </a:r>
            <a:r>
              <a:rPr lang="cs-CZ" sz="1200" dirty="0" smtClean="0"/>
              <a:t> </a:t>
            </a:r>
            <a:r>
              <a:rPr lang="en-US" sz="1200" dirty="0"/>
              <a:t>*CHRISTOPHER*. </a:t>
            </a:r>
            <a:r>
              <a:rPr lang="en-US" sz="1200" i="1" dirty="0" err="1"/>
              <a:t>wikimedia</a:t>
            </a:r>
            <a:r>
              <a:rPr lang="en-US" sz="1200" dirty="0"/>
              <a:t> [online]. [cit. 12.5.2013]. </a:t>
            </a:r>
            <a:r>
              <a:rPr lang="en-US" sz="1200" dirty="0" err="1"/>
              <a:t>Dostupný</a:t>
            </a:r>
            <a:r>
              <a:rPr lang="en-US" sz="1200" dirty="0"/>
              <a:t> </a:t>
            </a:r>
            <a:r>
              <a:rPr lang="en-US" sz="1200" dirty="0" err="1"/>
              <a:t>na</a:t>
            </a:r>
            <a:r>
              <a:rPr lang="en-US" sz="1200" dirty="0"/>
              <a:t> WWW: https://commons.wikimedia.org/wiki/File:Dalailama1_20121014_4639.jpg </a:t>
            </a:r>
            <a:endParaRPr lang="cs-CZ" sz="1200" dirty="0" smtClean="0"/>
          </a:p>
          <a:p>
            <a:pPr marL="0" indent="0">
              <a:buNone/>
            </a:pPr>
            <a:r>
              <a:rPr lang="pl-PL" sz="2400" dirty="0" smtClean="0"/>
              <a:t>Obr.4</a:t>
            </a:r>
            <a:r>
              <a:rPr lang="pl-PL" sz="2400" dirty="0" smtClean="0"/>
              <a:t>.-</a:t>
            </a:r>
            <a:r>
              <a:rPr lang="cs-CZ" sz="1200" dirty="0" smtClean="0"/>
              <a:t> </a:t>
            </a:r>
            <a:r>
              <a:rPr lang="cs-CZ" sz="1200" dirty="0"/>
              <a:t>AUTOR NEUVEDEN. </a:t>
            </a:r>
            <a:r>
              <a:rPr lang="cs-CZ" sz="1200" i="1" dirty="0" err="1"/>
              <a:t>idnes</a:t>
            </a:r>
            <a:r>
              <a:rPr lang="cs-CZ" sz="1200" dirty="0"/>
              <a:t> [online]. [cit. 12.5.2013]. Dostupný na WWW: http://mobil.idnes.cz/indky-testuji-sexualni-orientaci-muzu-pres-sms-f58-/mob_tech.aspx?c=A090128_204045_mob_tech_apo </a:t>
            </a:r>
            <a:endParaRPr lang="cs-CZ" sz="1200" dirty="0" smtClean="0"/>
          </a:p>
          <a:p>
            <a:pPr marL="0" indent="0">
              <a:buNone/>
            </a:pPr>
            <a:r>
              <a:rPr lang="cs-CZ" sz="2400" dirty="0" smtClean="0"/>
              <a:t>Obr.5</a:t>
            </a:r>
            <a:r>
              <a:rPr lang="cs-CZ" sz="2400" dirty="0" smtClean="0"/>
              <a:t>.-</a:t>
            </a:r>
            <a:r>
              <a:rPr lang="cs-CZ" sz="1200" dirty="0" smtClean="0"/>
              <a:t> </a:t>
            </a:r>
            <a:r>
              <a:rPr lang="cs-CZ" sz="1200" dirty="0"/>
              <a:t>AUTOR NEUVEDEN. </a:t>
            </a:r>
            <a:r>
              <a:rPr lang="cs-CZ" sz="1200" i="1" dirty="0" err="1"/>
              <a:t>google</a:t>
            </a:r>
            <a:r>
              <a:rPr lang="cs-CZ" sz="1200" dirty="0"/>
              <a:t> [online]. [cit. 12.5.2013]. Dostupný na WWW: http://www.google.cz/imgres?q=berbe%C5%99i&amp;as_st=y&amp;hl=cs&amp;biw=1138&amp;bih=541&amp;tbs=sur:fc&amp;tbm=isch&amp;imgrefurl=http://www.tuaregove.cz/clanky/spolecnost/oblekani-a-moda.html&amp;tbnid=F0BgnPnwq3okVM&amp;docid=neffuY-W0FQcnM&amp;ved=0CGYQhRYoAA&amp;ei=oGiPUaelOYjhPKzkgOgL&amp;dur=4349 </a:t>
            </a:r>
            <a:endParaRPr lang="cs-CZ" sz="1200" dirty="0" smtClean="0"/>
          </a:p>
          <a:p>
            <a:pPr marL="0" indent="0">
              <a:buNone/>
            </a:pPr>
            <a:r>
              <a:rPr lang="pl-PL" sz="2400" dirty="0" smtClean="0"/>
              <a:t>Obr.6</a:t>
            </a:r>
            <a:r>
              <a:rPr lang="pl-PL" sz="2400" dirty="0" smtClean="0"/>
              <a:t>.-</a:t>
            </a:r>
            <a:r>
              <a:rPr lang="cs-CZ" sz="1200" dirty="0" smtClean="0"/>
              <a:t> </a:t>
            </a:r>
            <a:r>
              <a:rPr lang="cs-CZ" sz="1200" dirty="0"/>
              <a:t>PAVEL NOVÁK. </a:t>
            </a:r>
            <a:r>
              <a:rPr lang="cs-CZ" sz="1200" i="1" dirty="0" err="1"/>
              <a:t>wikimedia</a:t>
            </a:r>
            <a:r>
              <a:rPr lang="cs-CZ" sz="1200" dirty="0"/>
              <a:t> [online]. [cit. 12.5.2013]. Dostupný na WWW: http://en.wikipedia.org/wiki/File:Everest_kalapatthar_crop.jpg </a:t>
            </a:r>
            <a:endParaRPr lang="cs-CZ" sz="1200" dirty="0" smtClean="0"/>
          </a:p>
          <a:p>
            <a:pPr marL="0" indent="0">
              <a:buNone/>
            </a:pPr>
            <a:r>
              <a:rPr lang="cs-CZ" sz="2400" dirty="0" smtClean="0"/>
              <a:t>Obr.7</a:t>
            </a:r>
            <a:r>
              <a:rPr lang="cs-CZ" sz="2400" dirty="0" smtClean="0"/>
              <a:t>.-</a:t>
            </a:r>
            <a:r>
              <a:rPr lang="cs-CZ" sz="1200" dirty="0" smtClean="0"/>
              <a:t> </a:t>
            </a:r>
            <a:r>
              <a:rPr lang="cs-CZ" sz="1200" dirty="0"/>
              <a:t>SAMXLI. </a:t>
            </a:r>
            <a:r>
              <a:rPr lang="cs-CZ" sz="1200" i="1" dirty="0" err="1"/>
              <a:t>wikimedia</a:t>
            </a:r>
            <a:r>
              <a:rPr lang="cs-CZ" sz="1200" dirty="0"/>
              <a:t> [online]. [cit. 12.5.2013]. Dostupný na WWW: http://commons.wikimedia.org/wiki/File:GreatWall_2004_Summer_4.jpg </a:t>
            </a:r>
            <a:endParaRPr lang="cs-CZ" sz="1200" dirty="0" smtClean="0"/>
          </a:p>
        </p:txBody>
      </p:sp>
    </p:spTree>
    <p:extLst>
      <p:ext uri="{BB962C8B-B14F-4D97-AF65-F5344CB8AC3E}">
        <p14:creationId xmlns:p14="http://schemas.microsoft.com/office/powerpoint/2010/main" val="242649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57200" y="642918"/>
            <a:ext cx="7239000" cy="58128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u="sng" dirty="0" smtClean="0"/>
              <a:t>Citace: </a:t>
            </a:r>
          </a:p>
          <a:p>
            <a:pPr marL="0" indent="0">
              <a:buNone/>
            </a:pPr>
            <a:r>
              <a:rPr lang="cs-CZ" sz="2400" dirty="0" smtClean="0"/>
              <a:t>Obr. 8. </a:t>
            </a:r>
            <a:r>
              <a:rPr lang="cs-CZ" sz="2400" dirty="0" smtClean="0"/>
              <a:t>–</a:t>
            </a:r>
            <a:r>
              <a:rPr lang="cs-CZ" sz="1200" dirty="0"/>
              <a:t>DHIRAD. </a:t>
            </a:r>
            <a:r>
              <a:rPr lang="cs-CZ" sz="1200" i="1" dirty="0" err="1"/>
              <a:t>wikimedia</a:t>
            </a:r>
            <a:r>
              <a:rPr lang="cs-CZ" sz="1200" dirty="0"/>
              <a:t> [online]. [cit. 12.5.2013]. Dostupný na WWW: http://en.wikipedia.org/wiki/File:Taj_Mahal_in_March_2004.jpg </a:t>
            </a:r>
            <a:endParaRPr lang="cs-CZ" sz="1200" dirty="0" smtClean="0"/>
          </a:p>
          <a:p>
            <a:pPr marL="0" indent="0">
              <a:buNone/>
            </a:pPr>
            <a:r>
              <a:rPr lang="pl-PL" sz="2400" dirty="0" smtClean="0"/>
              <a:t>Obr.9</a:t>
            </a:r>
            <a:r>
              <a:rPr lang="pl-PL" sz="2400" dirty="0" smtClean="0"/>
              <a:t>.-</a:t>
            </a:r>
            <a:r>
              <a:rPr lang="cs-CZ" sz="1200" dirty="0" smtClean="0"/>
              <a:t> </a:t>
            </a:r>
            <a:r>
              <a:rPr lang="cs-CZ" sz="1200" dirty="0"/>
              <a:t>HTTP://WWW.FLICKR.COM/PEOPLE/IMUTTOO/. </a:t>
            </a:r>
            <a:r>
              <a:rPr lang="cs-CZ" sz="1200" i="1" dirty="0" err="1"/>
              <a:t>wikimedia</a:t>
            </a:r>
            <a:r>
              <a:rPr lang="cs-CZ" sz="1200" dirty="0"/>
              <a:t> [online]. [cit. 12.5.2013]. Dostupný na WWW: http://commons.wikimedia.org/wiki/File:Tokyo_night_view_1.jpg </a:t>
            </a:r>
            <a:endParaRPr lang="cs-CZ" sz="1200" dirty="0" smtClean="0"/>
          </a:p>
          <a:p>
            <a:pPr marL="0" indent="0">
              <a:buNone/>
            </a:pPr>
            <a:r>
              <a:rPr lang="cs-CZ" sz="2400" dirty="0" smtClean="0"/>
              <a:t>Obr.10</a:t>
            </a:r>
            <a:r>
              <a:rPr lang="cs-CZ" sz="2400" dirty="0" smtClean="0"/>
              <a:t>.-</a:t>
            </a:r>
            <a:r>
              <a:rPr lang="cs-CZ" sz="1200" dirty="0" smtClean="0"/>
              <a:t> </a:t>
            </a:r>
            <a:r>
              <a:rPr lang="cs-CZ" sz="1200" dirty="0"/>
              <a:t>AUTOR NEUVEDEN. </a:t>
            </a:r>
            <a:r>
              <a:rPr lang="cs-CZ" sz="1200" i="1" dirty="0" err="1"/>
              <a:t>pixabay</a:t>
            </a:r>
            <a:r>
              <a:rPr lang="cs-CZ" sz="1200" dirty="0"/>
              <a:t> [online]. [cit. 12.5.2013]. Dostupný na WWW: http://pixabay.com/cs/nep%C3%A1l-jaka-tibetsk%C3%A1-v%C5%AFl-419/ </a:t>
            </a:r>
            <a:endParaRPr lang="cs-CZ" sz="1200" dirty="0" smtClean="0"/>
          </a:p>
          <a:p>
            <a:pPr marL="0" indent="0">
              <a:buNone/>
            </a:pPr>
            <a:r>
              <a:rPr lang="pl-PL" sz="2400" dirty="0" smtClean="0"/>
              <a:t>Obr.11</a:t>
            </a:r>
            <a:r>
              <a:rPr lang="pl-PL" sz="2400" dirty="0" smtClean="0"/>
              <a:t>.-</a:t>
            </a:r>
            <a:r>
              <a:rPr lang="cs-CZ" sz="1200" dirty="0" smtClean="0"/>
              <a:t> </a:t>
            </a:r>
            <a:r>
              <a:rPr lang="cs-CZ" sz="1200" dirty="0"/>
              <a:t>CHEN WU. </a:t>
            </a:r>
            <a:r>
              <a:rPr lang="cs-CZ" sz="1200" i="1" dirty="0" err="1"/>
              <a:t>wikimedia</a:t>
            </a:r>
            <a:r>
              <a:rPr lang="cs-CZ" sz="1200" dirty="0"/>
              <a:t> [online]. [cit. 12.5.2013]. Dostupný na WWW: http://commons.wikimedia.org/wiki/File:Giant_Panda_Eating.jpg </a:t>
            </a:r>
            <a:endParaRPr lang="cs-CZ" sz="1200" dirty="0" smtClean="0"/>
          </a:p>
          <a:p>
            <a:pPr marL="0" indent="0">
              <a:buNone/>
            </a:pPr>
            <a:r>
              <a:rPr lang="cs-CZ" sz="2400" dirty="0" smtClean="0"/>
              <a:t>Obr.12</a:t>
            </a:r>
            <a:r>
              <a:rPr lang="cs-CZ" sz="2400" dirty="0" smtClean="0"/>
              <a:t>.-</a:t>
            </a:r>
            <a:r>
              <a:rPr lang="cs-CZ" sz="1200" dirty="0" smtClean="0"/>
              <a:t> </a:t>
            </a:r>
            <a:r>
              <a:rPr lang="cs-CZ" sz="1200" dirty="0"/>
              <a:t>SALEEM HAMEED. </a:t>
            </a:r>
            <a:r>
              <a:rPr lang="cs-CZ" sz="1200" i="1" dirty="0" err="1"/>
              <a:t>wikimedia</a:t>
            </a:r>
            <a:r>
              <a:rPr lang="cs-CZ" sz="1200" dirty="0"/>
              <a:t> [online]. [cit. 12.5.2013]. Dostupný na WWW: http://</a:t>
            </a:r>
            <a:r>
              <a:rPr lang="cs-CZ" sz="1200" dirty="0" smtClean="0"/>
              <a:t>cs.wikipedia.org/wiki/Soubor:Cobra_hood.jpg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ho">
  <a:themeElements>
    <a:clrScheme name="SOHO">
      <a:dk1>
        <a:srgbClr val="2E2224"/>
      </a:dk1>
      <a:lt1>
        <a:sysClr val="window" lastClr="FFFFFF"/>
      </a:lt1>
      <a:dk2>
        <a:srgbClr val="48231E"/>
      </a:dk2>
      <a:lt2>
        <a:srgbClr val="CBD8DD"/>
      </a:lt2>
      <a:accent1>
        <a:srgbClr val="61625E"/>
      </a:accent1>
      <a:accent2>
        <a:srgbClr val="964D2C"/>
      </a:accent2>
      <a:accent3>
        <a:srgbClr val="66553E"/>
      </a:accent3>
      <a:accent4>
        <a:srgbClr val="848058"/>
      </a:accent4>
      <a:accent5>
        <a:srgbClr val="AFA14B"/>
      </a:accent5>
      <a:accent6>
        <a:srgbClr val="AD7D4D"/>
      </a:accent6>
      <a:hlink>
        <a:srgbClr val="FFDE66"/>
      </a:hlink>
      <a:folHlink>
        <a:srgbClr val="C0AEBC"/>
      </a:folHlink>
    </a:clrScheme>
    <a:fontScheme name="SOHO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HO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7000"/>
                <a:satMod val="150000"/>
              </a:schemeClr>
            </a:gs>
            <a:gs pos="30000">
              <a:schemeClr val="phClr">
                <a:shade val="94000"/>
                <a:satMod val="130000"/>
              </a:schemeClr>
            </a:gs>
            <a:gs pos="45000">
              <a:schemeClr val="phClr">
                <a:shade val="100000"/>
                <a:satMod val="120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4000"/>
                <a:satMod val="130000"/>
              </a:schemeClr>
            </a:gs>
            <a:gs pos="100000">
              <a:schemeClr val="phClr">
                <a:shade val="67000"/>
                <a:satMod val="15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700000"/>
            </a:lightRig>
          </a:scene3d>
          <a:sp3d contourW="19050">
            <a:bevelT w="31750" h="38100"/>
            <a:contourClr>
              <a:schemeClr val="phClr">
                <a:shade val="15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4000"/>
                <a:satMod val="210000"/>
              </a:schemeClr>
            </a:gs>
            <a:gs pos="40000">
              <a:schemeClr val="phClr">
                <a:tint val="72000"/>
                <a:shade val="99000"/>
                <a:satMod val="200000"/>
              </a:schemeClr>
            </a:gs>
            <a:gs pos="100000">
              <a:schemeClr val="phClr">
                <a:tint val="100000"/>
                <a:shade val="30000"/>
                <a:alpha val="100000"/>
                <a:satMod val="17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86000"/>
                <a:alpha val="90000"/>
              </a:schemeClr>
              <a:schemeClr val="phClr">
                <a:shade val="49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TC101790493[[fn=Malé pracoviště, domácnost (SoHo)]]</Template>
  <TotalTime>1878</TotalTime>
  <Words>275</Words>
  <Application>Microsoft Office PowerPoint</Application>
  <PresentationFormat>Předvádění na obrazovce (4:3)</PresentationFormat>
  <Paragraphs>61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Soho</vt:lpstr>
      <vt:lpstr>Prezentace aplikace PowerPoint</vt:lpstr>
      <vt:lpstr>Anotace</vt:lpstr>
      <vt:lpstr>Asie</vt:lpstr>
      <vt:lpstr>Asijské regiony</vt:lpstr>
      <vt:lpstr>Asie - obyvatelstvo</vt:lpstr>
      <vt:lpstr>Asie - zajímavosti</vt:lpstr>
      <vt:lpstr>Asie - fauna</vt:lpstr>
      <vt:lpstr>Hypertextové odkazy</vt:lpstr>
      <vt:lpstr>Prezentace aplikace PowerPoint</vt:lpstr>
      <vt:lpstr>Prezentace aplikace PowerPoint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uzivatel17</cp:lastModifiedBy>
  <cp:revision>228</cp:revision>
  <dcterms:created xsi:type="dcterms:W3CDTF">2011-03-22T17:13:23Z</dcterms:created>
  <dcterms:modified xsi:type="dcterms:W3CDTF">2013-05-12T12:04:54Z</dcterms:modified>
</cp:coreProperties>
</file>