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70" r:id="rId3"/>
    <p:sldId id="257" r:id="rId4"/>
    <p:sldId id="258" r:id="rId5"/>
    <p:sldId id="261" r:id="rId6"/>
    <p:sldId id="262" r:id="rId7"/>
    <p:sldId id="264" r:id="rId8"/>
    <p:sldId id="271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7F981"/>
    <a:srgbClr val="FF6600"/>
    <a:srgbClr val="D01075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634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BC21C9-BB17-4D55-BF32-4D75FBCE210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C1053F-DE84-4B7E-ACEA-656E8B3F343F}">
      <dgm:prSet phldrT="[Text]"/>
      <dgm:spPr/>
      <dgm:t>
        <a:bodyPr/>
        <a:lstStyle/>
        <a:p>
          <a:r>
            <a:rPr lang="cs-CZ" baseline="0" dirty="0" smtClean="0"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rPr>
            <a:t>Na ostrovy a poloostrovy připadá zhruba třetina rozlohy Evropy</a:t>
          </a:r>
          <a:endParaRPr lang="cs-CZ" baseline="0" dirty="0"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a:endParaRPr>
        </a:p>
      </dgm:t>
    </dgm:pt>
    <dgm:pt modelId="{CF4B758C-3FFA-4160-A384-850147425A77}" type="parTrans" cxnId="{EA9B0F36-C2A1-4640-84CA-74710833EA9E}">
      <dgm:prSet/>
      <dgm:spPr/>
      <dgm:t>
        <a:bodyPr/>
        <a:lstStyle/>
        <a:p>
          <a:endParaRPr lang="cs-CZ"/>
        </a:p>
      </dgm:t>
    </dgm:pt>
    <dgm:pt modelId="{222206C5-6D4C-43BE-8D56-04A0BAC42026}" type="sibTrans" cxnId="{EA9B0F36-C2A1-4640-84CA-74710833EA9E}">
      <dgm:prSet/>
      <dgm:spPr/>
      <dgm:t>
        <a:bodyPr/>
        <a:lstStyle/>
        <a:p>
          <a:endParaRPr lang="cs-CZ"/>
        </a:p>
      </dgm:t>
    </dgm:pt>
    <dgm:pt modelId="{10E39918-5129-4ABF-8DCC-BFFCD5C770FC}" type="pres">
      <dgm:prSet presAssocID="{9ABC21C9-BB17-4D55-BF32-4D75FBCE210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53020D7-4CCD-4713-9EED-F209AF82BF25}" type="pres">
      <dgm:prSet presAssocID="{B3C1053F-DE84-4B7E-ACEA-656E8B3F343F}" presName="root" presStyleCnt="0"/>
      <dgm:spPr/>
      <dgm:t>
        <a:bodyPr/>
        <a:lstStyle/>
        <a:p>
          <a:endParaRPr lang="cs-CZ"/>
        </a:p>
      </dgm:t>
    </dgm:pt>
    <dgm:pt modelId="{8E0594F2-DE8C-4D3A-9007-15CCE58C1AEB}" type="pres">
      <dgm:prSet presAssocID="{B3C1053F-DE84-4B7E-ACEA-656E8B3F343F}" presName="rootComposite" presStyleCnt="0"/>
      <dgm:spPr/>
      <dgm:t>
        <a:bodyPr/>
        <a:lstStyle/>
        <a:p>
          <a:endParaRPr lang="cs-CZ"/>
        </a:p>
      </dgm:t>
    </dgm:pt>
    <dgm:pt modelId="{D55EC350-1AA7-43E7-A711-53BFA60F3F90}" type="pres">
      <dgm:prSet presAssocID="{B3C1053F-DE84-4B7E-ACEA-656E8B3F343F}" presName="rootText" presStyleLbl="node1" presStyleIdx="0" presStyleCnt="1" custScaleX="258463" custLinFactNeighborX="1422" custLinFactNeighborY="-21793"/>
      <dgm:spPr/>
      <dgm:t>
        <a:bodyPr/>
        <a:lstStyle/>
        <a:p>
          <a:endParaRPr lang="cs-CZ"/>
        </a:p>
      </dgm:t>
    </dgm:pt>
    <dgm:pt modelId="{58DA49BF-293F-45EC-9134-671A574C69D2}" type="pres">
      <dgm:prSet presAssocID="{B3C1053F-DE84-4B7E-ACEA-656E8B3F343F}" presName="rootConnector" presStyleLbl="node1" presStyleIdx="0" presStyleCnt="1"/>
      <dgm:spPr/>
      <dgm:t>
        <a:bodyPr/>
        <a:lstStyle/>
        <a:p>
          <a:endParaRPr lang="cs-CZ"/>
        </a:p>
      </dgm:t>
    </dgm:pt>
    <dgm:pt modelId="{ED58E7BA-35AA-4617-B28C-AAE2AC5FA633}" type="pres">
      <dgm:prSet presAssocID="{B3C1053F-DE84-4B7E-ACEA-656E8B3F343F}" presName="childShape" presStyleCnt="0"/>
      <dgm:spPr/>
      <dgm:t>
        <a:bodyPr/>
        <a:lstStyle/>
        <a:p>
          <a:endParaRPr lang="cs-CZ"/>
        </a:p>
      </dgm:t>
    </dgm:pt>
  </dgm:ptLst>
  <dgm:cxnLst>
    <dgm:cxn modelId="{EA9B0F36-C2A1-4640-84CA-74710833EA9E}" srcId="{9ABC21C9-BB17-4D55-BF32-4D75FBCE2104}" destId="{B3C1053F-DE84-4B7E-ACEA-656E8B3F343F}" srcOrd="0" destOrd="0" parTransId="{CF4B758C-3FFA-4160-A384-850147425A77}" sibTransId="{222206C5-6D4C-43BE-8D56-04A0BAC42026}"/>
    <dgm:cxn modelId="{952301F0-7D59-4CB3-9BCC-4A725285E3F7}" type="presOf" srcId="{B3C1053F-DE84-4B7E-ACEA-656E8B3F343F}" destId="{D55EC350-1AA7-43E7-A711-53BFA60F3F90}" srcOrd="0" destOrd="0" presId="urn:microsoft.com/office/officeart/2005/8/layout/hierarchy3"/>
    <dgm:cxn modelId="{807AFF88-764D-466F-9492-B9725DF092EE}" type="presOf" srcId="{B3C1053F-DE84-4B7E-ACEA-656E8B3F343F}" destId="{58DA49BF-293F-45EC-9134-671A574C69D2}" srcOrd="1" destOrd="0" presId="urn:microsoft.com/office/officeart/2005/8/layout/hierarchy3"/>
    <dgm:cxn modelId="{8AAA135F-5576-46DC-A1F7-FAF97C55EF6F}" type="presOf" srcId="{9ABC21C9-BB17-4D55-BF32-4D75FBCE2104}" destId="{10E39918-5129-4ABF-8DCC-BFFCD5C770FC}" srcOrd="0" destOrd="0" presId="urn:microsoft.com/office/officeart/2005/8/layout/hierarchy3"/>
    <dgm:cxn modelId="{A72D3625-C63F-4CF0-99E3-7D9E78E8E898}" type="presParOf" srcId="{10E39918-5129-4ABF-8DCC-BFFCD5C770FC}" destId="{F53020D7-4CCD-4713-9EED-F209AF82BF25}" srcOrd="0" destOrd="0" presId="urn:microsoft.com/office/officeart/2005/8/layout/hierarchy3"/>
    <dgm:cxn modelId="{96D3DB74-B89A-4515-8146-0D854FDF08CB}" type="presParOf" srcId="{F53020D7-4CCD-4713-9EED-F209AF82BF25}" destId="{8E0594F2-DE8C-4D3A-9007-15CCE58C1AEB}" srcOrd="0" destOrd="0" presId="urn:microsoft.com/office/officeart/2005/8/layout/hierarchy3"/>
    <dgm:cxn modelId="{A4DF9BDB-4AFF-42D6-92C1-1083545CBDAF}" type="presParOf" srcId="{8E0594F2-DE8C-4D3A-9007-15CCE58C1AEB}" destId="{D55EC350-1AA7-43E7-A711-53BFA60F3F90}" srcOrd="0" destOrd="0" presId="urn:microsoft.com/office/officeart/2005/8/layout/hierarchy3"/>
    <dgm:cxn modelId="{E10780FC-6755-49F0-BC34-6A9D0ECE1A70}" type="presParOf" srcId="{8E0594F2-DE8C-4D3A-9007-15CCE58C1AEB}" destId="{58DA49BF-293F-45EC-9134-671A574C69D2}" srcOrd="1" destOrd="0" presId="urn:microsoft.com/office/officeart/2005/8/layout/hierarchy3"/>
    <dgm:cxn modelId="{954DB0E0-EEC0-40A8-888E-14F4FAE1D70B}" type="presParOf" srcId="{F53020D7-4CCD-4713-9EED-F209AF82BF25}" destId="{ED58E7BA-35AA-4617-B28C-AAE2AC5FA63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6C3849-4214-452D-ADBF-66A8D70A1425}" type="doc">
      <dgm:prSet loTypeId="urn:microsoft.com/office/officeart/2005/8/layout/default#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D9A593-060B-4CB8-A2C4-D975358AC9E9}">
      <dgm:prSet phldrT="[Text]"/>
      <dgm:spPr>
        <a:solidFill>
          <a:srgbClr val="FF6600"/>
        </a:solidFill>
      </dgm:spPr>
      <dgm:t>
        <a:bodyPr/>
        <a:lstStyle/>
        <a:p>
          <a:pPr algn="ctr"/>
          <a:r>
            <a:rPr lang="cs-CZ" dirty="0" smtClean="0">
              <a:solidFill>
                <a:schemeClr val="bg1"/>
              </a:solidFill>
            </a:rPr>
            <a:t>1. Jaká j e nejvyšší hora Karpat?</a:t>
          </a:r>
        </a:p>
      </dgm:t>
    </dgm:pt>
    <dgm:pt modelId="{AB489615-01DB-4759-9566-2EE059757BCC}" type="parTrans" cxnId="{5A9BA2F9-3E8E-47BF-86B6-C4F50EEBB3E8}">
      <dgm:prSet/>
      <dgm:spPr/>
      <dgm:t>
        <a:bodyPr/>
        <a:lstStyle/>
        <a:p>
          <a:endParaRPr lang="cs-CZ"/>
        </a:p>
      </dgm:t>
    </dgm:pt>
    <dgm:pt modelId="{B903FD1C-D1BB-4279-9184-F08380DF8A2F}" type="sibTrans" cxnId="{5A9BA2F9-3E8E-47BF-86B6-C4F50EEBB3E8}">
      <dgm:prSet/>
      <dgm:spPr/>
      <dgm:t>
        <a:bodyPr/>
        <a:lstStyle/>
        <a:p>
          <a:endParaRPr lang="cs-CZ"/>
        </a:p>
      </dgm:t>
    </dgm:pt>
    <dgm:pt modelId="{990142DB-A690-4862-9361-85C706A434E0}" type="pres">
      <dgm:prSet presAssocID="{E66C3849-4214-452D-ADBF-66A8D70A142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68964B-1096-4DD0-B84E-4987889A058C}" type="pres">
      <dgm:prSet presAssocID="{3AD9A593-060B-4CB8-A2C4-D975358AC9E9}" presName="node" presStyleLbl="node1" presStyleIdx="0" presStyleCnt="1" custScaleX="328807" custScaleY="117462" custLinFactNeighborX="1722" custLinFactNeighborY="-80387">
        <dgm:presLayoutVars>
          <dgm:bulletEnabled val="1"/>
        </dgm:presLayoutVars>
      </dgm:prSet>
      <dgm:spPr>
        <a:prstGeom prst="ellipse">
          <a:avLst/>
        </a:prstGeom>
      </dgm:spPr>
      <dgm:t>
        <a:bodyPr/>
        <a:lstStyle/>
        <a:p>
          <a:endParaRPr lang="cs-CZ"/>
        </a:p>
      </dgm:t>
    </dgm:pt>
  </dgm:ptLst>
  <dgm:cxnLst>
    <dgm:cxn modelId="{5A9BA2F9-3E8E-47BF-86B6-C4F50EEBB3E8}" srcId="{E66C3849-4214-452D-ADBF-66A8D70A1425}" destId="{3AD9A593-060B-4CB8-A2C4-D975358AC9E9}" srcOrd="0" destOrd="0" parTransId="{AB489615-01DB-4759-9566-2EE059757BCC}" sibTransId="{B903FD1C-D1BB-4279-9184-F08380DF8A2F}"/>
    <dgm:cxn modelId="{A33EF8FA-4449-4E11-88FC-63E6A1B1F616}" type="presOf" srcId="{E66C3849-4214-452D-ADBF-66A8D70A1425}" destId="{990142DB-A690-4862-9361-85C706A434E0}" srcOrd="0" destOrd="0" presId="urn:microsoft.com/office/officeart/2005/8/layout/default#2"/>
    <dgm:cxn modelId="{4A2762D0-96AB-4CA7-B0BC-5786C53747D3}" type="presOf" srcId="{3AD9A593-060B-4CB8-A2C4-D975358AC9E9}" destId="{F868964B-1096-4DD0-B84E-4987889A058C}" srcOrd="0" destOrd="0" presId="urn:microsoft.com/office/officeart/2005/8/layout/default#2"/>
    <dgm:cxn modelId="{C313E725-CD32-435E-ADC8-4BA26AE2C5C2}" type="presParOf" srcId="{990142DB-A690-4862-9361-85C706A434E0}" destId="{F868964B-1096-4DD0-B84E-4987889A058C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3547" y="1400171"/>
          <a:ext cx="7464052" cy="14439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rPr>
            <a:t>Na ostrovy a poloostrovy připadá zhruba třetina rozlohy Evropy</a:t>
          </a:r>
          <a:endParaRPr lang="cs-CZ" sz="3700" kern="1200" baseline="0" dirty="0">
            <a:effectLst>
              <a:outerShdw blurRad="50800" dist="38100" dir="10800000" algn="r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45838" y="1442462"/>
        <a:ext cx="7379470" cy="13593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2157CA-C7BC-4CBD-AB32-9C83DC1BAC9F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F5AE5-7D45-4AD8-89C3-738689458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85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6F5AE5-7D45-4AD8-89C3-73868945840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57606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Evropa – </a:t>
            </a:r>
            <a:r>
              <a:rPr lang="cs-CZ" b="0" dirty="0" smtClean="0"/>
              <a:t>Povrch</a:t>
            </a:r>
            <a:endParaRPr lang="cs-CZ" b="0" dirty="0"/>
          </a:p>
        </p:txBody>
      </p:sp>
      <p:sp>
        <p:nvSpPr>
          <p:cNvPr id="7" name="Zaoblený obdélník 6"/>
          <p:cNvSpPr/>
          <p:nvPr/>
        </p:nvSpPr>
        <p:spPr>
          <a:xfrm>
            <a:off x="214282" y="1357298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25602" name="Picture 2" descr="http://www.zslibina.cz/Logo/LogoLibina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491034"/>
            <a:ext cx="1333602" cy="116297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28596" y="1357298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9" name="Zaoblený obdélník 8"/>
          <p:cNvSpPr/>
          <p:nvPr/>
        </p:nvSpPr>
        <p:spPr>
          <a:xfrm>
            <a:off x="642910" y="2928934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18" y="5286388"/>
            <a:ext cx="5429248" cy="1185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857224" y="3143248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857224" y="3500438"/>
            <a:ext cx="55194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VY_32_INOVACE_24_02_Z8_Skála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857628"/>
            <a:ext cx="31838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Evropa – Povrch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4214818"/>
            <a:ext cx="7436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Pohoří, nížiny, roviny, ostrovy a poloostrovy Evropy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4572008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povrchem, pohořími nížinami, rovinami, ostrovy a </a:t>
            </a:r>
            <a:r>
              <a:rPr lang="cs-CZ" dirty="0" smtClean="0"/>
              <a:t>poloostrovy </a:t>
            </a:r>
            <a:r>
              <a:rPr lang="cs-CZ" dirty="0" smtClean="0"/>
              <a:t>Evropy</a:t>
            </a:r>
          </a:p>
          <a:p>
            <a:endParaRPr lang="cs-CZ" dirty="0" smtClean="0"/>
          </a:p>
          <a:p>
            <a:r>
              <a:rPr lang="cs-CZ" dirty="0" smtClean="0"/>
              <a:t>Nabyté vědomosti si žáci mohou ověřit v závěrečných otázkách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8. ročníku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35729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Evropa patří ke světadílům s nejčlenitějším pobřežím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310642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57158" y="5072074"/>
            <a:ext cx="8358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povrchu převládají nížiny, tvoří až polovinu rozlohy světadílu</a:t>
            </a:r>
            <a:endParaRPr lang="cs-CZ" sz="36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5984" y="285728"/>
            <a:ext cx="4031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Evropa - povrch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Graphic spid="4" grpId="0">
        <p:bldAsOne/>
      </p:bldGraphic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Mapa  Evropy</a:t>
            </a:r>
            <a:endParaRPr lang="cs-CZ" dirty="0"/>
          </a:p>
        </p:txBody>
      </p:sp>
      <p:pic>
        <p:nvPicPr>
          <p:cNvPr id="4" name="Picture 4" descr="File:Europe satellite glob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071546"/>
            <a:ext cx="6253746" cy="55007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5321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Povrch světadílu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229600" cy="4895864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povrch Evropy je tvořen Evropským štítem,který </a:t>
            </a:r>
            <a:r>
              <a:rPr lang="cs-CZ" smtClean="0"/>
              <a:t>je obklopen </a:t>
            </a:r>
            <a:r>
              <a:rPr lang="cs-CZ" dirty="0" smtClean="0"/>
              <a:t>horskými pásmy různého stáří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geologicky nejmladší je tzv. </a:t>
            </a:r>
            <a:r>
              <a:rPr lang="cs-CZ" b="1" u="sng" dirty="0" smtClean="0">
                <a:solidFill>
                  <a:srgbClr val="FF0000"/>
                </a:solidFill>
              </a:rPr>
              <a:t>alpský systém</a:t>
            </a:r>
            <a:r>
              <a:rPr lang="cs-CZ" b="1" dirty="0" smtClean="0"/>
              <a:t> </a:t>
            </a:r>
          </a:p>
          <a:p>
            <a:pPr>
              <a:buFontTx/>
              <a:buChar char="-"/>
            </a:pPr>
            <a:r>
              <a:rPr lang="cs-CZ" dirty="0" smtClean="0"/>
              <a:t>geologicky nejstarší jsou </a:t>
            </a:r>
            <a:r>
              <a:rPr lang="cs-CZ" b="1" u="sng" dirty="0" smtClean="0">
                <a:solidFill>
                  <a:srgbClr val="FF0000"/>
                </a:solidFill>
              </a:rPr>
              <a:t>severoevropská pohoří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nejnižší místo na pevnině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u="sng" dirty="0" smtClean="0">
                <a:solidFill>
                  <a:srgbClr val="FF0000"/>
                </a:solidFill>
              </a:rPr>
              <a:t>Kaspická nížina</a:t>
            </a:r>
          </a:p>
          <a:p>
            <a:pPr>
              <a:buNone/>
            </a:pPr>
            <a:r>
              <a:rPr lang="cs-CZ" dirty="0" smtClean="0"/>
              <a:t>   ( -28 m pod úrovní hladiny svět. moře)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- nejvyšší místo světadílu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b="1" u="sng" dirty="0" err="1" smtClean="0">
                <a:solidFill>
                  <a:srgbClr val="FF0000"/>
                </a:solidFill>
              </a:rPr>
              <a:t>Mont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Blanc</a:t>
            </a:r>
            <a:r>
              <a:rPr lang="cs-CZ" dirty="0" smtClean="0"/>
              <a:t> – 4 807 m n. m.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30722" name="Picture 2" descr="http://upload.wikimedia.org/wikipedia/commons/3/3a/Lake_Assal_1-Djibout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30576" y="11072866"/>
            <a:ext cx="26822400" cy="20116801"/>
          </a:xfrm>
          <a:prstGeom prst="rect">
            <a:avLst/>
          </a:prstGeom>
          <a:noFill/>
        </p:spPr>
      </p:pic>
      <p:pic>
        <p:nvPicPr>
          <p:cNvPr id="19458" name="Picture 2" descr="http://leccos.com/pics/pic/kaspicka_nizi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3286124"/>
            <a:ext cx="2190302" cy="1613392"/>
          </a:xfrm>
          <a:prstGeom prst="rect">
            <a:avLst/>
          </a:prstGeom>
          <a:noFill/>
        </p:spPr>
      </p:pic>
      <p:pic>
        <p:nvPicPr>
          <p:cNvPr id="19460" name="Picture 4" descr="http://upload.wikimedia.org/wikipedia/commons/thumb/5/58/MountBlanc04.jpg/250px-MountBlanc0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5072074"/>
            <a:ext cx="2381250" cy="15906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- pohoří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239000" cy="50270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Alpy –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Mont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Blanc</a:t>
            </a:r>
            <a:endParaRPr lang="cs-CZ" dirty="0" smtClean="0">
              <a:solidFill>
                <a:schemeClr val="bg2">
                  <a:lumMod val="2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Pyreneje –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Pico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de Aneto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Apeniny –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Corno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Grande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Karpaty –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Gerlachovský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štít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Skandinávské pohoří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Dinárské hory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Rodopy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7356" y="1857364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8434" name="Picture 2" descr="http://pyreneje.euweb.cz/063-pyrenej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142984"/>
            <a:ext cx="3752808" cy="2506759"/>
          </a:xfrm>
          <a:prstGeom prst="rect">
            <a:avLst/>
          </a:prstGeom>
          <a:noFill/>
        </p:spPr>
      </p:pic>
      <p:pic>
        <p:nvPicPr>
          <p:cNvPr id="18436" name="Picture 4" descr="http://upload.wikimedia.org/wikipedia/commons/thumb/3/3c/Il_Gran_Sasso_d'Italia,_il_paretone_nord.JPG/280px-Il_Gran_Sasso_d'Italia,_il_paretone_nor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4643446"/>
            <a:ext cx="2667000" cy="2000251"/>
          </a:xfrm>
          <a:prstGeom prst="rect">
            <a:avLst/>
          </a:prstGeom>
          <a:noFill/>
        </p:spPr>
      </p:pic>
      <p:pic>
        <p:nvPicPr>
          <p:cNvPr id="18437" name="Picture 5" descr="D:\Hory\Tatry10\GERLACH 2010\DSCN155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3857628"/>
            <a:ext cx="3786214" cy="28399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500"/>
                            </p:stCondLst>
                            <p:childTnLst>
                              <p:par>
                                <p:cTn id="3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F9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File:Europe satellite glob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0254" y="1142984"/>
            <a:ext cx="6253746" cy="550072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– nížiny a plošiny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357298"/>
            <a:ext cx="7239000" cy="509843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b="1" dirty="0" err="1" smtClean="0">
                <a:solidFill>
                  <a:srgbClr val="FF0000"/>
                </a:solidFill>
              </a:rPr>
              <a:t>Východo</a:t>
            </a:r>
            <a:r>
              <a:rPr lang="cs-CZ" sz="2800" b="1" dirty="0" smtClean="0">
                <a:solidFill>
                  <a:srgbClr val="FF0000"/>
                </a:solidFill>
              </a:rPr>
              <a:t> – evropská nížina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Baltská nížina</a:t>
            </a:r>
          </a:p>
          <a:p>
            <a:pPr>
              <a:buFontTx/>
              <a:buChar char="-"/>
            </a:pPr>
            <a:r>
              <a:rPr lang="cs-CZ" sz="2800" b="1" dirty="0" err="1" smtClean="0">
                <a:solidFill>
                  <a:srgbClr val="FF0000"/>
                </a:solidFill>
              </a:rPr>
              <a:t>Středopolské</a:t>
            </a:r>
            <a:r>
              <a:rPr lang="cs-CZ" sz="2800" b="1" dirty="0" smtClean="0">
                <a:solidFill>
                  <a:srgbClr val="FF0000"/>
                </a:solidFill>
              </a:rPr>
              <a:t> nížiny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Severoněmecká nížina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Francouzská nížina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Pádská nížina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Velká uherská nížina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Kaspická nížina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Finská jezerní plošina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</a:rPr>
              <a:t>Karelská jezerní plošina</a:t>
            </a:r>
          </a:p>
        </p:txBody>
      </p:sp>
    </p:spTree>
    <p:extLst>
      <p:ext uri="{BB962C8B-B14F-4D97-AF65-F5344CB8AC3E}">
        <p14:creationId xmlns:p14="http://schemas.microsoft.com/office/powerpoint/2010/main" val="389892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File:Europe satellite glob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0254" y="1142984"/>
            <a:ext cx="6253746" cy="5500726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Povrch – ostrovy a poloostrovy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357298"/>
            <a:ext cx="7239000" cy="5098438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Island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Britské ostrovy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Baleáry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Sardinie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Sicílie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Korsika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Malta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Skandinávský </a:t>
            </a:r>
            <a:r>
              <a:rPr lang="cs-CZ" sz="2000" b="1" dirty="0" err="1" smtClean="0">
                <a:solidFill>
                  <a:srgbClr val="FF0000"/>
                </a:solidFill>
              </a:rPr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Jutský </a:t>
            </a:r>
            <a:r>
              <a:rPr lang="cs-CZ" sz="2000" b="1" dirty="0" err="1" smtClean="0">
                <a:solidFill>
                  <a:srgbClr val="FF0000"/>
                </a:solidFill>
              </a:rPr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Bretaňský </a:t>
            </a:r>
            <a:r>
              <a:rPr lang="cs-CZ" sz="2000" b="1" dirty="0" err="1" smtClean="0">
                <a:solidFill>
                  <a:srgbClr val="FF0000"/>
                </a:solidFill>
              </a:rPr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Pyrenejský </a:t>
            </a:r>
            <a:r>
              <a:rPr lang="cs-CZ" sz="2000" b="1" dirty="0" err="1" smtClean="0">
                <a:solidFill>
                  <a:srgbClr val="FF0000"/>
                </a:solidFill>
              </a:rPr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Apeninský </a:t>
            </a:r>
            <a:r>
              <a:rPr lang="cs-CZ" sz="2000" b="1" dirty="0" err="1" smtClean="0">
                <a:solidFill>
                  <a:srgbClr val="FF0000"/>
                </a:solidFill>
              </a:rPr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Balkánský </a:t>
            </a:r>
            <a:r>
              <a:rPr lang="cs-CZ" sz="2000" b="1" dirty="0" err="1" smtClean="0">
                <a:solidFill>
                  <a:srgbClr val="FF0000"/>
                </a:solidFill>
              </a:rPr>
              <a:t>pol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Peloponés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365543611"/>
              </p:ext>
            </p:extLst>
          </p:nvPr>
        </p:nvGraphicFramePr>
        <p:xfrm>
          <a:off x="457200" y="1071546"/>
          <a:ext cx="7239000" cy="5384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929454" y="18573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643570" y="1071546"/>
            <a:ext cx="2571768" cy="1000132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Gerlachovský</a:t>
            </a:r>
            <a:r>
              <a:rPr lang="cs-CZ" b="1" dirty="0" smtClean="0">
                <a:solidFill>
                  <a:schemeClr val="tx1"/>
                </a:solidFill>
              </a:rPr>
              <a:t> štít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42910" y="3929066"/>
            <a:ext cx="6858048" cy="141446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tx1"/>
                </a:solidFill>
              </a:rPr>
              <a:t>2.  Jaká je největší nížina Evropy?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429256" y="3214686"/>
            <a:ext cx="2571768" cy="1041276"/>
          </a:xfrm>
          <a:prstGeom prst="wedgeEllipseCallout">
            <a:avLst/>
          </a:prstGeom>
          <a:solidFill>
            <a:srgbClr val="FF66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Východo</a:t>
            </a:r>
            <a:r>
              <a:rPr lang="cs-CZ" b="1" dirty="0" smtClean="0"/>
              <a:t> - evropská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6832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000" dirty="0" smtClean="0"/>
              <a:t>Učebnice-</a:t>
            </a:r>
            <a:r>
              <a:rPr lang="cs-CZ" sz="1200" dirty="0" smtClean="0"/>
              <a:t> JEŘÁBEK, Milan; ANDĚL, Jiří; PEŠTOVÁ, Jana a kol. </a:t>
            </a:r>
            <a:r>
              <a:rPr lang="cs-CZ" sz="1200" i="1" dirty="0" smtClean="0"/>
              <a:t>Zeměpis 8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 </a:t>
            </a:r>
          </a:p>
          <a:p>
            <a:pPr marL="0" indent="0">
              <a:buNone/>
            </a:pPr>
            <a:r>
              <a:rPr lang="cs-CZ" sz="2400" dirty="0" smtClean="0"/>
              <a:t>Obr. 1., 7., 8.-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2.10.2012]. Dostupný na WWW: &lt;http://commons.wikimedia.org/wiki/File:Europe_satellite_globe.jpg&gt;.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2.10.2012]. Dostupný na WWW: &lt;http://leccos.</a:t>
            </a:r>
            <a:r>
              <a:rPr lang="cs-CZ" sz="1200" dirty="0" err="1" smtClean="0"/>
              <a:t>com</a:t>
            </a:r>
            <a:r>
              <a:rPr lang="cs-CZ" sz="1200" dirty="0" smtClean="0"/>
              <a:t>/</a:t>
            </a:r>
            <a:r>
              <a:rPr lang="cs-CZ" sz="1200" dirty="0" err="1" smtClean="0"/>
              <a:t>pics</a:t>
            </a:r>
            <a:r>
              <a:rPr lang="cs-CZ" sz="1200" dirty="0" smtClean="0"/>
              <a:t>/pic/</a:t>
            </a:r>
            <a:r>
              <a:rPr lang="cs-CZ" sz="1200" dirty="0" err="1" smtClean="0"/>
              <a:t>kaspicka</a:t>
            </a:r>
            <a:r>
              <a:rPr lang="cs-CZ" sz="1200" dirty="0" smtClean="0"/>
              <a:t>_</a:t>
            </a:r>
            <a:r>
              <a:rPr lang="cs-CZ" sz="1200" dirty="0" err="1" smtClean="0"/>
              <a:t>nizina.jpg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2400" dirty="0" smtClean="0"/>
              <a:t>Obr.3.-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2.10.2012]. Dostupný na WWW: &lt;http://upload.wikimedia.org/wikipedia/commons/thumb/5/58/MountBlanc04.jpg/250px-MountBlanc04.jpg&gt;.</a:t>
            </a:r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2.10.2012]. Dostupný na WWW: &lt;http://pyreneje.euweb.cz/063-pyreneje.jpg&gt;.</a:t>
            </a:r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2.10.2012]. Dostupný na WWW: &lt;http://upload.wikimedia.org/wikipedia/commons/thumb/3/3c/Il_Gran_Sasso_d'Italia,_il_paretone_nord.JPG/280px-Il_Gran_Sasso_d'Italia,_il_paretone_nord.JPG&gt;.</a:t>
            </a:r>
          </a:p>
          <a:p>
            <a:pPr marL="0" indent="0">
              <a:buNone/>
            </a:pPr>
            <a:r>
              <a:rPr lang="cs-CZ" dirty="0" smtClean="0"/>
              <a:t>Obr.6.-</a:t>
            </a:r>
            <a:r>
              <a:rPr lang="nl-NL" sz="1400" dirty="0" smtClean="0"/>
              <a:t> </a:t>
            </a:r>
            <a:r>
              <a:rPr lang="cs-CZ" sz="1200" dirty="0" smtClean="0"/>
              <a:t>VLASTNÍ ARCHIV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endParaRPr lang="cs-CZ" sz="13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929</TotalTime>
  <Words>328</Words>
  <Application>Microsoft Office PowerPoint</Application>
  <PresentationFormat>Předvádění na obrazovce (4:3)</PresentationFormat>
  <Paragraphs>103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Evropa – Povrch</vt:lpstr>
      <vt:lpstr>Anotace:</vt:lpstr>
      <vt:lpstr>Evropa patří ke světadílům s nejčlenitějším pobřežím</vt:lpstr>
      <vt:lpstr>Mapa  Evropy</vt:lpstr>
      <vt:lpstr>Povrch světadílu</vt:lpstr>
      <vt:lpstr>Povrch - pohoří</vt:lpstr>
      <vt:lpstr>Povrch – nížiny a plošiny</vt:lpstr>
      <vt:lpstr>Povrch – ostrovy a poloostrovy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Roman Hanák</cp:lastModifiedBy>
  <cp:revision>101</cp:revision>
  <dcterms:created xsi:type="dcterms:W3CDTF">2011-03-22T17:13:23Z</dcterms:created>
  <dcterms:modified xsi:type="dcterms:W3CDTF">2013-11-22T09:02:16Z</dcterms:modified>
</cp:coreProperties>
</file>