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sldIdLst>
    <p:sldId id="256" r:id="rId2"/>
    <p:sldId id="269" r:id="rId3"/>
    <p:sldId id="257" r:id="rId4"/>
    <p:sldId id="259" r:id="rId5"/>
    <p:sldId id="260" r:id="rId6"/>
    <p:sldId id="261" r:id="rId7"/>
    <p:sldId id="262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FF33"/>
    <a:srgbClr val="FFFF66"/>
    <a:srgbClr val="996E0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252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48305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VY_32_INOVACE_24_05_Z8_Skála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31974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Evropa – obyvatelstvo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58051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Hustota, jazyky a náboženství obyvatel Evropy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Evropa – obyvatelstvo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seznamuje žáky s obyvatelstvem Evropy, jeho hustotou a rozmístěním a také s jazyky a náboženstvím</a:t>
            </a:r>
          </a:p>
          <a:p>
            <a:r>
              <a:rPr lang="cs-CZ" dirty="0" smtClean="0"/>
              <a:t>Své vědomosti si žáci mohou ověřit v závěrečných otázkách</a:t>
            </a:r>
          </a:p>
          <a:p>
            <a:r>
              <a:rPr lang="cs-CZ" dirty="0" smtClean="0"/>
              <a:t>Prezentace je určena pro interaktivní tabuli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Hustota obyvatel Evropy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57200" y="1609416"/>
            <a:ext cx="7615262" cy="67657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pic>
        <p:nvPicPr>
          <p:cNvPr id="19458" name="Picture 2" descr="http://epp.eurostat.ec.europa.eu/statistics_explained/images/thumb/5/5a/Population_density,_by_NUTS_3_regions,_2008.PNG/350px-Population_density,_by_NUTS_3_regions,_200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142984"/>
            <a:ext cx="5214974" cy="5408675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786578" y="2214554"/>
            <a:ext cx="21101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/>
              <a:t>HUSTOTA OBYVATEL</a:t>
            </a:r>
          </a:p>
          <a:p>
            <a:endParaRPr lang="cs-CZ" u="sng" dirty="0" smtClean="0"/>
          </a:p>
          <a:p>
            <a:r>
              <a:rPr lang="cs-CZ" dirty="0" smtClean="0"/>
              <a:t>     72 </a:t>
            </a:r>
            <a:r>
              <a:rPr lang="cs-CZ" dirty="0" err="1" smtClean="0"/>
              <a:t>obyv</a:t>
            </a:r>
            <a:r>
              <a:rPr lang="cs-CZ" dirty="0" smtClean="0"/>
              <a:t>./km²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929454" y="3500438"/>
            <a:ext cx="18450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/>
              <a:t>POČET OBYVATEL</a:t>
            </a:r>
          </a:p>
          <a:p>
            <a:endParaRPr lang="cs-CZ" u="sng" dirty="0" smtClean="0"/>
          </a:p>
          <a:p>
            <a:r>
              <a:rPr lang="cs-CZ" dirty="0" smtClean="0"/>
              <a:t>      718 mil.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Hustuta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zalidnění</a:t>
            </a:r>
            <a:endParaRPr lang="cs-CZ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000108"/>
            <a:ext cx="7239000" cy="92869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nl-NL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Evropa je nejhustěji zalidněný </a:t>
            </a:r>
            <a:r>
              <a:rPr lang="cs-CZ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světadíl</a:t>
            </a:r>
            <a:endParaRPr lang="cs-CZ" b="1" cap="all" dirty="0">
              <a:ln w="9000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285852" y="2071678"/>
            <a:ext cx="6072230" cy="107157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u="sng" dirty="0" smtClean="0"/>
              <a:t>Největší hustota zalidnění</a:t>
            </a:r>
            <a:r>
              <a:rPr lang="cs-CZ" sz="2000" dirty="0" smtClean="0"/>
              <a:t>– </a:t>
            </a:r>
            <a:r>
              <a:rPr lang="cs-CZ" sz="2000" b="1" dirty="0" smtClean="0"/>
              <a:t>Vatikán (2093 </a:t>
            </a:r>
            <a:r>
              <a:rPr lang="cs-CZ" sz="2000" b="1" dirty="0" err="1" smtClean="0"/>
              <a:t>obyv</a:t>
            </a:r>
            <a:r>
              <a:rPr lang="cs-CZ" sz="2000" b="1" dirty="0" smtClean="0"/>
              <a:t>./km²), Monako a Malta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1285852" y="3500438"/>
            <a:ext cx="5715040" cy="1143008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u="sng" dirty="0" smtClean="0"/>
              <a:t>Větší státy s velkou hustotou zalidnění</a:t>
            </a:r>
            <a:r>
              <a:rPr lang="cs-CZ" sz="2000" dirty="0" smtClean="0"/>
              <a:t>– </a:t>
            </a:r>
            <a:r>
              <a:rPr lang="cs-CZ" sz="2000" b="1" dirty="0" smtClean="0"/>
              <a:t>Nizozemsko (390 </a:t>
            </a:r>
            <a:r>
              <a:rPr lang="cs-CZ" sz="2000" b="1" dirty="0" err="1" smtClean="0"/>
              <a:t>obyv</a:t>
            </a:r>
            <a:r>
              <a:rPr lang="cs-CZ" sz="2000" b="1" dirty="0" smtClean="0"/>
              <a:t>./km²), Belgie (340 </a:t>
            </a:r>
            <a:r>
              <a:rPr lang="cs-CZ" sz="2000" b="1" dirty="0" err="1" smtClean="0"/>
              <a:t>obyv</a:t>
            </a:r>
            <a:r>
              <a:rPr lang="cs-CZ" sz="2000" b="1" dirty="0" smtClean="0"/>
              <a:t>./km²) a Velká Británie (250 </a:t>
            </a:r>
            <a:r>
              <a:rPr lang="cs-CZ" sz="2000" b="1" dirty="0" err="1" smtClean="0"/>
              <a:t>obyv</a:t>
            </a:r>
            <a:r>
              <a:rPr lang="cs-CZ" sz="2000" b="1" dirty="0" smtClean="0"/>
              <a:t>./km²)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1285852" y="5072074"/>
            <a:ext cx="5715040" cy="112871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u="sng" dirty="0" smtClean="0"/>
              <a:t>Státy s nejmenší hustotou zalidnění</a:t>
            </a:r>
            <a:r>
              <a:rPr lang="cs-CZ" sz="2000" dirty="0" smtClean="0"/>
              <a:t>– </a:t>
            </a:r>
          </a:p>
          <a:p>
            <a:pPr algn="ctr"/>
            <a:r>
              <a:rPr lang="cs-CZ" sz="2000" b="1" dirty="0" smtClean="0"/>
              <a:t>Island ( 3 </a:t>
            </a:r>
            <a:r>
              <a:rPr lang="cs-CZ" sz="2000" b="1" dirty="0" err="1" smtClean="0"/>
              <a:t>obyv</a:t>
            </a:r>
            <a:r>
              <a:rPr lang="cs-CZ" sz="2000" b="1" dirty="0" smtClean="0"/>
              <a:t>./km²), Rusko (8 </a:t>
            </a:r>
            <a:r>
              <a:rPr lang="cs-CZ" sz="2000" b="1" dirty="0" err="1" smtClean="0"/>
              <a:t>obyv</a:t>
            </a:r>
            <a:r>
              <a:rPr lang="cs-CZ" sz="2000" b="1" dirty="0" smtClean="0"/>
              <a:t>./km²)</a:t>
            </a:r>
          </a:p>
        </p:txBody>
      </p:sp>
    </p:spTree>
    <p:extLst>
      <p:ext uri="{BB962C8B-B14F-4D97-AF65-F5344CB8AC3E}">
        <p14:creationId xmlns:p14="http://schemas.microsoft.com/office/powerpoint/2010/main" xmlns="" val="260840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Jazyky v Evropě</a:t>
            </a:r>
            <a:endParaRPr lang="cs-CZ" dirty="0"/>
          </a:p>
        </p:txBody>
      </p:sp>
      <p:pic>
        <p:nvPicPr>
          <p:cNvPr id="17410" name="Picture 2" descr="Soubor:Rectified Languages of Europe map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4388" y="1142984"/>
            <a:ext cx="6031918" cy="492922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0" y="1857364"/>
            <a:ext cx="268535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srgbClr val="7030A0"/>
                </a:solidFill>
              </a:rPr>
              <a:t>INDOEVROPSKÁ </a:t>
            </a:r>
          </a:p>
          <a:p>
            <a:r>
              <a:rPr lang="cs-CZ" sz="2000" b="1" u="sng" dirty="0" smtClean="0">
                <a:solidFill>
                  <a:srgbClr val="7030A0"/>
                </a:solidFill>
              </a:rPr>
              <a:t>JAZYKOVÁ </a:t>
            </a:r>
          </a:p>
          <a:p>
            <a:r>
              <a:rPr lang="cs-CZ" sz="2000" b="1" u="sng" dirty="0" smtClean="0">
                <a:solidFill>
                  <a:srgbClr val="7030A0"/>
                </a:solidFill>
              </a:rPr>
              <a:t>RODINA:</a:t>
            </a:r>
            <a:r>
              <a:rPr lang="cs-CZ" sz="2000" b="1" dirty="0" smtClean="0">
                <a:solidFill>
                  <a:srgbClr val="7030A0"/>
                </a:solidFill>
              </a:rPr>
              <a:t> SLOVANSKÁ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               GERMÁNSKÁ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               ROMÁNSKÁ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4286256"/>
            <a:ext cx="255781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>
                <a:solidFill>
                  <a:srgbClr val="7030A0"/>
                </a:solidFill>
              </a:rPr>
              <a:t>JINÉ EVROPSKÉ</a:t>
            </a:r>
          </a:p>
          <a:p>
            <a:r>
              <a:rPr lang="cs-CZ" sz="2000" b="1" u="sng" dirty="0" smtClean="0">
                <a:solidFill>
                  <a:srgbClr val="7030A0"/>
                </a:solidFill>
              </a:rPr>
              <a:t> JAZYKOVÉ </a:t>
            </a:r>
          </a:p>
          <a:p>
            <a:r>
              <a:rPr lang="cs-CZ" sz="2000" b="1" u="sng" dirty="0" smtClean="0">
                <a:solidFill>
                  <a:srgbClr val="7030A0"/>
                </a:solidFill>
              </a:rPr>
              <a:t>RODINY:</a:t>
            </a:r>
            <a:r>
              <a:rPr lang="cs-CZ" sz="2000" b="1" dirty="0" smtClean="0">
                <a:solidFill>
                  <a:srgbClr val="7030A0"/>
                </a:solidFill>
              </a:rPr>
              <a:t> URALSKÁ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            AFROASIJSKÁ</a:t>
            </a:r>
            <a:endParaRPr lang="cs-CZ" sz="2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51506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Náboženství v Evropě</a:t>
            </a:r>
            <a:endParaRPr lang="cs-CZ" dirty="0"/>
          </a:p>
        </p:txBody>
      </p:sp>
      <p:pic>
        <p:nvPicPr>
          <p:cNvPr id="16386" name="Picture 2" descr="http://upload.wikimedia.org/wikipedia/commons/thumb/f/f1/Nabozenstvi_evropa.jpg/583px-Nabozenstvi_evrop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214422"/>
            <a:ext cx="6507555" cy="5357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Otázky a úkoly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2428868"/>
            <a:ext cx="6500858" cy="1214446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Které dva státy Evropy mají nejmenší hustotu zalidnění?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5357818" y="571480"/>
            <a:ext cx="3643338" cy="1827094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Island a Rusko</a:t>
            </a:r>
          </a:p>
        </p:txBody>
      </p:sp>
      <p:sp>
        <p:nvSpPr>
          <p:cNvPr id="8" name="Vývojový diagram: děrná páska 7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2.K jaké jazykové rodině patří většina obyvatel Evropy?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857884" y="3500438"/>
            <a:ext cx="2928958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Indoevropské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</a:t>
            </a:r>
            <a:r>
              <a:rPr lang="cs-CZ" sz="1400" dirty="0" smtClean="0"/>
              <a:t>JEŘÁBEK, Milan; ANDĚL, Jiří; PEŠTOVÁ, Jana a kol. </a:t>
            </a:r>
            <a:r>
              <a:rPr lang="cs-CZ" sz="1400" i="1" smtClean="0"/>
              <a:t>Zeměpis 8 </a:t>
            </a:r>
            <a:r>
              <a:rPr lang="cs-CZ" sz="1400" i="1" dirty="0" smtClean="0"/>
              <a:t>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 1. –</a:t>
            </a:r>
            <a:r>
              <a:rPr lang="cs-CZ" sz="1200" dirty="0" smtClean="0"/>
              <a:t>AUTOR NEUVEDEN. </a:t>
            </a:r>
            <a:r>
              <a:rPr lang="cs-CZ" sz="1200" i="1" dirty="0" err="1" smtClean="0"/>
              <a:t>google</a:t>
            </a:r>
            <a:r>
              <a:rPr lang="cs-CZ" sz="1200" dirty="0" smtClean="0"/>
              <a:t> [online]. [cit. 23.10.2012]. Dostupný na WWW: &lt;http://epp.eurostat.ec.europa.eu/statistics_explained/index.php/Population_change_at_regio</a:t>
            </a:r>
            <a:endParaRPr lang="pl-PL" sz="1200" dirty="0" smtClean="0"/>
          </a:p>
          <a:p>
            <a:pPr marL="0" indent="0">
              <a:buNone/>
            </a:pPr>
            <a:r>
              <a:rPr lang="pl-PL" sz="2400" dirty="0" smtClean="0"/>
              <a:t>Obr.2.-</a:t>
            </a:r>
            <a:r>
              <a:rPr lang="cs-CZ" sz="1200" dirty="0" smtClean="0"/>
              <a:t> AUTOR NEUVEDEN. 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 [online]. [cit. 23.10.2012]. Dostupný na WWW: &lt;http://cs.wikipedia.org/wiki/Soubor:Rectified_Languages_of_Europe_map.png&gt;.</a:t>
            </a:r>
          </a:p>
          <a:p>
            <a:pPr marL="0" indent="0">
              <a:buNone/>
            </a:pPr>
            <a:r>
              <a:rPr lang="cs-CZ" sz="2400" dirty="0" smtClean="0"/>
              <a:t>Obr.3.-</a:t>
            </a:r>
            <a:r>
              <a:rPr lang="cs-CZ" sz="1200" dirty="0" smtClean="0"/>
              <a:t> AUTOR NEUVEDEN. 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 [online]. [cit. 23.10.2012]. Dostupný na WWW: http://cs.wikipedia.org/wiki/Soubor:Nabozenstvi_evropa.jpg</a:t>
            </a:r>
          </a:p>
        </p:txBody>
      </p:sp>
    </p:spTree>
    <p:extLst>
      <p:ext uri="{BB962C8B-B14F-4D97-AF65-F5344CB8AC3E}">
        <p14:creationId xmlns:p14="http://schemas.microsoft.com/office/powerpoint/2010/main" xmlns="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1388</TotalTime>
  <Words>251</Words>
  <Application>Microsoft Office PowerPoint</Application>
  <PresentationFormat>Předvádění na obrazovce (4:3)</PresentationFormat>
  <Paragraphs>57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Medián</vt:lpstr>
      <vt:lpstr>Snímek 1</vt:lpstr>
      <vt:lpstr>Anotace</vt:lpstr>
      <vt:lpstr>Hustota obyvatel Evropy</vt:lpstr>
      <vt:lpstr>Hustuta zalidnění</vt:lpstr>
      <vt:lpstr>Jazyky v Evropě</vt:lpstr>
      <vt:lpstr>Náboženství v Evropě</vt:lpstr>
      <vt:lpstr>Otázky a úkoly</vt:lpstr>
      <vt:lpstr>Snímek 8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Bonny13</cp:lastModifiedBy>
  <cp:revision>149</cp:revision>
  <dcterms:created xsi:type="dcterms:W3CDTF">2011-03-22T17:13:23Z</dcterms:created>
  <dcterms:modified xsi:type="dcterms:W3CDTF">2012-10-30T16:35:03Z</dcterms:modified>
</cp:coreProperties>
</file>