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6" r:id="rId2"/>
    <p:sldId id="269" r:id="rId3"/>
    <p:sldId id="257" r:id="rId4"/>
    <p:sldId id="259" r:id="rId5"/>
    <p:sldId id="260" r:id="rId6"/>
    <p:sldId id="261" r:id="rId7"/>
    <p:sldId id="270" r:id="rId8"/>
    <p:sldId id="271" r:id="rId9"/>
    <p:sldId id="262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12" y="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0D3F59A4-F837-41F0-876E-5CF40EF10FB8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gif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48305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VY_32_INOVACE_24_07_Z8_Skála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244297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Střední Evropa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613642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Státy, hospodářství a obyvatelstvo střední Evropy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Střední Evropa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seznamuje žáky </a:t>
            </a:r>
            <a:r>
              <a:rPr lang="cs-CZ" dirty="0" smtClean="0"/>
              <a:t>se státy, obyvatelstvem a hospodářstvím střední Evropy</a:t>
            </a:r>
            <a:endParaRPr lang="cs-CZ" dirty="0" smtClean="0"/>
          </a:p>
          <a:p>
            <a:r>
              <a:rPr lang="cs-CZ" dirty="0" smtClean="0"/>
              <a:t>Své vědomosti si žáci mohou ověřit v závěrečných otázkách</a:t>
            </a:r>
          </a:p>
          <a:p>
            <a:r>
              <a:rPr lang="cs-CZ" dirty="0" smtClean="0"/>
              <a:t>Prezentace je určena pro interaktivní tabuli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Evropské </a:t>
            </a:r>
            <a:r>
              <a:rPr lang="cs-CZ" b="1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Makroregiony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1609416"/>
            <a:ext cx="7615262" cy="676576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285860"/>
            <a:ext cx="5786478" cy="5156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Střední Evropa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1214422"/>
            <a:ext cx="5786478" cy="5144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214282" y="1428736"/>
            <a:ext cx="257176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 – Německo</a:t>
            </a:r>
          </a:p>
          <a:p>
            <a:endParaRPr lang="cs-CZ" sz="2400" dirty="0" smtClean="0"/>
          </a:p>
          <a:p>
            <a:r>
              <a:rPr lang="cs-CZ" sz="2400" dirty="0" smtClean="0"/>
              <a:t>2 – Švýcarsko</a:t>
            </a:r>
          </a:p>
          <a:p>
            <a:endParaRPr lang="cs-CZ" sz="2400" dirty="0" smtClean="0"/>
          </a:p>
          <a:p>
            <a:r>
              <a:rPr lang="cs-CZ" sz="2400" dirty="0" smtClean="0"/>
              <a:t>3 – Rakousko</a:t>
            </a:r>
          </a:p>
          <a:p>
            <a:endParaRPr lang="cs-CZ" sz="2400" dirty="0" smtClean="0"/>
          </a:p>
          <a:p>
            <a:r>
              <a:rPr lang="cs-CZ" sz="2400" dirty="0" smtClean="0"/>
              <a:t>4 – Maďarsko</a:t>
            </a:r>
          </a:p>
          <a:p>
            <a:endParaRPr lang="cs-CZ" sz="2400" dirty="0" smtClean="0"/>
          </a:p>
          <a:p>
            <a:r>
              <a:rPr lang="cs-CZ" sz="2400" dirty="0" smtClean="0"/>
              <a:t>5 – Slovensko</a:t>
            </a:r>
          </a:p>
          <a:p>
            <a:endParaRPr lang="cs-CZ" sz="2400" dirty="0" smtClean="0"/>
          </a:p>
          <a:p>
            <a:r>
              <a:rPr lang="cs-CZ" sz="2400" dirty="0" smtClean="0"/>
              <a:t>6 – Česko</a:t>
            </a:r>
          </a:p>
          <a:p>
            <a:endParaRPr lang="cs-CZ" sz="2400" dirty="0" smtClean="0"/>
          </a:p>
          <a:p>
            <a:r>
              <a:rPr lang="cs-CZ" sz="2400" dirty="0" smtClean="0"/>
              <a:t>7 – Polsko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15008" y="3929066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72132" y="4572008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15074" y="4572008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72264" y="4643446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43702" y="4357694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215074" y="4214818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72264" y="3857628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Státy střední Evropy</a:t>
            </a:r>
            <a:endParaRPr lang="cs-CZ" dirty="0"/>
          </a:p>
        </p:txBody>
      </p:sp>
      <p:pic>
        <p:nvPicPr>
          <p:cNvPr id="6146" name="Picture 2" descr="http://www.kraj-lbc.cz/public/vnejsi_vztahy/vlajka_nemecka_89a54880f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1071546"/>
            <a:ext cx="4286280" cy="2571767"/>
          </a:xfrm>
          <a:prstGeom prst="rect">
            <a:avLst/>
          </a:prstGeom>
          <a:noFill/>
        </p:spPr>
      </p:pic>
      <p:pic>
        <p:nvPicPr>
          <p:cNvPr id="6148" name="Picture 4" descr="http://www.kraj-lbc.cz/public/vnejsi_vztahy/vlajka_svycarska_6951aa3b7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1714488"/>
            <a:ext cx="4279865" cy="4279865"/>
          </a:xfrm>
          <a:prstGeom prst="rect">
            <a:avLst/>
          </a:prstGeom>
          <a:noFill/>
        </p:spPr>
      </p:pic>
      <p:pic>
        <p:nvPicPr>
          <p:cNvPr id="6150" name="Picture 6" descr="http://vseorakousku.cz/images/vlajka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44" y="3857628"/>
            <a:ext cx="4286250" cy="284797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57158" y="1285860"/>
            <a:ext cx="3118931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Německo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-hl. město: Berlín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chemeClr val="bg1"/>
                </a:solidFill>
              </a:rPr>
              <a:t>82 mil. </a:t>
            </a:r>
            <a:r>
              <a:rPr lang="cs-CZ" sz="3200" b="1" smtClean="0">
                <a:solidFill>
                  <a:schemeClr val="bg1"/>
                </a:solidFill>
              </a:rPr>
              <a:t>obyvatel</a:t>
            </a:r>
            <a:endParaRPr lang="cs-CZ" sz="3200" b="1" dirty="0" smtClean="0">
              <a:solidFill>
                <a:schemeClr val="bg1"/>
              </a:solidFill>
            </a:endParaRP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chemeClr val="bg1"/>
                </a:solidFill>
              </a:rPr>
              <a:t>měna: Euro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14876" y="2786058"/>
            <a:ext cx="421484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Švýcarsko</a:t>
            </a:r>
          </a:p>
          <a:p>
            <a:pPr>
              <a:buFontTx/>
              <a:buChar char="-"/>
            </a:pPr>
            <a:r>
              <a:rPr lang="cs-CZ" sz="3200" b="1" dirty="0" smtClean="0"/>
              <a:t>hl. město: Bern</a:t>
            </a:r>
          </a:p>
          <a:p>
            <a:pPr>
              <a:buFontTx/>
              <a:buChar char="-"/>
            </a:pPr>
            <a:r>
              <a:rPr lang="cs-CZ" sz="3200" b="1" dirty="0" smtClean="0"/>
              <a:t>7,8 mil. obyvatel</a:t>
            </a:r>
          </a:p>
          <a:p>
            <a:pPr>
              <a:buFontTx/>
              <a:buChar char="-"/>
            </a:pPr>
            <a:r>
              <a:rPr lang="cs-CZ" sz="3200" b="1" dirty="0" smtClean="0"/>
              <a:t>m</a:t>
            </a:r>
            <a:r>
              <a:rPr lang="cs-CZ" sz="3200" b="1" dirty="0" smtClean="0"/>
              <a:t>ěna: Švýcarský frank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8596" y="4286256"/>
            <a:ext cx="364333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Rakousko</a:t>
            </a:r>
          </a:p>
          <a:p>
            <a:pPr>
              <a:buFontTx/>
              <a:buChar char="-"/>
            </a:pPr>
            <a:r>
              <a:rPr lang="cs-CZ" sz="3200" b="1" dirty="0" smtClean="0"/>
              <a:t>hl. město: Vídeň</a:t>
            </a:r>
          </a:p>
          <a:p>
            <a:pPr>
              <a:buFontTx/>
              <a:buChar char="-"/>
            </a:pPr>
            <a:r>
              <a:rPr lang="cs-CZ" sz="3200" b="1" dirty="0" smtClean="0"/>
              <a:t>8,5 mil. obyvatel</a:t>
            </a:r>
          </a:p>
          <a:p>
            <a:pPr>
              <a:buFontTx/>
              <a:buChar char="-"/>
            </a:pPr>
            <a:r>
              <a:rPr lang="cs-CZ" sz="3200" b="1" dirty="0" smtClean="0"/>
              <a:t>m</a:t>
            </a:r>
            <a:r>
              <a:rPr lang="cs-CZ" sz="3200" b="1" dirty="0" smtClean="0"/>
              <a:t>ěna: Euro</a:t>
            </a:r>
          </a:p>
          <a:p>
            <a:pPr>
              <a:buFontTx/>
              <a:buChar char="-"/>
            </a:pPr>
            <a:endParaRPr lang="cs-CZ" sz="3200" dirty="0" smtClean="0"/>
          </a:p>
          <a:p>
            <a:pPr>
              <a:buFontTx/>
              <a:buChar char="-"/>
            </a:pP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5150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Státy střední Evropy</a:t>
            </a:r>
            <a:endParaRPr lang="cs-CZ" dirty="0"/>
          </a:p>
        </p:txBody>
      </p:sp>
      <p:pic>
        <p:nvPicPr>
          <p:cNvPr id="5122" name="Picture 2" descr="http://www.cojeco.cz/attach/image/max/3e/10f4/3e10f404099e323dd3bd46a88e7b8b5d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214422"/>
            <a:ext cx="4000528" cy="2669103"/>
          </a:xfrm>
          <a:prstGeom prst="rect">
            <a:avLst/>
          </a:prstGeom>
          <a:noFill/>
        </p:spPr>
      </p:pic>
      <p:pic>
        <p:nvPicPr>
          <p:cNvPr id="5124" name="Picture 4" descr="http://nd03.jxs.cz/735/713/7b1040946a_64584119_u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6" y="1214422"/>
            <a:ext cx="3970031" cy="2643206"/>
          </a:xfrm>
          <a:prstGeom prst="rect">
            <a:avLst/>
          </a:prstGeom>
          <a:noFill/>
        </p:spPr>
      </p:pic>
      <p:pic>
        <p:nvPicPr>
          <p:cNvPr id="5126" name="Picture 6" descr="http://files.tatymrskoci.webnode.cz/200000091-34b1135ad7/ceska-republika-cr-cesko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4000504"/>
            <a:ext cx="4000528" cy="2665353"/>
          </a:xfrm>
          <a:prstGeom prst="rect">
            <a:avLst/>
          </a:prstGeom>
          <a:noFill/>
        </p:spPr>
      </p:pic>
      <p:pic>
        <p:nvPicPr>
          <p:cNvPr id="5128" name="Picture 8" descr="http://www.vlajky-statu.cz/data/vlajky/vlajka-polsko-1100.gi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14876" y="4000504"/>
            <a:ext cx="4000528" cy="266580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28596" y="1500174"/>
            <a:ext cx="371768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Maďarsko</a:t>
            </a:r>
          </a:p>
          <a:p>
            <a:r>
              <a:rPr lang="cs-CZ" sz="3200" b="1" dirty="0" smtClean="0"/>
              <a:t>-hl. město: Budapešť</a:t>
            </a:r>
          </a:p>
          <a:p>
            <a:r>
              <a:rPr lang="cs-CZ" sz="3200" b="1" dirty="0" smtClean="0"/>
              <a:t>-10 mil. obyvatel</a:t>
            </a:r>
          </a:p>
          <a:p>
            <a:r>
              <a:rPr lang="cs-CZ" sz="3200" b="1" dirty="0" smtClean="0"/>
              <a:t>-měna: Forint</a:t>
            </a:r>
          </a:p>
          <a:p>
            <a:r>
              <a:rPr lang="cs-CZ" sz="3200" b="1" dirty="0" smtClean="0"/>
              <a:t> 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29190" y="1500174"/>
            <a:ext cx="3812454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Slovensko</a:t>
            </a:r>
          </a:p>
          <a:p>
            <a:r>
              <a:rPr lang="cs-CZ" sz="3200" b="1" dirty="0" smtClean="0"/>
              <a:t>-hl. město: Bratislava</a:t>
            </a:r>
          </a:p>
          <a:p>
            <a:r>
              <a:rPr lang="cs-CZ" sz="3200" b="1" dirty="0" smtClean="0"/>
              <a:t>-5,4 mil. obyvatel</a:t>
            </a:r>
          </a:p>
          <a:p>
            <a:r>
              <a:rPr lang="cs-CZ" sz="3200" b="1" dirty="0" smtClean="0"/>
              <a:t>-měna: Euro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034" y="4429132"/>
            <a:ext cx="3811428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Česko</a:t>
            </a:r>
          </a:p>
          <a:p>
            <a:r>
              <a:rPr lang="cs-CZ" sz="3200" b="1" dirty="0" smtClean="0"/>
              <a:t>-hl. město: Praha</a:t>
            </a:r>
          </a:p>
          <a:p>
            <a:r>
              <a:rPr lang="cs-CZ" sz="3200" b="1" dirty="0" smtClean="0"/>
              <a:t>-11 mil. obyvatel</a:t>
            </a:r>
          </a:p>
          <a:p>
            <a:r>
              <a:rPr lang="cs-CZ" sz="3200" b="1" dirty="0" smtClean="0"/>
              <a:t>-měna: Česká koruna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29190" y="4357694"/>
            <a:ext cx="3504870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Polsko</a:t>
            </a:r>
          </a:p>
          <a:p>
            <a:r>
              <a:rPr lang="cs-CZ" sz="3200" b="1" dirty="0" smtClean="0"/>
              <a:t>-hl. město: Varšava</a:t>
            </a:r>
          </a:p>
          <a:p>
            <a:r>
              <a:rPr lang="cs-CZ" sz="3200" b="1" dirty="0" smtClean="0"/>
              <a:t>-38,5 mil. obyvatel</a:t>
            </a:r>
          </a:p>
          <a:p>
            <a:r>
              <a:rPr lang="cs-CZ" sz="3200" b="1" dirty="0" smtClean="0"/>
              <a:t>-měna: Zloty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 střední Evropy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Státy střední Evropy se vyznačují vysokou hustotou zalidnění </a:t>
            </a:r>
            <a:endParaRPr lang="cs-CZ" dirty="0" smtClean="0"/>
          </a:p>
          <a:p>
            <a:r>
              <a:rPr lang="cs-CZ" dirty="0" smtClean="0"/>
              <a:t>Nejvyšší koncentrace lidí se vyskytuje podél řek a v místech současné nebo bývalé těžby </a:t>
            </a:r>
            <a:r>
              <a:rPr lang="cs-CZ" dirty="0" smtClean="0"/>
              <a:t>uhlí (</a:t>
            </a:r>
            <a:r>
              <a:rPr lang="cs-CZ" dirty="0" smtClean="0">
                <a:solidFill>
                  <a:srgbClr val="00B0F0"/>
                </a:solidFill>
              </a:rPr>
              <a:t>P</a:t>
            </a:r>
            <a:r>
              <a:rPr lang="cs-CZ" dirty="0" smtClean="0">
                <a:solidFill>
                  <a:srgbClr val="00B0F0"/>
                </a:solidFill>
              </a:rPr>
              <a:t>orýní, </a:t>
            </a:r>
            <a:r>
              <a:rPr lang="cs-CZ" dirty="0" err="1" smtClean="0">
                <a:solidFill>
                  <a:srgbClr val="00B0F0"/>
                </a:solidFill>
              </a:rPr>
              <a:t>Podkrušnohoří</a:t>
            </a:r>
            <a:r>
              <a:rPr lang="cs-CZ" dirty="0" smtClean="0"/>
              <a:t>…)</a:t>
            </a:r>
          </a:p>
          <a:p>
            <a:r>
              <a:rPr lang="cs-CZ" dirty="0" smtClean="0"/>
              <a:t>Pokles počtu obyvatel zmírňuje </a:t>
            </a:r>
            <a:r>
              <a:rPr lang="cs-CZ" dirty="0" smtClean="0"/>
              <a:t>silné </a:t>
            </a:r>
            <a:r>
              <a:rPr lang="cs-CZ" dirty="0" smtClean="0"/>
              <a:t>přistěhovalectví, zejména do </a:t>
            </a:r>
            <a:r>
              <a:rPr lang="cs-CZ" dirty="0" smtClean="0">
                <a:solidFill>
                  <a:srgbClr val="00B0F0"/>
                </a:solidFill>
              </a:rPr>
              <a:t>Švýcarska a Německa (Turci)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22530" name="Picture 2" descr="http://nd05.jxs.cz/249/519/ec8b66e752_83800589_o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428736"/>
            <a:ext cx="3714776" cy="3714776"/>
          </a:xfrm>
          <a:prstGeom prst="rect">
            <a:avLst/>
          </a:prstGeom>
          <a:noFill/>
        </p:spPr>
      </p:pic>
      <p:pic>
        <p:nvPicPr>
          <p:cNvPr id="22532" name="Picture 4" descr="http://de.fifa.com/imgml/tournament/worldcup2010/players/xl/196752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4" y="1285860"/>
            <a:ext cx="3286148" cy="43815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5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5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 </a:t>
            </a:r>
            <a:r>
              <a:rPr lang="cs-CZ" dirty="0" smtClean="0"/>
              <a:t>s</a:t>
            </a:r>
            <a:r>
              <a:rPr lang="cs-CZ" dirty="0" smtClean="0"/>
              <a:t>třední Evropy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</a:t>
            </a:r>
            <a:r>
              <a:rPr lang="cs-CZ" dirty="0" smtClean="0"/>
              <a:t>ospodářským </a:t>
            </a:r>
            <a:r>
              <a:rPr lang="cs-CZ" dirty="0" smtClean="0"/>
              <a:t>gigantem je </a:t>
            </a:r>
            <a:r>
              <a:rPr lang="cs-CZ" dirty="0" smtClean="0">
                <a:solidFill>
                  <a:srgbClr val="00B0F0"/>
                </a:solidFill>
              </a:rPr>
              <a:t>Německo</a:t>
            </a:r>
            <a:r>
              <a:rPr lang="cs-CZ" dirty="0" smtClean="0"/>
              <a:t>. </a:t>
            </a:r>
            <a:r>
              <a:rPr lang="cs-CZ" dirty="0" smtClean="0"/>
              <a:t>Hospodářská </a:t>
            </a:r>
            <a:r>
              <a:rPr lang="cs-CZ" dirty="0" smtClean="0"/>
              <a:t>úroveň klesá směrem na </a:t>
            </a:r>
            <a:r>
              <a:rPr lang="cs-CZ" dirty="0" smtClean="0"/>
              <a:t>východ</a:t>
            </a:r>
          </a:p>
          <a:p>
            <a:r>
              <a:rPr lang="cs-CZ" u="sng" dirty="0" smtClean="0">
                <a:solidFill>
                  <a:srgbClr val="00B0F0"/>
                </a:solidFill>
              </a:rPr>
              <a:t>Průmysl:</a:t>
            </a:r>
            <a:r>
              <a:rPr lang="cs-CZ" dirty="0" smtClean="0"/>
              <a:t> strojírenství (dopravní prostředky), hutnictví a chemie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Zemědělství:</a:t>
            </a:r>
            <a:r>
              <a:rPr lang="cs-CZ" dirty="0" smtClean="0"/>
              <a:t> převládá živočišná výroba nad rostlinnou (chov prasat, skotu, drůbeže, obilí, cukrová řepa, brambory…)</a:t>
            </a:r>
            <a:endParaRPr lang="cs-CZ" dirty="0"/>
          </a:p>
        </p:txBody>
      </p:sp>
      <p:pic>
        <p:nvPicPr>
          <p:cNvPr id="23554" name="Picture 2" descr="http://www.bmw-club.cz/graphics/articles/94/images/full/bmw-1-mil-vozu-prodano-jiz-v-cervenci-29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8" y="4643446"/>
            <a:ext cx="3278121" cy="2214554"/>
          </a:xfrm>
          <a:prstGeom prst="rect">
            <a:avLst/>
          </a:prstGeom>
          <a:noFill/>
        </p:spPr>
      </p:pic>
      <p:pic>
        <p:nvPicPr>
          <p:cNvPr id="23556" name="Picture 4" descr="http://farm9.staticflickr.com/8040/8030869658_c2351ff379_m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5000636"/>
            <a:ext cx="2500314" cy="16668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Otázky a úkoly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428868"/>
            <a:ext cx="6500858" cy="1214446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zapřičiňuje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pokles počtu obyvatel ve střední Evropě 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5357818" y="571480"/>
            <a:ext cx="3643338" cy="1827094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Přistěhovalci</a:t>
            </a:r>
            <a:endParaRPr lang="cs-CZ" sz="2400" dirty="0" smtClean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stát střední Evropy je hospodářsky nejrozvinutější?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Německo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</a:t>
            </a:r>
            <a:r>
              <a:rPr lang="cs-CZ" sz="1400" dirty="0" smtClean="0"/>
              <a:t>JEŘÁBEK, Milan; ANDĚL, Jiří; PEŠTOVÁ, Jana a kol. </a:t>
            </a:r>
            <a:r>
              <a:rPr lang="cs-CZ" sz="1400" i="1" dirty="0" smtClean="0"/>
              <a:t>Zeměpis 8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Ilustrace – </a:t>
            </a:r>
            <a:r>
              <a:rPr lang="cs-CZ" sz="1200" dirty="0" smtClean="0"/>
              <a:t>Vlastní archiv</a:t>
            </a:r>
            <a:endParaRPr lang="pl-PL" sz="1200" dirty="0" smtClean="0"/>
          </a:p>
          <a:p>
            <a:pPr marL="0" indent="0">
              <a:buNone/>
            </a:pPr>
            <a:r>
              <a:rPr lang="pl-PL" sz="2400" dirty="0" smtClean="0"/>
              <a:t>Obr.1.-</a:t>
            </a:r>
            <a:r>
              <a:rPr lang="cs-CZ" sz="1200" dirty="0" smtClean="0"/>
              <a:t> 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3.11.2012]. Dostupný na WWW: http://nd05.jxs.cz/249/519/ec8b66e752_83800589_o2.jpg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Obr.2.-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3.11.2012]. Dostupný na WWW: </a:t>
            </a:r>
            <a:r>
              <a:rPr lang="cs-CZ" sz="1200" dirty="0" smtClean="0"/>
              <a:t>http://de.</a:t>
            </a:r>
            <a:r>
              <a:rPr lang="cs-CZ" sz="1200" dirty="0" err="1" smtClean="0"/>
              <a:t>fifa.com</a:t>
            </a:r>
            <a:r>
              <a:rPr lang="cs-CZ" sz="1200" dirty="0" smtClean="0"/>
              <a:t>/</a:t>
            </a:r>
            <a:r>
              <a:rPr lang="cs-CZ" sz="1200" dirty="0" err="1" smtClean="0"/>
              <a:t>imgml</a:t>
            </a:r>
            <a:r>
              <a:rPr lang="cs-CZ" sz="1200" dirty="0" smtClean="0"/>
              <a:t>/</a:t>
            </a:r>
            <a:r>
              <a:rPr lang="cs-CZ" sz="1200" dirty="0" err="1" smtClean="0"/>
              <a:t>tournament</a:t>
            </a:r>
            <a:r>
              <a:rPr lang="cs-CZ" sz="1200" dirty="0" smtClean="0"/>
              <a:t>/worldcup2010/</a:t>
            </a:r>
            <a:r>
              <a:rPr lang="cs-CZ" sz="1200" dirty="0" err="1" smtClean="0"/>
              <a:t>players</a:t>
            </a:r>
            <a:r>
              <a:rPr lang="cs-CZ" sz="1200" dirty="0" smtClean="0"/>
              <a:t>/</a:t>
            </a:r>
            <a:r>
              <a:rPr lang="cs-CZ" sz="1200" dirty="0" err="1" smtClean="0"/>
              <a:t>xl</a:t>
            </a:r>
            <a:r>
              <a:rPr lang="cs-CZ" sz="1200" dirty="0" smtClean="0"/>
              <a:t>/196752.png</a:t>
            </a:r>
          </a:p>
          <a:p>
            <a:pPr marL="0" indent="0">
              <a:buNone/>
            </a:pPr>
            <a:r>
              <a:rPr lang="pl-PL" sz="2400" dirty="0" smtClean="0"/>
              <a:t>Obr.3.-</a:t>
            </a:r>
            <a:r>
              <a:rPr lang="cs-CZ" sz="1200" dirty="0" smtClean="0"/>
              <a:t> 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3.11.2012]. Dostupný na WWW: http://www.</a:t>
            </a:r>
            <a:r>
              <a:rPr lang="cs-CZ" sz="1200" dirty="0" err="1" smtClean="0"/>
              <a:t>bmw</a:t>
            </a:r>
            <a:r>
              <a:rPr lang="cs-CZ" sz="1200" dirty="0" smtClean="0"/>
              <a:t>-</a:t>
            </a:r>
            <a:r>
              <a:rPr lang="cs-CZ" sz="1200" dirty="0" err="1" smtClean="0"/>
              <a:t>club.cz</a:t>
            </a:r>
            <a:r>
              <a:rPr lang="cs-CZ" sz="1200" dirty="0" smtClean="0"/>
              <a:t>/</a:t>
            </a:r>
            <a:r>
              <a:rPr lang="cs-CZ" sz="1200" dirty="0" err="1" smtClean="0"/>
              <a:t>graphics</a:t>
            </a:r>
            <a:r>
              <a:rPr lang="cs-CZ" sz="1200" dirty="0" smtClean="0"/>
              <a:t>/</a:t>
            </a:r>
            <a:r>
              <a:rPr lang="cs-CZ" sz="1200" dirty="0" err="1" smtClean="0"/>
              <a:t>articles</a:t>
            </a:r>
            <a:r>
              <a:rPr lang="cs-CZ" sz="1200" dirty="0" smtClean="0"/>
              <a:t>/94/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full</a:t>
            </a:r>
            <a:r>
              <a:rPr lang="cs-CZ" sz="1200" dirty="0" smtClean="0"/>
              <a:t>/</a:t>
            </a:r>
            <a:r>
              <a:rPr lang="cs-CZ" sz="1200" dirty="0" err="1" smtClean="0"/>
              <a:t>bmw</a:t>
            </a:r>
            <a:r>
              <a:rPr lang="cs-CZ" sz="1200" dirty="0" smtClean="0"/>
              <a:t>-1-mil-vozu-</a:t>
            </a:r>
            <a:r>
              <a:rPr lang="cs-CZ" sz="1200" dirty="0" err="1" smtClean="0"/>
              <a:t>prodano</a:t>
            </a:r>
            <a:r>
              <a:rPr lang="cs-CZ" sz="1200" dirty="0" smtClean="0"/>
              <a:t>-</a:t>
            </a:r>
            <a:r>
              <a:rPr lang="cs-CZ" sz="1200" dirty="0" err="1" smtClean="0"/>
              <a:t>jiz</a:t>
            </a:r>
            <a:r>
              <a:rPr lang="cs-CZ" sz="1200" dirty="0" smtClean="0"/>
              <a:t>-v-</a:t>
            </a:r>
            <a:r>
              <a:rPr lang="cs-CZ" sz="1200" dirty="0" err="1" smtClean="0"/>
              <a:t>cervenci</a:t>
            </a:r>
            <a:r>
              <a:rPr lang="cs-CZ" sz="1200" dirty="0" smtClean="0"/>
              <a:t>-298.jpg</a:t>
            </a:r>
          </a:p>
          <a:p>
            <a:pPr marL="0" indent="0">
              <a:buNone/>
            </a:pPr>
            <a:r>
              <a:rPr lang="cs-CZ" sz="2400" dirty="0" smtClean="0"/>
              <a:t>Obr.4.-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3.11.2012]. Dostupný na WWW: http://farm9.staticflickr.com/8040/8030869658_c2351ff379_m.</a:t>
            </a:r>
            <a:r>
              <a:rPr lang="cs-CZ" sz="1200" dirty="0" err="1" smtClean="0"/>
              <a:t>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=""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1513</TotalTime>
  <Words>331</Words>
  <Application>Microsoft Office PowerPoint</Application>
  <PresentationFormat>Předvádění na obrazovce (4:3)</PresentationFormat>
  <Paragraphs>96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Medián</vt:lpstr>
      <vt:lpstr>Snímek 1</vt:lpstr>
      <vt:lpstr>Anotace</vt:lpstr>
      <vt:lpstr>Evropské Makroregiony</vt:lpstr>
      <vt:lpstr>Střední Evropa</vt:lpstr>
      <vt:lpstr>Státy střední Evropy</vt:lpstr>
      <vt:lpstr>Státy střední Evropy</vt:lpstr>
      <vt:lpstr>Obyvatelstvo střední Evropy</vt:lpstr>
      <vt:lpstr>Hospodářství střední Evropy</vt:lpstr>
      <vt:lpstr>Otázky a úkoly</vt:lpstr>
      <vt:lpstr>Snímek 10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165</cp:revision>
  <dcterms:created xsi:type="dcterms:W3CDTF">2011-03-22T17:13:23Z</dcterms:created>
  <dcterms:modified xsi:type="dcterms:W3CDTF">2012-11-03T10:32:35Z</dcterms:modified>
</cp:coreProperties>
</file>