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12" y="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VY_32_INOVACE_24_09_Z8_Skála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8800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Německo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4522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Německo-hospodářství, obyvatelstvo, poloha, povrch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Německo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Německem, jeho obyvatelstvem, hospodářstvím, polohou a povrchem</a:t>
            </a:r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</a:t>
            </a:r>
            <a:r>
              <a:rPr lang="cs-CZ" dirty="0" smtClean="0"/>
              <a:t>tabuli a pro žáky 8. ročníku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Německo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8194" name="Picture 2" descr="http://www.laszak.cz/pics/mapy/nemeck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000108"/>
            <a:ext cx="4459213" cy="56816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Německo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7170" name="Picture 2" descr="Soubor:Coat of Arms of Germany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142852"/>
            <a:ext cx="1604943" cy="2085382"/>
          </a:xfrm>
          <a:prstGeom prst="rect">
            <a:avLst/>
          </a:prstGeom>
          <a:noFill/>
        </p:spPr>
      </p:pic>
      <p:pic>
        <p:nvPicPr>
          <p:cNvPr id="18" name="Picture 2" descr="http://www.kraj-lbc.cz/public/vnejsi_vztahy/vlajka_nemecka_89a54880f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2286016" cy="1371609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57158" y="1857364"/>
            <a:ext cx="826392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hl. město: </a:t>
            </a:r>
            <a:r>
              <a:rPr lang="cs-CZ" sz="3200" dirty="0" smtClean="0"/>
              <a:t>Berlín</a:t>
            </a:r>
          </a:p>
          <a:p>
            <a:pPr>
              <a:buFontTx/>
              <a:buChar char="-"/>
            </a:pPr>
            <a:r>
              <a:rPr lang="cs-CZ" sz="3200" b="1" dirty="0" smtClean="0"/>
              <a:t>Počet obyvatel: </a:t>
            </a:r>
            <a:r>
              <a:rPr lang="cs-CZ" sz="3200" dirty="0" smtClean="0"/>
              <a:t>81 831 000</a:t>
            </a:r>
          </a:p>
          <a:p>
            <a:pPr>
              <a:buFontTx/>
              <a:buChar char="-"/>
            </a:pPr>
            <a:r>
              <a:rPr lang="cs-CZ" sz="3200" b="1" dirty="0" smtClean="0"/>
              <a:t>Rozloha: </a:t>
            </a:r>
            <a:r>
              <a:rPr lang="cs-CZ" sz="3200" dirty="0" smtClean="0"/>
              <a:t>357 tis. </a:t>
            </a:r>
            <a:r>
              <a:rPr lang="cs-CZ" sz="3200" dirty="0" smtClean="0"/>
              <a:t>k</a:t>
            </a:r>
            <a:r>
              <a:rPr lang="cs-CZ" sz="3200" dirty="0" smtClean="0"/>
              <a:t>m²</a:t>
            </a:r>
          </a:p>
          <a:p>
            <a:pPr>
              <a:buFontTx/>
              <a:buChar char="-"/>
            </a:pPr>
            <a:r>
              <a:rPr lang="cs-CZ" sz="3200" b="1" dirty="0" smtClean="0"/>
              <a:t>Jazyk: </a:t>
            </a:r>
            <a:r>
              <a:rPr lang="cs-CZ" sz="3200" dirty="0" smtClean="0"/>
              <a:t>němčina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3200" dirty="0" smtClean="0"/>
              <a:t>EURO</a:t>
            </a:r>
          </a:p>
          <a:p>
            <a:pPr>
              <a:buFontTx/>
              <a:buChar char="-"/>
            </a:pPr>
            <a:r>
              <a:rPr lang="cs-CZ" sz="3200" b="1" dirty="0" smtClean="0"/>
              <a:t>Náboženství: </a:t>
            </a:r>
            <a:r>
              <a:rPr lang="cs-CZ" sz="3200" dirty="0" smtClean="0"/>
              <a:t>římskokatolické, protestantské</a:t>
            </a:r>
          </a:p>
          <a:p>
            <a:pPr>
              <a:buFontTx/>
              <a:buChar char="-"/>
            </a:pPr>
            <a:r>
              <a:rPr lang="cs-CZ" sz="3200" b="1" dirty="0" smtClean="0"/>
              <a:t>Státní zřízení: </a:t>
            </a:r>
            <a:r>
              <a:rPr lang="cs-CZ" sz="3200" dirty="0" smtClean="0"/>
              <a:t>federativní parlamentní republika</a:t>
            </a:r>
          </a:p>
          <a:p>
            <a:pPr>
              <a:buFontTx/>
              <a:buChar char="-"/>
            </a:pPr>
            <a:r>
              <a:rPr lang="cs-CZ" sz="3200" b="1" dirty="0" smtClean="0"/>
              <a:t>P</a:t>
            </a:r>
            <a:r>
              <a:rPr lang="cs-CZ" sz="3200" b="1" dirty="0" smtClean="0"/>
              <a:t>rezident: </a:t>
            </a:r>
            <a:r>
              <a:rPr lang="cs-CZ" sz="3200" dirty="0" err="1" smtClean="0"/>
              <a:t>Joachim</a:t>
            </a:r>
            <a:r>
              <a:rPr lang="cs-CZ" sz="3200" dirty="0" smtClean="0"/>
              <a:t> </a:t>
            </a:r>
            <a:r>
              <a:rPr lang="cs-CZ" sz="3200" dirty="0" err="1" smtClean="0"/>
              <a:t>Gauck</a:t>
            </a: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Tvoří ho </a:t>
            </a:r>
            <a:r>
              <a:rPr lang="cs-CZ" sz="3200" b="1" dirty="0" smtClean="0"/>
              <a:t>16</a:t>
            </a:r>
            <a:r>
              <a:rPr lang="cs-CZ" sz="3200" dirty="0" smtClean="0"/>
              <a:t> spolkových zemí</a:t>
            </a:r>
            <a:endParaRPr lang="cs-CZ" sz="3200" dirty="0"/>
          </a:p>
        </p:txBody>
      </p:sp>
      <p:pic>
        <p:nvPicPr>
          <p:cNvPr id="7174" name="Picture 6" descr="http://www.voltek.cz/poklady/nemecko/mapy/nemecko_map27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36" y="898099"/>
            <a:ext cx="4445561" cy="59599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Německo - povrch</a:t>
            </a:r>
            <a:endParaRPr lang="cs-CZ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pic>
        <p:nvPicPr>
          <p:cNvPr id="13" name="Picture 2" descr="http://www.laszak.cz/pics/mapy/nemeck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1000108"/>
            <a:ext cx="4459213" cy="568165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42844" y="1071546"/>
            <a:ext cx="442915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u="sng" dirty="0" smtClean="0"/>
              <a:t>pohoří:</a:t>
            </a:r>
            <a:r>
              <a:rPr lang="cs-CZ" sz="2800" b="1" i="1" dirty="0" smtClean="0"/>
              <a:t> </a:t>
            </a:r>
          </a:p>
          <a:p>
            <a:r>
              <a:rPr lang="cs-CZ" sz="2800" dirty="0" smtClean="0"/>
              <a:t>Alpy (Zugspitze 2962 m </a:t>
            </a:r>
            <a:r>
              <a:rPr lang="cs-CZ" sz="2800" dirty="0" err="1" smtClean="0"/>
              <a:t>n.m</a:t>
            </a:r>
            <a:r>
              <a:rPr lang="cs-CZ" sz="2800" dirty="0" smtClean="0"/>
              <a:t>.)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Krušné hory, </a:t>
            </a:r>
            <a:r>
              <a:rPr lang="cs-CZ" sz="2800" dirty="0" smtClean="0"/>
              <a:t>Smrčiny, Švábská </a:t>
            </a:r>
            <a:r>
              <a:rPr lang="cs-CZ" sz="2800" dirty="0" smtClean="0"/>
              <a:t>Alba, </a:t>
            </a:r>
            <a:r>
              <a:rPr lang="cs-CZ" sz="2800" dirty="0" err="1" smtClean="0"/>
              <a:t>Harz</a:t>
            </a:r>
            <a:r>
              <a:rPr lang="cs-CZ" sz="2800" dirty="0" smtClean="0"/>
              <a:t>…</a:t>
            </a:r>
          </a:p>
          <a:p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vodstvo: </a:t>
            </a:r>
          </a:p>
          <a:p>
            <a:r>
              <a:rPr lang="cs-CZ" sz="2800" dirty="0" smtClean="0"/>
              <a:t>Rýn, Labe, Dunaj, </a:t>
            </a:r>
            <a:r>
              <a:rPr lang="cs-CZ" sz="2800" dirty="0" err="1" smtClean="0"/>
              <a:t>Wesera</a:t>
            </a:r>
            <a:r>
              <a:rPr lang="cs-CZ" sz="2800" dirty="0" smtClean="0"/>
              <a:t>, Odra, Bodamské jezero</a:t>
            </a:r>
          </a:p>
          <a:p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nížiny a plošiny:</a:t>
            </a:r>
          </a:p>
          <a:p>
            <a:r>
              <a:rPr lang="cs-CZ" sz="2800" dirty="0" smtClean="0"/>
              <a:t>Meklenburská jezerní plošina,</a:t>
            </a:r>
          </a:p>
          <a:p>
            <a:r>
              <a:rPr lang="cs-CZ" sz="2800" dirty="0" smtClean="0"/>
              <a:t>Severoněmecká nížina</a:t>
            </a:r>
          </a:p>
          <a:p>
            <a:r>
              <a:rPr lang="cs-CZ" sz="2800" dirty="0" smtClean="0"/>
              <a:t>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Německo - hospodářství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1357298"/>
            <a:ext cx="8429684" cy="218521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400" b="1" i="1" u="sng" dirty="0" smtClean="0">
                <a:solidFill>
                  <a:schemeClr val="bg1"/>
                </a:solidFill>
              </a:rPr>
              <a:t>Průmysl:</a:t>
            </a:r>
            <a:r>
              <a:rPr lang="cs-CZ" sz="3400" b="1" dirty="0" smtClean="0">
                <a:solidFill>
                  <a:schemeClr val="bg1"/>
                </a:solidFill>
              </a:rPr>
              <a:t> </a:t>
            </a:r>
            <a:r>
              <a:rPr lang="cs-CZ" sz="3400" dirty="0" smtClean="0">
                <a:solidFill>
                  <a:schemeClr val="bg1"/>
                </a:solidFill>
              </a:rPr>
              <a:t>největší průmyslová oblast </a:t>
            </a:r>
            <a:r>
              <a:rPr lang="cs-CZ" sz="3400" dirty="0" smtClean="0">
                <a:solidFill>
                  <a:schemeClr val="bg1"/>
                </a:solidFill>
              </a:rPr>
              <a:t>N</a:t>
            </a:r>
            <a:r>
              <a:rPr lang="cs-CZ" sz="3400" dirty="0" smtClean="0">
                <a:solidFill>
                  <a:schemeClr val="bg1"/>
                </a:solidFill>
              </a:rPr>
              <a:t>ěmecka je v oblastech </a:t>
            </a:r>
            <a:r>
              <a:rPr lang="cs-CZ" sz="3400" dirty="0" smtClean="0">
                <a:solidFill>
                  <a:schemeClr val="bg1"/>
                </a:solidFill>
              </a:rPr>
              <a:t>P</a:t>
            </a:r>
            <a:r>
              <a:rPr lang="cs-CZ" sz="3400" dirty="0" smtClean="0">
                <a:solidFill>
                  <a:schemeClr val="bg1"/>
                </a:solidFill>
              </a:rPr>
              <a:t>orýní a </a:t>
            </a:r>
            <a:r>
              <a:rPr lang="cs-CZ" sz="3400" dirty="0" smtClean="0">
                <a:solidFill>
                  <a:schemeClr val="bg1"/>
                </a:solidFill>
              </a:rPr>
              <a:t>P</a:t>
            </a:r>
            <a:r>
              <a:rPr lang="cs-CZ" sz="3400" dirty="0" smtClean="0">
                <a:solidFill>
                  <a:schemeClr val="bg1"/>
                </a:solidFill>
              </a:rPr>
              <a:t>orúří</a:t>
            </a:r>
          </a:p>
          <a:p>
            <a:r>
              <a:rPr lang="cs-CZ" sz="3400" dirty="0" smtClean="0">
                <a:solidFill>
                  <a:schemeClr val="bg1"/>
                </a:solidFill>
              </a:rPr>
              <a:t>- </a:t>
            </a:r>
            <a:r>
              <a:rPr lang="cs-CZ" sz="3400" i="1" dirty="0" smtClean="0">
                <a:solidFill>
                  <a:schemeClr val="bg1"/>
                </a:solidFill>
              </a:rPr>
              <a:t>č</a:t>
            </a:r>
            <a:r>
              <a:rPr lang="cs-CZ" sz="3400" i="1" dirty="0" smtClean="0">
                <a:solidFill>
                  <a:schemeClr val="bg1"/>
                </a:solidFill>
              </a:rPr>
              <a:t>erné a hnědé uhlí, železná ruda, ropa, zemní plyn, strojírenství, energetický a chemický průmysl</a:t>
            </a:r>
            <a:r>
              <a:rPr lang="cs-CZ" sz="3400" b="1" i="1" dirty="0" smtClean="0">
                <a:solidFill>
                  <a:schemeClr val="bg1"/>
                </a:solidFill>
              </a:rPr>
              <a:t> </a:t>
            </a:r>
            <a:endParaRPr lang="cs-CZ" sz="3400" b="1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143380"/>
            <a:ext cx="8572560" cy="2185214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r>
              <a:rPr lang="cs-CZ" sz="3400" b="1" i="1" u="sng" dirty="0" smtClean="0">
                <a:solidFill>
                  <a:schemeClr val="bg1"/>
                </a:solidFill>
              </a:rPr>
              <a:t>Zemědělství:</a:t>
            </a:r>
            <a:r>
              <a:rPr lang="cs-CZ" sz="3400" dirty="0" smtClean="0">
                <a:solidFill>
                  <a:schemeClr val="bg1"/>
                </a:solidFill>
              </a:rPr>
              <a:t> význam zemědělství stále klesá, díky levným produktům z Fr. a </a:t>
            </a:r>
            <a:r>
              <a:rPr lang="cs-CZ" sz="3400" dirty="0" err="1" smtClean="0">
                <a:solidFill>
                  <a:schemeClr val="bg1"/>
                </a:solidFill>
              </a:rPr>
              <a:t>It</a:t>
            </a:r>
            <a:r>
              <a:rPr lang="cs-CZ" sz="3400" dirty="0" smtClean="0">
                <a:solidFill>
                  <a:schemeClr val="bg1"/>
                </a:solidFill>
              </a:rPr>
              <a:t>.</a:t>
            </a:r>
            <a:endParaRPr lang="cs-CZ" sz="3400" b="1" i="1" u="sng" dirty="0" smtClean="0">
              <a:solidFill>
                <a:schemeClr val="bg1"/>
              </a:solidFill>
            </a:endParaRPr>
          </a:p>
          <a:p>
            <a:r>
              <a:rPr lang="cs-CZ" sz="3400" dirty="0" smtClean="0">
                <a:solidFill>
                  <a:schemeClr val="bg1"/>
                </a:solidFill>
              </a:rPr>
              <a:t>-pšenice, cukrová řepa, brambory, chov </a:t>
            </a:r>
            <a:r>
              <a:rPr lang="cs-CZ" sz="3400" dirty="0" err="1" smtClean="0">
                <a:solidFill>
                  <a:schemeClr val="bg1"/>
                </a:solidFill>
              </a:rPr>
              <a:t>pracat</a:t>
            </a:r>
            <a:r>
              <a:rPr lang="cs-CZ" sz="3400" dirty="0" smtClean="0">
                <a:solidFill>
                  <a:schemeClr val="bg1"/>
                </a:solidFill>
              </a:rPr>
              <a:t>, skotu a drůbeže</a:t>
            </a:r>
            <a:endParaRPr lang="cs-CZ" sz="3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Německo -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památky</a:t>
            </a:r>
            <a:endParaRPr lang="cs-CZ" dirty="0"/>
          </a:p>
        </p:txBody>
      </p:sp>
      <p:pic>
        <p:nvPicPr>
          <p:cNvPr id="4098" name="Picture 2" descr="http://upload.wikimedia.org/wikipedia/commons/2/22/Berlin-brandenburg-gat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643050"/>
            <a:ext cx="4076700" cy="3038476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1/10/Reichstag_mit_Wie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1714488"/>
            <a:ext cx="4584683" cy="2624731"/>
          </a:xfrm>
          <a:prstGeom prst="rect">
            <a:avLst/>
          </a:prstGeom>
          <a:noFill/>
        </p:spPr>
      </p:pic>
      <p:pic>
        <p:nvPicPr>
          <p:cNvPr id="4102" name="Picture 6" descr="http://upload.wikimedia.org/wikipedia/commons/0/0e/Allianz_Arena_Pah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414" y="4071942"/>
            <a:ext cx="6143668" cy="26090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zvíře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Německo ve státním znaku?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Černou orlici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Kde jsou 2 nejvýznamnější oblasti pro průmysl Německa?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Porúří </a:t>
            </a:r>
            <a:r>
              <a:rPr lang="cs-CZ" sz="2400" smtClean="0">
                <a:solidFill>
                  <a:schemeClr val="tx1"/>
                </a:solidFill>
              </a:rPr>
              <a:t>a Porýní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 5.-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24.11.2012]. Dostupný na WWW: http://www.</a:t>
            </a:r>
            <a:r>
              <a:rPr lang="cs-CZ" sz="1200" dirty="0" err="1" smtClean="0"/>
              <a:t>laszak.cz</a:t>
            </a:r>
            <a:r>
              <a:rPr lang="cs-CZ" sz="1200" dirty="0" smtClean="0"/>
              <a:t>/</a:t>
            </a:r>
            <a:r>
              <a:rPr lang="cs-CZ" sz="1200" dirty="0" err="1" smtClean="0"/>
              <a:t>pics</a:t>
            </a:r>
            <a:r>
              <a:rPr lang="cs-CZ" sz="1200" dirty="0" smtClean="0"/>
              <a:t>/mapy/</a:t>
            </a:r>
            <a:r>
              <a:rPr lang="cs-CZ" sz="1200" dirty="0" err="1" smtClean="0"/>
              <a:t>nemecko.jpg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</a:t>
            </a:r>
            <a:r>
              <a:rPr lang="cs-CZ" sz="2400" dirty="0" smtClean="0"/>
              <a:t>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24.11.2012]. Dostupný na WWW: http://upload.wikimedia.org/wikipedia/commons/8/80/Coat_of_Arms_of_Germany.svg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wikimedia.org</a:t>
            </a:r>
            <a:r>
              <a:rPr lang="cs-CZ" sz="1200" dirty="0" smtClean="0"/>
              <a:t> [online]. [cit. 24.11.2012]. Dostupný na WWW: http://upload.wikimedia.org/wikipedia/commons/b/ba/Flag_of_Germany.svg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</a:t>
            </a:r>
            <a:r>
              <a:rPr lang="cs-CZ" sz="2400" dirty="0" smtClean="0"/>
              <a:t>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24.11.2012]. Dostupný na WWW: </a:t>
            </a:r>
            <a:r>
              <a:rPr lang="cs-CZ" sz="1200" dirty="0" smtClean="0"/>
              <a:t>http</a:t>
            </a:r>
            <a:r>
              <a:rPr lang="cs-CZ" sz="1200" dirty="0" smtClean="0"/>
              <a:t>://</a:t>
            </a:r>
            <a:r>
              <a:rPr lang="cs-CZ" sz="1200" dirty="0" smtClean="0"/>
              <a:t>www.</a:t>
            </a:r>
            <a:r>
              <a:rPr lang="cs-CZ" sz="1200" dirty="0" err="1" smtClean="0"/>
              <a:t>voltek.cz</a:t>
            </a:r>
            <a:r>
              <a:rPr lang="cs-CZ" sz="1200" dirty="0" smtClean="0"/>
              <a:t>/poklady/</a:t>
            </a:r>
            <a:r>
              <a:rPr lang="cs-CZ" sz="1200" dirty="0" err="1" smtClean="0"/>
              <a:t>nemecko</a:t>
            </a:r>
            <a:r>
              <a:rPr lang="cs-CZ" sz="1200" dirty="0" smtClean="0"/>
              <a:t>/mapy/</a:t>
            </a:r>
            <a:r>
              <a:rPr lang="cs-CZ" sz="1200" dirty="0" err="1" smtClean="0"/>
              <a:t>nemecko</a:t>
            </a:r>
            <a:r>
              <a:rPr lang="cs-CZ" sz="1200" dirty="0" smtClean="0"/>
              <a:t>_map27.gif</a:t>
            </a:r>
          </a:p>
          <a:p>
            <a:pPr marL="0" indent="0">
              <a:buNone/>
            </a:pPr>
            <a:r>
              <a:rPr lang="cs-CZ" sz="2400" dirty="0" smtClean="0"/>
              <a:t>Obr.6.-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24.11.2012]. Dostupný na WWW: http://upload.wikimedia.org/wikipedia/commons/2/22/Berlin-brandenburg-gate.jpg</a:t>
            </a:r>
          </a:p>
          <a:p>
            <a:pPr marL="0" indent="0">
              <a:buNone/>
            </a:pPr>
            <a:r>
              <a:rPr lang="pl-PL" sz="2400" dirty="0" smtClean="0"/>
              <a:t>Obr.7.-</a:t>
            </a:r>
            <a:r>
              <a:rPr lang="cs-CZ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24.11.2012]. Dostupný na WWW: http://upload.wikimedia.org/wikipedia/commons/1/10/Reichstag_mit_Wiese.jpg</a:t>
            </a:r>
          </a:p>
          <a:p>
            <a:pPr marL="0" indent="0">
              <a:buNone/>
            </a:pPr>
            <a:r>
              <a:rPr lang="cs-CZ" sz="2400" dirty="0" smtClean="0"/>
              <a:t>Obr.8.-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24.11.2012]. Dostupný na WWW: http://upload.wikimedia.org/wikipedia/commons/0/0e/Allianz_Arena_Pahu.jpg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1650</TotalTime>
  <Words>304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Snímek 1</vt:lpstr>
      <vt:lpstr>Anotace</vt:lpstr>
      <vt:lpstr>Německo</vt:lpstr>
      <vt:lpstr>Německo</vt:lpstr>
      <vt:lpstr>Německo - povrch</vt:lpstr>
      <vt:lpstr>Německo - hospodářství</vt:lpstr>
      <vt:lpstr>Německo - památky</vt:lpstr>
      <vt:lpstr>Otázky a úkoly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184</cp:revision>
  <dcterms:created xsi:type="dcterms:W3CDTF">2011-03-22T17:13:23Z</dcterms:created>
  <dcterms:modified xsi:type="dcterms:W3CDTF">2012-11-24T10:31:55Z</dcterms:modified>
</cp:coreProperties>
</file>