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6" r:id="rId2"/>
    <p:sldId id="269" r:id="rId3"/>
    <p:sldId id="257" r:id="rId4"/>
    <p:sldId id="259" r:id="rId5"/>
    <p:sldId id="260" r:id="rId6"/>
    <p:sldId id="261" r:id="rId7"/>
    <p:sldId id="270" r:id="rId8"/>
    <p:sldId id="271" r:id="rId9"/>
    <p:sldId id="26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998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VY_32_INOVACE_24_10_Z8_Skála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47343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Severní Evropa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06749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Státy, hospodářství a obyvatelstvo severní Evropy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Severní Evropa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se státy, obyvatelstvem a hospodářstvím severní Evropy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Evropské </a:t>
            </a:r>
            <a:r>
              <a:rPr lang="cs-CZ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Makroregiony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285860"/>
            <a:ext cx="5786478" cy="5156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1428736"/>
            <a:ext cx="5248275" cy="473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Severní Evropa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282" y="1714488"/>
            <a:ext cx="25717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– Island</a:t>
            </a:r>
          </a:p>
          <a:p>
            <a:endParaRPr lang="cs-CZ" sz="2800" dirty="0" smtClean="0"/>
          </a:p>
          <a:p>
            <a:r>
              <a:rPr lang="cs-CZ" sz="2800" dirty="0" smtClean="0"/>
              <a:t>2 – Norsko</a:t>
            </a:r>
          </a:p>
          <a:p>
            <a:endParaRPr lang="cs-CZ" sz="2800" dirty="0" smtClean="0"/>
          </a:p>
          <a:p>
            <a:r>
              <a:rPr lang="cs-CZ" sz="2800" dirty="0" smtClean="0"/>
              <a:t>3 – Švédsko</a:t>
            </a:r>
          </a:p>
          <a:p>
            <a:endParaRPr lang="cs-CZ" sz="2800" dirty="0" smtClean="0"/>
          </a:p>
          <a:p>
            <a:r>
              <a:rPr lang="cs-CZ" sz="2800" dirty="0" smtClean="0"/>
              <a:t>4 – Finsko</a:t>
            </a:r>
          </a:p>
          <a:p>
            <a:endParaRPr lang="cs-CZ" sz="2800" dirty="0" smtClean="0"/>
          </a:p>
          <a:p>
            <a:r>
              <a:rPr lang="cs-CZ" sz="2800" dirty="0" smtClean="0"/>
              <a:t>5 – Dánsko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71802" y="1643050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72132" y="264318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43636" y="221455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43702" y="250030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00694" y="328612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Soubor:Flag of Sweden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19" y="4143380"/>
            <a:ext cx="4000529" cy="2500330"/>
          </a:xfrm>
          <a:prstGeom prst="rect">
            <a:avLst/>
          </a:prstGeom>
          <a:noFill/>
        </p:spPr>
      </p:pic>
      <p:pic>
        <p:nvPicPr>
          <p:cNvPr id="7172" name="Picture 4" descr="Soubor:Flag of Norway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2214554"/>
            <a:ext cx="4405290" cy="3204849"/>
          </a:xfrm>
          <a:prstGeom prst="rect">
            <a:avLst/>
          </a:prstGeom>
          <a:noFill/>
        </p:spPr>
      </p:pic>
      <p:pic>
        <p:nvPicPr>
          <p:cNvPr id="7170" name="Picture 2" descr="Soubor:Flag of Iceland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1071545"/>
            <a:ext cx="4000528" cy="288038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severní Evropy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1285860"/>
            <a:ext cx="394819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6FF33"/>
                </a:solidFill>
              </a:rPr>
              <a:t>Island</a:t>
            </a:r>
          </a:p>
          <a:p>
            <a:r>
              <a:rPr lang="cs-CZ" sz="3200" b="1" dirty="0" smtClean="0">
                <a:solidFill>
                  <a:srgbClr val="66FF33"/>
                </a:solidFill>
              </a:rPr>
              <a:t>-hl. město: Reykjavík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rgbClr val="66FF33"/>
                </a:solidFill>
              </a:rPr>
              <a:t>318 tis. obyvatel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rgbClr val="66FF33"/>
                </a:solidFill>
              </a:rPr>
              <a:t>měna:</a:t>
            </a:r>
            <a:r>
              <a:rPr lang="cs-CZ" sz="2800" b="1" dirty="0" smtClean="0">
                <a:solidFill>
                  <a:srgbClr val="66FF33"/>
                </a:solidFill>
              </a:rPr>
              <a:t>islandská koruna</a:t>
            </a:r>
            <a:endParaRPr lang="cs-CZ" sz="2800" b="1" dirty="0">
              <a:solidFill>
                <a:srgbClr val="66FF33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4876" y="2786058"/>
            <a:ext cx="42148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Norsko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Oslo</a:t>
            </a:r>
          </a:p>
          <a:p>
            <a:pPr>
              <a:buFontTx/>
              <a:buChar char="-"/>
            </a:pPr>
            <a:r>
              <a:rPr lang="cs-CZ" sz="3200" b="1" dirty="0" smtClean="0"/>
              <a:t>4,7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norská koruna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4286256"/>
            <a:ext cx="42148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Švédsko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Stockholm</a:t>
            </a:r>
          </a:p>
          <a:p>
            <a:pPr>
              <a:buFontTx/>
              <a:buChar char="-"/>
            </a:pPr>
            <a:r>
              <a:rPr lang="cs-CZ" sz="3200" b="1" dirty="0" smtClean="0"/>
              <a:t>9,4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švédská koruna</a:t>
            </a:r>
          </a:p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Flag of Finland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142984"/>
            <a:ext cx="4791751" cy="2928958"/>
          </a:xfrm>
          <a:prstGeom prst="rect">
            <a:avLst/>
          </a:prstGeom>
          <a:noFill/>
        </p:spPr>
      </p:pic>
      <p:pic>
        <p:nvPicPr>
          <p:cNvPr id="6148" name="Picture 4" descr="Soubor:Flag of Denmark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3357562"/>
            <a:ext cx="4357718" cy="329773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severní Evropy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500174"/>
            <a:ext cx="399500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Finsko</a:t>
            </a:r>
          </a:p>
          <a:p>
            <a:r>
              <a:rPr lang="cs-CZ" sz="3600" b="1" dirty="0" smtClean="0"/>
              <a:t>-hl. město: Helsinky</a:t>
            </a:r>
          </a:p>
          <a:p>
            <a:r>
              <a:rPr lang="cs-CZ" sz="3600" b="1" dirty="0" smtClean="0"/>
              <a:t>-5,3 mil. obyvatel</a:t>
            </a:r>
          </a:p>
          <a:p>
            <a:r>
              <a:rPr lang="cs-CZ" sz="3600" b="1" dirty="0" smtClean="0"/>
              <a:t>-měna: euro</a:t>
            </a:r>
          </a:p>
          <a:p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57752" y="3857628"/>
            <a:ext cx="4027834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Dánsko</a:t>
            </a:r>
          </a:p>
          <a:p>
            <a:r>
              <a:rPr lang="cs-CZ" sz="3200" b="1" dirty="0" smtClean="0"/>
              <a:t>-hl. město: Kodaň</a:t>
            </a:r>
          </a:p>
          <a:p>
            <a:r>
              <a:rPr lang="cs-CZ" sz="3200" b="1" dirty="0" smtClean="0"/>
              <a:t>-5,5 mil. obyvatel</a:t>
            </a:r>
          </a:p>
          <a:p>
            <a:r>
              <a:rPr lang="cs-CZ" sz="3200" b="1" dirty="0" smtClean="0"/>
              <a:t>-měna: dánská koruna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Obyvatelstvo </a:t>
            </a:r>
            <a:r>
              <a:rPr lang="cs-CZ" smtClean="0"/>
              <a:t>severní </a:t>
            </a:r>
            <a:r>
              <a:rPr lang="cs-CZ" dirty="0" smtClean="0"/>
              <a:t>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Státy severní Evropy se vyznačují </a:t>
            </a:r>
            <a:r>
              <a:rPr lang="cs-CZ" sz="3600" dirty="0" smtClean="0">
                <a:solidFill>
                  <a:srgbClr val="00B0F0"/>
                </a:solidFill>
              </a:rPr>
              <a:t>extrémně nízkou hustotou zalidnění</a:t>
            </a:r>
            <a:r>
              <a:rPr lang="cs-CZ" sz="3600" dirty="0" smtClean="0"/>
              <a:t> </a:t>
            </a:r>
          </a:p>
          <a:p>
            <a:r>
              <a:rPr lang="cs-CZ" sz="3600" dirty="0" smtClean="0"/>
              <a:t>Nejvyšší koncentrace lidí je ve městech, na </a:t>
            </a:r>
            <a:r>
              <a:rPr lang="cs-CZ" sz="3600" dirty="0" smtClean="0">
                <a:solidFill>
                  <a:srgbClr val="00B0F0"/>
                </a:solidFill>
              </a:rPr>
              <a:t>venkově</a:t>
            </a:r>
            <a:r>
              <a:rPr lang="cs-CZ" sz="3600" dirty="0" smtClean="0"/>
              <a:t> žije </a:t>
            </a:r>
            <a:r>
              <a:rPr lang="cs-CZ" sz="3600" dirty="0" smtClean="0">
                <a:solidFill>
                  <a:srgbClr val="00B0F0"/>
                </a:solidFill>
              </a:rPr>
              <a:t>pouze 20 % obyvatel</a:t>
            </a:r>
          </a:p>
          <a:p>
            <a:r>
              <a:rPr lang="cs-CZ" sz="3600" dirty="0" smtClean="0"/>
              <a:t>Nízká hustota obyvatel a jejich nerovnoměrné rozmístění je díky </a:t>
            </a:r>
            <a:r>
              <a:rPr lang="cs-CZ" sz="3600" dirty="0" smtClean="0">
                <a:solidFill>
                  <a:srgbClr val="00B0F0"/>
                </a:solidFill>
              </a:rPr>
              <a:t>přírodním podmínkám </a:t>
            </a:r>
          </a:p>
          <a:p>
            <a:r>
              <a:rPr lang="cs-CZ" sz="3600" dirty="0" smtClean="0"/>
              <a:t>Nejvíce obyvatel žije při </a:t>
            </a:r>
            <a:r>
              <a:rPr lang="cs-CZ" sz="3600" dirty="0" smtClean="0">
                <a:solidFill>
                  <a:srgbClr val="00B0F0"/>
                </a:solidFill>
              </a:rPr>
              <a:t>jižním pobřeží</a:t>
            </a:r>
            <a:endParaRPr lang="cs-CZ" sz="36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severní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Hospodářským je na velmi vysoké úrovni</a:t>
            </a:r>
          </a:p>
          <a:p>
            <a:r>
              <a:rPr lang="cs-CZ" u="sng" dirty="0" smtClean="0">
                <a:solidFill>
                  <a:srgbClr val="00B0F0"/>
                </a:solidFill>
              </a:rPr>
              <a:t>Průmysl:</a:t>
            </a:r>
            <a:r>
              <a:rPr lang="cs-CZ" dirty="0" smtClean="0"/>
              <a:t> těžba ropy a zemního plynu, dřevozpracující a papírenský průmysl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Zemědělství:</a:t>
            </a:r>
            <a:r>
              <a:rPr lang="cs-CZ" dirty="0" smtClean="0"/>
              <a:t> nemá většinou vhodné podmínky, výjimkou je Dánsko s intenzivním zemědělstvím – obilí, zelenina, krmivo. V severských zemích převažuje rybolov</a:t>
            </a:r>
            <a:endParaRPr lang="cs-CZ" dirty="0"/>
          </a:p>
        </p:txBody>
      </p:sp>
      <p:pic>
        <p:nvPicPr>
          <p:cNvPr id="4098" name="Picture 2" descr="http://www.nokia6300.euweb.cz/images/Nokia_6300_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4643446"/>
            <a:ext cx="2904287" cy="2054783"/>
          </a:xfrm>
          <a:prstGeom prst="rect">
            <a:avLst/>
          </a:prstGeom>
          <a:noFill/>
        </p:spPr>
      </p:pic>
      <p:pic>
        <p:nvPicPr>
          <p:cNvPr id="4100" name="Picture 4" descr="http://storage0.dms.mediafax.cz/media/1/1/3614/2828850/1/rybolov.jpg?width=300&amp;height=30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4857760"/>
            <a:ext cx="2428892" cy="18135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Který stát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Evropy se nejvíce věnuje rybolovu?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Norsko</a:t>
            </a: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Kde je v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Evropě nejvyšší koncentrace obyvatel?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Při jižním pobřeží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Ilustrace – </a:t>
            </a:r>
            <a:r>
              <a:rPr lang="cs-CZ" sz="1200" dirty="0" smtClean="0"/>
              <a:t>Vlastní archiv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Obr.1.-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 [online]. [cit. 1.12.2012]. Dostupný na WWW: http://cs.wikipedia.org/wiki/Soubor:Flag_of_Iceland.svg</a:t>
            </a:r>
          </a:p>
          <a:p>
            <a:pPr marL="0" indent="0">
              <a:buNone/>
            </a:pPr>
            <a:r>
              <a:rPr lang="cs-CZ" sz="2400" dirty="0" smtClean="0"/>
              <a:t>Obr.2.-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 [online]. [cit. 1.12.2012]. Dostupný na WWW: http://cs.wikipedia.org/wiki/Soubor:Flag_of_Norway.svg</a:t>
            </a:r>
          </a:p>
          <a:p>
            <a:pPr marL="0" indent="0">
              <a:buNone/>
            </a:pPr>
            <a:r>
              <a:rPr lang="pl-PL" sz="2400" dirty="0" smtClean="0"/>
              <a:t>Obr.3.-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 [online]. [cit. 1.12.2012]. Dostupný na WWW: http://cs.wikipedia.org/wiki/Soubor:Flag_of_Sweden.svg</a:t>
            </a:r>
          </a:p>
          <a:p>
            <a:pPr marL="0" indent="0">
              <a:buNone/>
            </a:pPr>
            <a:r>
              <a:rPr lang="cs-CZ" sz="2400" dirty="0" smtClean="0"/>
              <a:t>Obr.4.-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 [online]. [cit. 1.12.2012]. Dostupný na WWW: http://cs.wikipedia.org/wiki/Soubor:Flag_of_Finland.svg</a:t>
            </a:r>
          </a:p>
          <a:p>
            <a:pPr marL="0" indent="0">
              <a:buNone/>
            </a:pPr>
            <a:r>
              <a:rPr lang="cs-CZ" sz="2400" dirty="0" smtClean="0"/>
              <a:t>Obr.5.-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 [online]. [cit. 1.12.2012]. Dostupný na WWW: http://cs.wikipedia.org/wiki/Soubor:Flag_of_Denmark.svg</a:t>
            </a:r>
          </a:p>
          <a:p>
            <a:pPr marL="0" indent="0">
              <a:buNone/>
            </a:pPr>
            <a:r>
              <a:rPr lang="pl-PL" sz="2400" dirty="0" smtClean="0"/>
              <a:t>Obr.6.-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1.12.2012]. Dostupný na WWW: http://www.nokia6300.euweb.cz/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/Nokia_6300_3.jpg</a:t>
            </a:r>
          </a:p>
          <a:p>
            <a:pPr marL="0" indent="0">
              <a:buNone/>
            </a:pPr>
            <a:r>
              <a:rPr lang="cs-CZ" sz="2400" dirty="0" smtClean="0"/>
              <a:t>Obr.7.-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1.12.2012]. Dostupný na WWW: http://storage0.dms.mediafax.cz/media/1/1/3614/2828850/1/rybolov.</a:t>
            </a:r>
            <a:r>
              <a:rPr lang="cs-CZ" sz="1200" dirty="0" err="1" smtClean="0"/>
              <a:t>jpg</a:t>
            </a:r>
            <a:r>
              <a:rPr lang="cs-CZ" sz="1200" dirty="0" smtClean="0"/>
              <a:t>?</a:t>
            </a:r>
            <a:r>
              <a:rPr lang="cs-CZ" sz="1200" dirty="0" err="1" smtClean="0"/>
              <a:t>width</a:t>
            </a:r>
            <a:r>
              <a:rPr lang="cs-CZ" sz="1200" dirty="0" smtClean="0"/>
              <a:t>=300&amp;</a:t>
            </a:r>
            <a:r>
              <a:rPr lang="cs-CZ" sz="1200" dirty="0" err="1" smtClean="0"/>
              <a:t>height</a:t>
            </a:r>
            <a:r>
              <a:rPr lang="cs-CZ" sz="1200" dirty="0" smtClean="0"/>
              <a:t>=300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1565</TotalTime>
  <Words>299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Snímek 1</vt:lpstr>
      <vt:lpstr>Anotace</vt:lpstr>
      <vt:lpstr>Evropské Makroregiony</vt:lpstr>
      <vt:lpstr>Severní Evropa</vt:lpstr>
      <vt:lpstr>Státy severní Evropy</vt:lpstr>
      <vt:lpstr>Státy severní Evropy</vt:lpstr>
      <vt:lpstr>Obyvatelstvo severní Evropy</vt:lpstr>
      <vt:lpstr>Hospodářství severní Evropy</vt:lpstr>
      <vt:lpstr>Otázky a úkoly</vt:lpstr>
      <vt:lpstr>Snímek 10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Učitelé</cp:lastModifiedBy>
  <cp:revision>182</cp:revision>
  <dcterms:created xsi:type="dcterms:W3CDTF">2011-03-22T17:13:23Z</dcterms:created>
  <dcterms:modified xsi:type="dcterms:W3CDTF">2013-04-23T07:12:27Z</dcterms:modified>
</cp:coreProperties>
</file>