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69" r:id="rId3"/>
    <p:sldId id="257" r:id="rId4"/>
    <p:sldId id="259" r:id="rId5"/>
    <p:sldId id="260" r:id="rId6"/>
    <p:sldId id="261" r:id="rId7"/>
    <p:sldId id="270" r:id="rId8"/>
    <p:sldId id="26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CC00"/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998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/>
              <a:t>: </a:t>
            </a:r>
            <a:r>
              <a:rPr lang="cs-CZ" sz="2000" smtClean="0"/>
              <a:t>VY_32_INOVACE_24_11_Z8_Skála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164570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Norsko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2179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Norsko-hospodářství, obyvatelstvo, poloha, povrch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Norsko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 Norskem, jeho obyvatelstvem, hospodářstvím, polohou a povrchem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 a pro žáky 8. ročníku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Norsko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7170" name="Picture 2" descr="http://upload.wikimedia.org/wikipedia/commons/1/16/Norway-map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1142984"/>
            <a:ext cx="4236381" cy="53275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357166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Norsko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7158" y="1857364"/>
            <a:ext cx="614655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b="1" dirty="0" smtClean="0"/>
              <a:t>hl. město: </a:t>
            </a:r>
            <a:r>
              <a:rPr lang="cs-CZ" sz="3200" dirty="0" smtClean="0"/>
              <a:t>Oslo</a:t>
            </a:r>
          </a:p>
          <a:p>
            <a:pPr>
              <a:buFontTx/>
              <a:buChar char="-"/>
            </a:pPr>
            <a:r>
              <a:rPr lang="cs-CZ" sz="3200" b="1" dirty="0" smtClean="0"/>
              <a:t>Počet obyvatel: </a:t>
            </a:r>
            <a:r>
              <a:rPr lang="cs-CZ" sz="3200" dirty="0" smtClean="0"/>
              <a:t>4,7 mil.</a:t>
            </a:r>
          </a:p>
          <a:p>
            <a:pPr>
              <a:buFontTx/>
              <a:buChar char="-"/>
            </a:pPr>
            <a:r>
              <a:rPr lang="cs-CZ" sz="3200" b="1" dirty="0" smtClean="0"/>
              <a:t>Rozloha: </a:t>
            </a:r>
            <a:r>
              <a:rPr lang="cs-CZ" sz="3200" dirty="0" smtClean="0"/>
              <a:t>385 tis. km²</a:t>
            </a:r>
          </a:p>
          <a:p>
            <a:pPr>
              <a:buFontTx/>
              <a:buChar char="-"/>
            </a:pPr>
            <a:r>
              <a:rPr lang="cs-CZ" sz="3200" b="1" dirty="0" smtClean="0"/>
              <a:t>Jazyk: </a:t>
            </a:r>
            <a:r>
              <a:rPr lang="cs-CZ" sz="3200" dirty="0" smtClean="0"/>
              <a:t>norština, </a:t>
            </a:r>
            <a:r>
              <a:rPr lang="cs-CZ" sz="3200" dirty="0" err="1" smtClean="0"/>
              <a:t>sámština</a:t>
            </a:r>
            <a:endParaRPr lang="cs-CZ" sz="3200" dirty="0" smtClean="0"/>
          </a:p>
          <a:p>
            <a:pPr>
              <a:buFontTx/>
              <a:buChar char="-"/>
            </a:pPr>
            <a:r>
              <a:rPr lang="cs-CZ" sz="3200" b="1" dirty="0" smtClean="0"/>
              <a:t>Měna: </a:t>
            </a:r>
            <a:r>
              <a:rPr lang="cs-CZ" sz="3200" dirty="0" smtClean="0"/>
              <a:t>norská koruna</a:t>
            </a:r>
          </a:p>
          <a:p>
            <a:pPr>
              <a:buFontTx/>
              <a:buChar char="-"/>
            </a:pPr>
            <a:r>
              <a:rPr lang="cs-CZ" sz="3200" b="1" dirty="0" smtClean="0"/>
              <a:t>Náboženství: </a:t>
            </a:r>
            <a:r>
              <a:rPr lang="cs-CZ" sz="3200" dirty="0" smtClean="0"/>
              <a:t>luteráni</a:t>
            </a:r>
          </a:p>
          <a:p>
            <a:pPr>
              <a:buFontTx/>
              <a:buChar char="-"/>
            </a:pPr>
            <a:r>
              <a:rPr lang="cs-CZ" sz="3200" b="1" dirty="0" smtClean="0"/>
              <a:t>Státní zřízení: </a:t>
            </a:r>
            <a:r>
              <a:rPr lang="cs-CZ" sz="3200" dirty="0" smtClean="0"/>
              <a:t>konstituční monarchie</a:t>
            </a:r>
          </a:p>
          <a:p>
            <a:pPr>
              <a:buFontTx/>
              <a:buChar char="-"/>
            </a:pPr>
            <a:r>
              <a:rPr lang="cs-CZ" sz="3200" b="1" dirty="0" smtClean="0"/>
              <a:t>Král: </a:t>
            </a:r>
            <a:r>
              <a:rPr lang="cs-CZ" sz="3200" dirty="0" err="1" smtClean="0"/>
              <a:t>Harald</a:t>
            </a:r>
            <a:r>
              <a:rPr lang="cs-CZ" sz="3200" dirty="0" smtClean="0"/>
              <a:t> V.</a:t>
            </a:r>
          </a:p>
          <a:p>
            <a:pPr>
              <a:buFontTx/>
              <a:buChar char="-"/>
            </a:pPr>
            <a:r>
              <a:rPr lang="cs-CZ" sz="3200" dirty="0" smtClean="0"/>
              <a:t>Tvoří ho </a:t>
            </a:r>
            <a:r>
              <a:rPr lang="cs-CZ" sz="3200" b="1" dirty="0" smtClean="0"/>
              <a:t>19</a:t>
            </a:r>
            <a:r>
              <a:rPr lang="cs-CZ" sz="3200" dirty="0" smtClean="0"/>
              <a:t> krajů</a:t>
            </a:r>
            <a:endParaRPr lang="cs-CZ" sz="3200" dirty="0"/>
          </a:p>
        </p:txBody>
      </p:sp>
      <p:pic>
        <p:nvPicPr>
          <p:cNvPr id="6146" name="Picture 2" descr="Soubor:Flag of Norway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14290"/>
            <a:ext cx="2387318" cy="1736774"/>
          </a:xfrm>
          <a:prstGeom prst="rect">
            <a:avLst/>
          </a:prstGeom>
          <a:noFill/>
        </p:spPr>
      </p:pic>
      <p:pic>
        <p:nvPicPr>
          <p:cNvPr id="6148" name="Picture 4" descr="Soubor:Coat of Arms of Norway (1924)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214290"/>
            <a:ext cx="2285984" cy="39835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Norsko - povrch</a:t>
            </a:r>
            <a:endParaRPr lang="cs-CZ" dirty="0">
              <a:ln w="31550" cmpd="sng">
                <a:solidFill>
                  <a:schemeClr val="tx2">
                    <a:lumMod val="60000"/>
                    <a:lumOff val="40000"/>
                  </a:schemeClr>
                </a:solidFill>
                <a:prstDash val="solid"/>
              </a:ln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2844" y="1071546"/>
            <a:ext cx="44291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b="1" i="1" u="sng" dirty="0" smtClean="0"/>
              <a:t>pohoří:</a:t>
            </a:r>
            <a:r>
              <a:rPr lang="cs-CZ" sz="2800" b="1" i="1" dirty="0" smtClean="0"/>
              <a:t> </a:t>
            </a:r>
          </a:p>
          <a:p>
            <a:r>
              <a:rPr lang="cs-CZ" sz="2800" dirty="0" smtClean="0"/>
              <a:t>Skandinávské pohoří (</a:t>
            </a:r>
            <a:r>
              <a:rPr lang="cs-CZ" sz="2800" dirty="0" err="1" smtClean="0"/>
              <a:t>Galdhøpiggen</a:t>
            </a:r>
            <a:r>
              <a:rPr lang="cs-CZ" sz="2800" dirty="0" smtClean="0"/>
              <a:t> 2469 m </a:t>
            </a:r>
            <a:r>
              <a:rPr lang="cs-CZ" sz="2800" dirty="0" err="1" smtClean="0"/>
              <a:t>n.m</a:t>
            </a:r>
            <a:r>
              <a:rPr lang="cs-CZ" sz="2800" dirty="0" smtClean="0"/>
              <a:t>.)</a:t>
            </a:r>
          </a:p>
          <a:p>
            <a:r>
              <a:rPr lang="cs-CZ" sz="2800" dirty="0" smtClean="0"/>
              <a:t> Telemark, </a:t>
            </a:r>
            <a:r>
              <a:rPr lang="cs-CZ" sz="2800" dirty="0" err="1" smtClean="0"/>
              <a:t>Finnmark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-</a:t>
            </a:r>
            <a:r>
              <a:rPr lang="cs-CZ" sz="2800" b="1" i="1" u="sng" dirty="0" smtClean="0"/>
              <a:t>vodstvo: </a:t>
            </a:r>
          </a:p>
          <a:p>
            <a:r>
              <a:rPr lang="cs-CZ" sz="2800" dirty="0" err="1" smtClean="0"/>
              <a:t>Glomma</a:t>
            </a:r>
            <a:r>
              <a:rPr lang="cs-CZ" sz="2800" dirty="0" smtClean="0"/>
              <a:t>, </a:t>
            </a:r>
            <a:r>
              <a:rPr lang="cs-CZ" sz="2800" dirty="0" err="1" smtClean="0"/>
              <a:t>Lågen</a:t>
            </a:r>
            <a:r>
              <a:rPr lang="cs-CZ" sz="2800" dirty="0" smtClean="0"/>
              <a:t>, </a:t>
            </a:r>
            <a:r>
              <a:rPr lang="cs-CZ" sz="2800" dirty="0" err="1" smtClean="0"/>
              <a:t>Otra</a:t>
            </a:r>
            <a:r>
              <a:rPr lang="cs-CZ" sz="2800" dirty="0" smtClean="0"/>
              <a:t>…</a:t>
            </a:r>
          </a:p>
          <a:p>
            <a:endParaRPr lang="cs-CZ" sz="2800" dirty="0" smtClean="0"/>
          </a:p>
          <a:p>
            <a:r>
              <a:rPr lang="cs-CZ" sz="2800" dirty="0" smtClean="0"/>
              <a:t>-</a:t>
            </a:r>
            <a:r>
              <a:rPr lang="cs-CZ" sz="2800" b="1" i="1" u="sng" dirty="0" smtClean="0"/>
              <a:t>ostrovy a poloostrovy:</a:t>
            </a:r>
          </a:p>
          <a:p>
            <a:r>
              <a:rPr lang="cs-CZ" sz="2800" dirty="0" smtClean="0"/>
              <a:t>Lofoty, Vesterály, </a:t>
            </a:r>
            <a:r>
              <a:rPr lang="cs-CZ" sz="2800" dirty="0" err="1" smtClean="0"/>
              <a:t>pol</a:t>
            </a:r>
            <a:r>
              <a:rPr lang="cs-CZ" sz="2800" dirty="0" smtClean="0"/>
              <a:t>. </a:t>
            </a:r>
            <a:r>
              <a:rPr lang="cs-CZ" sz="2800" dirty="0" err="1" smtClean="0"/>
              <a:t>Varanger</a:t>
            </a:r>
            <a:r>
              <a:rPr lang="cs-CZ" sz="2800" dirty="0" smtClean="0"/>
              <a:t>…</a:t>
            </a:r>
          </a:p>
          <a:p>
            <a:r>
              <a:rPr lang="cs-CZ" sz="2800" dirty="0" smtClean="0"/>
              <a:t>             </a:t>
            </a:r>
            <a:endParaRPr lang="cs-CZ" sz="2800" dirty="0"/>
          </a:p>
        </p:txBody>
      </p:sp>
      <p:pic>
        <p:nvPicPr>
          <p:cNvPr id="5" name="Picture 2" descr="http://upload.wikimedia.org/wikipedia/commons/1/16/Norway-map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142984"/>
            <a:ext cx="4236381" cy="53275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Norsko - hospodářství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1643050"/>
            <a:ext cx="8429684" cy="175432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r>
              <a:rPr lang="cs-CZ" sz="3600" b="1" i="1" u="sng" dirty="0" smtClean="0">
                <a:solidFill>
                  <a:schemeClr val="bg1"/>
                </a:solidFill>
              </a:rPr>
              <a:t>Průmysl: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dirty="0" smtClean="0">
                <a:solidFill>
                  <a:schemeClr val="bg1"/>
                </a:solidFill>
              </a:rPr>
              <a:t>jedná se o vyspělý průmyslový stát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- </a:t>
            </a:r>
            <a:r>
              <a:rPr lang="cs-CZ" sz="3600" i="1" dirty="0" smtClean="0">
                <a:solidFill>
                  <a:schemeClr val="bg1"/>
                </a:solidFill>
              </a:rPr>
              <a:t>těžba dřeva, ropa, zemní plyn a těžba jiných nerostných surovin</a:t>
            </a:r>
            <a:endParaRPr lang="cs-CZ" sz="3600" b="1" i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282" y="4143380"/>
            <a:ext cx="8572560" cy="1754326"/>
          </a:xfrm>
          <a:prstGeom prst="rect">
            <a:avLst/>
          </a:prstGeom>
          <a:solidFill>
            <a:srgbClr val="00CC00"/>
          </a:solidFill>
        </p:spPr>
        <p:txBody>
          <a:bodyPr wrap="square" rtlCol="0">
            <a:spAutoFit/>
          </a:bodyPr>
          <a:lstStyle/>
          <a:p>
            <a:r>
              <a:rPr lang="cs-CZ" sz="3600" b="1" i="1" u="sng" dirty="0" smtClean="0">
                <a:solidFill>
                  <a:schemeClr val="bg1"/>
                </a:solidFill>
              </a:rPr>
              <a:t>Zemědělství:</a:t>
            </a:r>
            <a:r>
              <a:rPr lang="cs-CZ" sz="3600" dirty="0" smtClean="0">
                <a:solidFill>
                  <a:schemeClr val="bg1"/>
                </a:solidFill>
              </a:rPr>
              <a:t> význam zemědělství stále klesá, díky sílícímu průmyslu, přesto se zde chovají sobi a hlavní doménou Norska je rybolov</a:t>
            </a:r>
            <a:endParaRPr lang="cs-CZ" sz="3600" b="1" i="1" u="sng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Norsko – památky a příroda</a:t>
            </a:r>
            <a:endParaRPr lang="cs-CZ" dirty="0"/>
          </a:p>
        </p:txBody>
      </p:sp>
      <p:pic>
        <p:nvPicPr>
          <p:cNvPr id="3074" name="Picture 2" descr="http://upload.wikimedia.org/wikipedia/commons/7/7d/PanoHardangerfjorde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4500570"/>
            <a:ext cx="8654604" cy="2021647"/>
          </a:xfrm>
          <a:prstGeom prst="rect">
            <a:avLst/>
          </a:prstGeom>
          <a:noFill/>
        </p:spPr>
      </p:pic>
      <p:pic>
        <p:nvPicPr>
          <p:cNvPr id="3076" name="Picture 4" descr="http://www.zlutykvet.cz/clanek_norsko_I_5_stavkirk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1285860"/>
            <a:ext cx="3917945" cy="2907528"/>
          </a:xfrm>
          <a:prstGeom prst="rect">
            <a:avLst/>
          </a:prstGeom>
          <a:noFill/>
        </p:spPr>
      </p:pic>
      <p:pic>
        <p:nvPicPr>
          <p:cNvPr id="3078" name="Picture 6" descr="http://www.slantour.cz/foto/full/3262-oslo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1285860"/>
            <a:ext cx="4397581" cy="29463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Jaké zvíře má Norsko ve státním znaku?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Lev</a:t>
            </a: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Jaké jsou hlavní suroviny průmyslu Norska?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</a:t>
            </a:r>
            <a:r>
              <a:rPr lang="cs-CZ" sz="2400" smtClean="0">
                <a:solidFill>
                  <a:schemeClr val="tx1"/>
                </a:solidFill>
              </a:rPr>
              <a:t>opa </a:t>
            </a:r>
            <a:r>
              <a:rPr lang="cs-CZ" sz="2400" dirty="0" smtClean="0">
                <a:solidFill>
                  <a:schemeClr val="tx1"/>
                </a:solidFill>
              </a:rPr>
              <a:t>a zemní plyn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pl-PL" sz="2400" dirty="0" smtClean="0"/>
              <a:t>Obr.1.,4.-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wikimedia.cz</a:t>
            </a:r>
            <a:r>
              <a:rPr lang="cs-CZ" sz="1200" dirty="0" smtClean="0"/>
              <a:t> [online]. [cit. 10.12.2012]. Dostupný na WWW: http://upload.wikimedia.org/wikipedia/commons/1/16/Norway-map.png</a:t>
            </a:r>
          </a:p>
          <a:p>
            <a:pPr marL="0" indent="0">
              <a:buNone/>
            </a:pPr>
            <a:r>
              <a:rPr lang="cs-CZ" sz="2400" dirty="0" smtClean="0"/>
              <a:t>Obr.2.-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wikimedia.cz</a:t>
            </a:r>
            <a:r>
              <a:rPr lang="cs-CZ" sz="1200" dirty="0" smtClean="0"/>
              <a:t> [online]. [cit. 10.12.2012]. Dostupný na WWW: http://upload.wikimedia.org/wikipedia/commons/d/d9/Flag_of_Norway.svg</a:t>
            </a:r>
          </a:p>
          <a:p>
            <a:pPr marL="0" indent="0">
              <a:buNone/>
            </a:pPr>
            <a:r>
              <a:rPr lang="pl-PL" sz="2400" dirty="0" smtClean="0"/>
              <a:t>Obr.3.-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wikimedia.cz</a:t>
            </a:r>
            <a:r>
              <a:rPr lang="cs-CZ" sz="1200" dirty="0" smtClean="0"/>
              <a:t> [online]. [cit. 10.12.2012]. Dostupný na WWW: http://cs.wikipedia.org/wiki/Soubor:Coat_of_Arms_of_Norway_(1924).svg</a:t>
            </a:r>
          </a:p>
          <a:p>
            <a:pPr marL="0" indent="0">
              <a:buNone/>
            </a:pPr>
            <a:r>
              <a:rPr lang="cs-CZ" sz="2400" dirty="0" smtClean="0"/>
              <a:t>Obr.5.-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wikimedia.cz</a:t>
            </a:r>
            <a:r>
              <a:rPr lang="cs-CZ" sz="1200" dirty="0" smtClean="0"/>
              <a:t> [online]. [cit. 10.12.2012]. Dostupný na WWW: http://upload.wikimedia.org/wikipedia/commons/7/7d/PanoHardangerfjorden1.jpg</a:t>
            </a:r>
          </a:p>
          <a:p>
            <a:pPr marL="0" indent="0">
              <a:buNone/>
            </a:pPr>
            <a:r>
              <a:rPr lang="cs-CZ" sz="2400" dirty="0" smtClean="0"/>
              <a:t>Obr.6.-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10.12.2012]. Dostupný na WWW: http://www.</a:t>
            </a:r>
            <a:r>
              <a:rPr lang="cs-CZ" sz="1200" dirty="0" err="1" smtClean="0"/>
              <a:t>zlutykvet.cz</a:t>
            </a:r>
            <a:r>
              <a:rPr lang="cs-CZ" sz="1200" dirty="0" smtClean="0"/>
              <a:t>/</a:t>
            </a:r>
            <a:r>
              <a:rPr lang="cs-CZ" sz="1200" dirty="0" err="1" smtClean="0"/>
              <a:t>clanek</a:t>
            </a:r>
            <a:r>
              <a:rPr lang="cs-CZ" sz="1200" dirty="0" smtClean="0"/>
              <a:t>_</a:t>
            </a:r>
            <a:r>
              <a:rPr lang="cs-CZ" sz="1200" dirty="0" err="1" smtClean="0"/>
              <a:t>norsko</a:t>
            </a:r>
            <a:r>
              <a:rPr lang="cs-CZ" sz="1200" dirty="0" smtClean="0"/>
              <a:t>_I_5_</a:t>
            </a:r>
            <a:r>
              <a:rPr lang="cs-CZ" sz="1200" dirty="0" err="1" smtClean="0"/>
              <a:t>stavkirke.jpg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 smtClean="0"/>
              <a:t>Obr.7.-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10.12.2012]. Dostupný na WWW: http://www.</a:t>
            </a:r>
            <a:r>
              <a:rPr lang="cs-CZ" sz="1200" dirty="0" err="1" smtClean="0"/>
              <a:t>slantour.cz</a:t>
            </a:r>
            <a:r>
              <a:rPr lang="cs-CZ" sz="1200" dirty="0" smtClean="0"/>
              <a:t>/foto/</a:t>
            </a:r>
            <a:r>
              <a:rPr lang="cs-CZ" sz="1200" dirty="0" err="1" smtClean="0"/>
              <a:t>full</a:t>
            </a:r>
            <a:r>
              <a:rPr lang="cs-CZ" sz="1200" dirty="0" smtClean="0"/>
              <a:t>/3262-</a:t>
            </a:r>
            <a:r>
              <a:rPr lang="cs-CZ" sz="1200" dirty="0" err="1" smtClean="0"/>
              <a:t>oslo.jpg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1692</TotalTime>
  <Words>275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Snímek 1</vt:lpstr>
      <vt:lpstr>Anotace</vt:lpstr>
      <vt:lpstr>Norsko</vt:lpstr>
      <vt:lpstr>Norsko</vt:lpstr>
      <vt:lpstr>Norsko - povrch</vt:lpstr>
      <vt:lpstr>Norsko - hospodářství</vt:lpstr>
      <vt:lpstr>Norsko – památky a příroda</vt:lpstr>
      <vt:lpstr>Otázky a úkoly</vt:lpstr>
      <vt:lpstr>Snímek 9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Učitelé</cp:lastModifiedBy>
  <cp:revision>197</cp:revision>
  <dcterms:created xsi:type="dcterms:W3CDTF">2011-03-22T17:13:23Z</dcterms:created>
  <dcterms:modified xsi:type="dcterms:W3CDTF">2013-04-23T07:12:53Z</dcterms:modified>
</cp:coreProperties>
</file>