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6" r:id="rId2"/>
    <p:sldId id="269" r:id="rId3"/>
    <p:sldId id="257" r:id="rId4"/>
    <p:sldId id="259" r:id="rId5"/>
    <p:sldId id="260" r:id="rId6"/>
    <p:sldId id="261" r:id="rId7"/>
    <p:sldId id="270" r:id="rId8"/>
    <p:sldId id="271" r:id="rId9"/>
    <p:sldId id="26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998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2877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4/45/Flag_of_Ireland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9/92/Jaguar_XKR_-_Flickr_-_The_Car_Spy_(26)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VY_32_INOVACE_24_12_Z8_Skála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58404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Západní Evropa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26145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Státy, hospodářství a obyvatelstvo západní Evropy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Západní Evropa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se státy, obyvatelstvem a hospodářstvím západní Evropy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Evropské </a:t>
            </a:r>
            <a:r>
              <a:rPr lang="cs-CZ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Makroregiony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285860"/>
            <a:ext cx="5786478" cy="5156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Západní Evropa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960406"/>
            <a:ext cx="5248275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4282" y="1714488"/>
            <a:ext cx="284555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– Irsko</a:t>
            </a:r>
          </a:p>
          <a:p>
            <a:endParaRPr lang="cs-CZ" sz="2800" dirty="0" smtClean="0"/>
          </a:p>
          <a:p>
            <a:r>
              <a:rPr lang="cs-CZ" sz="2800" dirty="0" smtClean="0"/>
              <a:t>2 – Velká Británie</a:t>
            </a:r>
          </a:p>
          <a:p>
            <a:endParaRPr lang="cs-CZ" sz="2800" dirty="0" smtClean="0"/>
          </a:p>
          <a:p>
            <a:r>
              <a:rPr lang="cs-CZ" sz="2800" dirty="0" smtClean="0"/>
              <a:t>3 – Nizozemsko</a:t>
            </a:r>
          </a:p>
          <a:p>
            <a:endParaRPr lang="cs-CZ" sz="2800" dirty="0" smtClean="0"/>
          </a:p>
          <a:p>
            <a:r>
              <a:rPr lang="cs-CZ" sz="2800" dirty="0" smtClean="0"/>
              <a:t>4 – Belgie</a:t>
            </a:r>
          </a:p>
          <a:p>
            <a:endParaRPr lang="cs-CZ" sz="2800" dirty="0" smtClean="0"/>
          </a:p>
          <a:p>
            <a:r>
              <a:rPr lang="cs-CZ" sz="2800" dirty="0" smtClean="0"/>
              <a:t>5 – Lucembursko</a:t>
            </a:r>
          </a:p>
          <a:p>
            <a:endParaRPr lang="cs-CZ" sz="2800" dirty="0"/>
          </a:p>
          <a:p>
            <a:r>
              <a:rPr lang="cs-CZ" sz="2800" dirty="0" smtClean="0"/>
              <a:t>6 – Francie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291893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311631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90319" y="328612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08013" y="348905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08305" y="273426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cxnSp>
        <p:nvCxnSpPr>
          <p:cNvPr id="5" name="Přímá spojnice se šipkou 4"/>
          <p:cNvCxnSpPr>
            <a:endCxn id="14" idx="2"/>
          </p:cNvCxnSpPr>
          <p:nvPr/>
        </p:nvCxnSpPr>
        <p:spPr>
          <a:xfrm flipH="1">
            <a:off x="4863665" y="2918932"/>
            <a:ext cx="2444640" cy="9394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367612" y="385838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/>
      <p:bldP spid="12" grpId="0"/>
      <p:bldP spid="13" grpId="0"/>
      <p:bldP spid="14" grpId="0"/>
      <p:bldP spid="1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západní Evropy</a:t>
            </a:r>
            <a:endParaRPr lang="cs-CZ" dirty="0"/>
          </a:p>
        </p:txBody>
      </p:sp>
      <p:pic>
        <p:nvPicPr>
          <p:cNvPr id="2050" name="Picture 2" descr="File:Flag of Ireland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948" y="963685"/>
            <a:ext cx="3870745" cy="257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57158" y="1285860"/>
            <a:ext cx="322633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Irsko</a:t>
            </a:r>
          </a:p>
          <a:p>
            <a:r>
              <a:rPr lang="cs-CZ" sz="3200" b="1" dirty="0" smtClean="0"/>
              <a:t>-hl. město: Dublin</a:t>
            </a:r>
          </a:p>
          <a:p>
            <a:pPr>
              <a:buFontTx/>
              <a:buChar char="-"/>
            </a:pPr>
            <a:r>
              <a:rPr lang="cs-CZ" sz="3200" b="1" dirty="0" smtClean="0"/>
              <a:t>4,5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</a:t>
            </a:r>
            <a:r>
              <a:rPr lang="cs-CZ" sz="2800" b="1" dirty="0" smtClean="0"/>
              <a:t>euro</a:t>
            </a:r>
            <a:endParaRPr lang="cs-CZ" sz="2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6547" y="2639477"/>
            <a:ext cx="4374739" cy="2731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05064"/>
            <a:ext cx="3855305" cy="2570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60458" y="2974012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Velká Británie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Londýn</a:t>
            </a:r>
          </a:p>
          <a:p>
            <a:pPr>
              <a:buFontTx/>
              <a:buChar char="-"/>
            </a:pPr>
            <a:r>
              <a:rPr lang="cs-CZ" sz="3200" b="1" dirty="0" smtClean="0"/>
              <a:t>62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libra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4286256"/>
            <a:ext cx="42148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Francie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Paříž</a:t>
            </a:r>
          </a:p>
          <a:p>
            <a:pPr>
              <a:buFontTx/>
              <a:buChar char="-"/>
            </a:pPr>
            <a:r>
              <a:rPr lang="cs-CZ" sz="3200" b="1" dirty="0" smtClean="0"/>
              <a:t>66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euro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západní Evropy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475" y="1084567"/>
            <a:ext cx="4586283" cy="2940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67993" y="1352331"/>
            <a:ext cx="455124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Nizozemsko</a:t>
            </a:r>
          </a:p>
          <a:p>
            <a:r>
              <a:rPr lang="cs-CZ" sz="3600" b="1" dirty="0" smtClean="0"/>
              <a:t>-hl. město: Amsterdam</a:t>
            </a:r>
          </a:p>
          <a:p>
            <a:r>
              <a:rPr lang="cs-CZ" sz="3600" b="1" dirty="0" smtClean="0"/>
              <a:t>-16,8 mil. obyvatel</a:t>
            </a:r>
          </a:p>
          <a:p>
            <a:r>
              <a:rPr lang="cs-CZ" sz="3600" b="1" dirty="0" smtClean="0"/>
              <a:t>-měna: euro</a:t>
            </a:r>
          </a:p>
          <a:p>
            <a:r>
              <a:rPr lang="cs-CZ" sz="3600" b="1" dirty="0" smtClean="0"/>
              <a:t> </a:t>
            </a:r>
            <a:endParaRPr lang="cs-CZ" sz="36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9482" y="2775121"/>
            <a:ext cx="3992380" cy="2661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292080" y="3002955"/>
            <a:ext cx="343632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Belgie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-hl. město: Brusel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-10,5 mil. obyvatel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-měna: euro</a:t>
            </a:r>
            <a:endParaRPr lang="cs-CZ" sz="3200" b="1" dirty="0">
              <a:solidFill>
                <a:srgbClr val="00B0F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782" y="4080545"/>
            <a:ext cx="4547457" cy="2705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12181" y="4362496"/>
            <a:ext cx="4027834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Lucembursko</a:t>
            </a:r>
          </a:p>
          <a:p>
            <a:r>
              <a:rPr lang="cs-CZ" sz="3200" b="1" dirty="0" smtClean="0"/>
              <a:t>-hl. město: Lucemburk</a:t>
            </a:r>
          </a:p>
          <a:p>
            <a:r>
              <a:rPr lang="cs-CZ" sz="3200" b="1" dirty="0" smtClean="0"/>
              <a:t>-491 tis. obyvatel</a:t>
            </a:r>
          </a:p>
          <a:p>
            <a:r>
              <a:rPr lang="cs-CZ" sz="3200" b="1" dirty="0" smtClean="0"/>
              <a:t>-měna: euro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1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západní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Státy severní Evropy se vyznačují </a:t>
            </a:r>
            <a:r>
              <a:rPr lang="cs-CZ" sz="4400" dirty="0" smtClean="0">
                <a:solidFill>
                  <a:srgbClr val="00B0F0"/>
                </a:solidFill>
              </a:rPr>
              <a:t>vysokou hustotou zalidnění</a:t>
            </a:r>
            <a:r>
              <a:rPr lang="cs-CZ" sz="4400" dirty="0" smtClean="0"/>
              <a:t> </a:t>
            </a:r>
          </a:p>
          <a:p>
            <a:r>
              <a:rPr lang="cs-CZ" sz="4400" dirty="0" smtClean="0"/>
              <a:t>Nejvyšší koncentrace lidí je ve městech, a pří pobřeží</a:t>
            </a:r>
            <a:endParaRPr lang="cs-CZ" sz="4400" dirty="0" smtClean="0">
              <a:solidFill>
                <a:srgbClr val="00B0F0"/>
              </a:solidFill>
            </a:endParaRPr>
          </a:p>
          <a:p>
            <a:r>
              <a:rPr lang="cs-CZ" sz="4400" dirty="0" smtClean="0"/>
              <a:t>Největšími městy jsou Londýn a Paříž, které patří mezi světové metropole</a:t>
            </a:r>
            <a:endParaRPr lang="cs-CZ" sz="4400" dirty="0" smtClean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Hospodářství </a:t>
            </a:r>
            <a:r>
              <a:rPr lang="cs-CZ" smtClean="0"/>
              <a:t>západní </a:t>
            </a:r>
            <a:r>
              <a:rPr lang="cs-CZ" dirty="0" smtClean="0"/>
              <a:t>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Hospodářským je na velmi vysoké úrovni</a:t>
            </a:r>
          </a:p>
          <a:p>
            <a:r>
              <a:rPr lang="cs-CZ" u="sng" dirty="0" smtClean="0">
                <a:solidFill>
                  <a:srgbClr val="00B0F0"/>
                </a:solidFill>
              </a:rPr>
              <a:t>Průmysl:</a:t>
            </a:r>
            <a:r>
              <a:rPr lang="cs-CZ" dirty="0" smtClean="0"/>
              <a:t> těžba ropy a zemního plynu, strojírenství (</a:t>
            </a:r>
            <a:r>
              <a:rPr lang="cs-CZ" dirty="0" err="1" smtClean="0"/>
              <a:t>auta,lodě,letadla</a:t>
            </a:r>
            <a:r>
              <a:rPr lang="cs-CZ" dirty="0" smtClean="0"/>
              <a:t>), elektrotechnický a chemický průmysl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Zemědělství:</a:t>
            </a:r>
            <a:r>
              <a:rPr lang="cs-CZ" dirty="0" smtClean="0"/>
              <a:t> je intenzivní, pěstuje se obilí, cukrovka a zelenina, chová se skot, drůbež a prasata</a:t>
            </a:r>
            <a:endParaRPr lang="cs-CZ" dirty="0"/>
          </a:p>
        </p:txBody>
      </p:sp>
      <p:pic>
        <p:nvPicPr>
          <p:cNvPr id="1026" name="Picture 2" descr="File:Jaguar XKR - Flickr - The Car Spy (26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539758"/>
            <a:ext cx="4307632" cy="2283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Které státy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Evropy mají za hlavní města evropské metropole?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Velká Británie a Francie</a:t>
            </a: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Kde je v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Evropě nejvyšší koncentrace obyvatel?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Při pobřeží a </a:t>
            </a:r>
            <a:r>
              <a:rPr lang="cs-CZ" sz="2400" smtClean="0">
                <a:solidFill>
                  <a:schemeClr val="tx1"/>
                </a:solidFill>
              </a:rPr>
              <a:t>ve městech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Ilustrace – </a:t>
            </a:r>
            <a:r>
              <a:rPr lang="cs-CZ" sz="1200" dirty="0" smtClean="0"/>
              <a:t>Vlastní archiv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Obr.1.-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12.12.2012]. Dostupný na WWW: http://commons.wikimedia.org/wiki/File:Flag_of_Ireland.svg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Obr.2.-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12.12.2012]. Dostupný na WWW: http://upload.wikimedia.org/wikipedia/commons/a/ae/Flag_of_the_United_Kingdom.svg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Obr.3.-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12.12.2012]. Dostupný na WWW: http://upload.wikimedia.org/wikipedia/commons/c/c3/Flag_of_France.svg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Obr.4.-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12.12.2012]. Dostupný na WWW: http://upload.wikimedia.org/wikipedia/commons/2/20/Flag_of_the_Netherlands.svg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Obr.5.-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12.12.2012]. Dostupný na WWW: http://upload.wikimedia.org/wikipedia/commons/9/92/Flag_of_Belgium_%28civil%29.svg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Obr.6.-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12.12.2012]. Dostupný na WWW: http://upload.wikimedia.org/wikipedia/commons/d/da/Flag_of_Luxembourg.svg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Obr.7.-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13.12.2012]. Dostupný na WWW: http://commons.wikimedia.org/wiki/File:Jaguar_XKR_-_Flickr_-_The_Car_Spy_(26).jpg?uselang=cs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1649</TotalTime>
  <Words>324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Snímek 1</vt:lpstr>
      <vt:lpstr>Anotace</vt:lpstr>
      <vt:lpstr>Evropské Makroregiony</vt:lpstr>
      <vt:lpstr>Západní Evropa</vt:lpstr>
      <vt:lpstr>Státy západní Evropy</vt:lpstr>
      <vt:lpstr>Státy západní Evropy</vt:lpstr>
      <vt:lpstr>Obyvatelstvo západní Evropy</vt:lpstr>
      <vt:lpstr>Hospodářství západní Evropy</vt:lpstr>
      <vt:lpstr>Otázky a úkoly</vt:lpstr>
      <vt:lpstr>Snímek 10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Učitelé</cp:lastModifiedBy>
  <cp:revision>193</cp:revision>
  <dcterms:created xsi:type="dcterms:W3CDTF">2011-03-22T17:13:23Z</dcterms:created>
  <dcterms:modified xsi:type="dcterms:W3CDTF">2013-04-23T07:13:26Z</dcterms:modified>
</cp:coreProperties>
</file>