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6" r:id="rId2"/>
    <p:sldId id="269" r:id="rId3"/>
    <p:sldId id="257" r:id="rId4"/>
    <p:sldId id="259" r:id="rId5"/>
    <p:sldId id="260" r:id="rId6"/>
    <p:sldId id="261" r:id="rId7"/>
    <p:sldId id="270" r:id="rId8"/>
    <p:sldId id="26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490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261525-A494-4ACD-BD58-862938CBC48C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877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830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/>
              <a:t>: </a:t>
            </a:r>
            <a:r>
              <a:rPr lang="cs-CZ" sz="2000" smtClean="0"/>
              <a:t>VY_32_INOVACE_24_13_Z8_Skála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23621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Velká Británie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93439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Velká Británie-hospodářství, obyvatelstvo, poloha, povrch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Velká Británie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s Velkou Británií, jejím obyvatelstvem, hospodářstvím, polohou a povrchem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 a pro žáky 8. ročníku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Velká Británie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2050" name="Picture 2" descr="http://upload.wikimedia.org/wikipedia/commons/a/a2/Uk_topo_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59" y="1124744"/>
            <a:ext cx="3629025" cy="560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357166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Velká Británie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7158" y="1857364"/>
            <a:ext cx="852438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b="1" dirty="0" smtClean="0"/>
              <a:t>hl. město: </a:t>
            </a:r>
            <a:r>
              <a:rPr lang="cs-CZ" sz="3200" dirty="0" smtClean="0"/>
              <a:t>Londýn</a:t>
            </a:r>
          </a:p>
          <a:p>
            <a:pPr>
              <a:buFontTx/>
              <a:buChar char="-"/>
            </a:pPr>
            <a:r>
              <a:rPr lang="cs-CZ" sz="3200" b="1" dirty="0" smtClean="0"/>
              <a:t>Počet obyvatel: </a:t>
            </a:r>
            <a:r>
              <a:rPr lang="cs-CZ" sz="3200" dirty="0" smtClean="0"/>
              <a:t>62 mil.</a:t>
            </a:r>
          </a:p>
          <a:p>
            <a:pPr>
              <a:buFontTx/>
              <a:buChar char="-"/>
            </a:pPr>
            <a:r>
              <a:rPr lang="cs-CZ" sz="3200" b="1" dirty="0" smtClean="0"/>
              <a:t>Rozloha: </a:t>
            </a:r>
            <a:r>
              <a:rPr lang="cs-CZ" sz="3200" dirty="0" smtClean="0"/>
              <a:t>243 tis. km²</a:t>
            </a:r>
          </a:p>
          <a:p>
            <a:pPr>
              <a:buFontTx/>
              <a:buChar char="-"/>
            </a:pPr>
            <a:r>
              <a:rPr lang="cs-CZ" sz="3200" b="1" dirty="0" smtClean="0"/>
              <a:t>Jazyk: </a:t>
            </a:r>
            <a:r>
              <a:rPr lang="cs-CZ" sz="3200" dirty="0" smtClean="0"/>
              <a:t>angličtina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</a:t>
            </a:r>
            <a:r>
              <a:rPr lang="cs-CZ" sz="3200" dirty="0" smtClean="0"/>
              <a:t>libra</a:t>
            </a:r>
          </a:p>
          <a:p>
            <a:pPr>
              <a:buFontTx/>
              <a:buChar char="-"/>
            </a:pPr>
            <a:r>
              <a:rPr lang="cs-CZ" sz="3200" b="1" dirty="0" smtClean="0"/>
              <a:t>Náboženství: </a:t>
            </a:r>
            <a:r>
              <a:rPr lang="cs-CZ" sz="3200" dirty="0" smtClean="0"/>
              <a:t>protestanti</a:t>
            </a:r>
          </a:p>
          <a:p>
            <a:pPr>
              <a:buFontTx/>
              <a:buChar char="-"/>
            </a:pPr>
            <a:r>
              <a:rPr lang="cs-CZ" sz="3200" b="1" dirty="0" smtClean="0"/>
              <a:t>Státní zřízení: </a:t>
            </a:r>
            <a:r>
              <a:rPr lang="cs-CZ" sz="3200" dirty="0" smtClean="0"/>
              <a:t>konstituční monarchie</a:t>
            </a:r>
          </a:p>
          <a:p>
            <a:pPr>
              <a:buFontTx/>
              <a:buChar char="-"/>
            </a:pPr>
            <a:r>
              <a:rPr lang="cs-CZ" sz="3200" b="1" dirty="0" smtClean="0"/>
              <a:t>Královna: </a:t>
            </a:r>
            <a:r>
              <a:rPr lang="cs-CZ" sz="3200" dirty="0" smtClean="0"/>
              <a:t>Alžběta</a:t>
            </a:r>
            <a:r>
              <a:rPr lang="cs-CZ" sz="3200" dirty="0"/>
              <a:t> </a:t>
            </a:r>
            <a:r>
              <a:rPr lang="cs-CZ" sz="3200" dirty="0" smtClean="0"/>
              <a:t>II.</a:t>
            </a:r>
          </a:p>
          <a:p>
            <a:pPr>
              <a:buFontTx/>
              <a:buChar char="-"/>
            </a:pPr>
            <a:r>
              <a:rPr lang="cs-CZ" sz="3200" b="1" dirty="0" smtClean="0"/>
              <a:t>Tvoří ji 4 země</a:t>
            </a:r>
            <a:r>
              <a:rPr lang="cs-CZ" sz="3200" dirty="0" smtClean="0"/>
              <a:t>: Anglie, Wales, Skotsko, </a:t>
            </a:r>
            <a:r>
              <a:rPr lang="cs-CZ" sz="3200" dirty="0" err="1" smtClean="0"/>
              <a:t>Sev</a:t>
            </a:r>
            <a:r>
              <a:rPr lang="cs-CZ" sz="3200" dirty="0" smtClean="0"/>
              <a:t>. Irsko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96293" y="180582"/>
            <a:ext cx="3035547" cy="1676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712" y="620688"/>
            <a:ext cx="2381064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Velká Británie</a:t>
            </a:r>
            <a:r>
              <a:rPr lang="cs-CZ" b="1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- povrch</a:t>
            </a:r>
            <a:endParaRPr lang="cs-CZ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2844" y="1071546"/>
            <a:ext cx="442915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b="1" i="1" u="sng" dirty="0" smtClean="0"/>
              <a:t>pohoří:</a:t>
            </a:r>
            <a:r>
              <a:rPr lang="cs-CZ" sz="2800" b="1" i="1" dirty="0" smtClean="0"/>
              <a:t> </a:t>
            </a:r>
          </a:p>
          <a:p>
            <a:r>
              <a:rPr lang="cs-CZ" sz="2800" dirty="0" err="1" smtClean="0"/>
              <a:t>Grampiany</a:t>
            </a:r>
            <a:endParaRPr lang="cs-CZ" sz="2800" dirty="0" smtClean="0"/>
          </a:p>
          <a:p>
            <a:r>
              <a:rPr lang="cs-CZ" sz="2800" dirty="0" smtClean="0"/>
              <a:t>(Ben Nevis 1343 m n. m.)</a:t>
            </a:r>
          </a:p>
          <a:p>
            <a:r>
              <a:rPr lang="cs-CZ" sz="2800" dirty="0" smtClean="0"/>
              <a:t> Kaledonské hory, Kambrické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ohoří, </a:t>
            </a:r>
            <a:r>
              <a:rPr lang="cs-CZ" sz="2800" dirty="0" err="1" smtClean="0"/>
              <a:t>Jihoskotská</a:t>
            </a:r>
            <a:r>
              <a:rPr lang="cs-CZ" sz="2800" dirty="0" smtClean="0"/>
              <a:t> vysočina, </a:t>
            </a:r>
            <a:r>
              <a:rPr lang="cs-CZ" sz="2800" dirty="0" err="1" smtClean="0"/>
              <a:t>Penniny</a:t>
            </a:r>
            <a:endParaRPr lang="cs-CZ" sz="2800" dirty="0" smtClean="0"/>
          </a:p>
          <a:p>
            <a:r>
              <a:rPr lang="cs-CZ" sz="2800" dirty="0" smtClean="0"/>
              <a:t>-</a:t>
            </a:r>
            <a:r>
              <a:rPr lang="cs-CZ" sz="2800" b="1" i="1" u="sng" dirty="0" smtClean="0"/>
              <a:t>vodstvo: </a:t>
            </a:r>
          </a:p>
          <a:p>
            <a:r>
              <a:rPr lang="cs-CZ" sz="2800" dirty="0" smtClean="0"/>
              <a:t>Temže, Loch Ness, Loch </a:t>
            </a:r>
            <a:r>
              <a:rPr lang="cs-CZ" sz="2800" dirty="0" err="1" smtClean="0"/>
              <a:t>Lomond</a:t>
            </a:r>
            <a:r>
              <a:rPr lang="cs-CZ" sz="2800" dirty="0" smtClean="0"/>
              <a:t>, </a:t>
            </a:r>
            <a:r>
              <a:rPr lang="cs-CZ" sz="2800" dirty="0" err="1" smtClean="0"/>
              <a:t>Lough</a:t>
            </a:r>
            <a:r>
              <a:rPr lang="cs-CZ" sz="2800" dirty="0" smtClean="0"/>
              <a:t> </a:t>
            </a:r>
            <a:r>
              <a:rPr lang="cs-CZ" sz="2800" dirty="0" err="1" smtClean="0"/>
              <a:t>Neagh</a:t>
            </a:r>
            <a:r>
              <a:rPr lang="cs-CZ" sz="2800" dirty="0" smtClean="0"/>
              <a:t>…</a:t>
            </a:r>
          </a:p>
          <a:p>
            <a:r>
              <a:rPr lang="cs-CZ" sz="2800" dirty="0" smtClean="0"/>
              <a:t>-</a:t>
            </a:r>
            <a:r>
              <a:rPr lang="cs-CZ" sz="2800" b="1" i="1" u="sng" dirty="0" smtClean="0"/>
              <a:t>ostrovy a poloostrovy:</a:t>
            </a:r>
          </a:p>
          <a:p>
            <a:r>
              <a:rPr lang="cs-CZ" sz="2800" dirty="0" smtClean="0"/>
              <a:t>Hebridy, Orkneje, Shetlandy, Normanské ostrovy, Cornwallský poloostrov…</a:t>
            </a:r>
          </a:p>
          <a:p>
            <a:r>
              <a:rPr lang="cs-CZ" sz="2800" dirty="0" smtClean="0"/>
              <a:t>             </a:t>
            </a:r>
            <a:endParaRPr lang="cs-CZ" sz="2800" dirty="0"/>
          </a:p>
        </p:txBody>
      </p:sp>
      <p:pic>
        <p:nvPicPr>
          <p:cNvPr id="6" name="Picture 2" descr="http://upload.wikimedia.org/wikipedia/commons/a/a2/Uk_topo_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933983"/>
            <a:ext cx="3629025" cy="560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Velká Británie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- hospodářství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1643050"/>
            <a:ext cx="8429684" cy="2308324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cs-CZ" sz="3600" b="1" i="1" u="sng" dirty="0" smtClean="0">
                <a:solidFill>
                  <a:schemeClr val="bg1"/>
                </a:solidFill>
              </a:rPr>
              <a:t>Průmysl: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dirty="0">
                <a:solidFill>
                  <a:schemeClr val="bg1"/>
                </a:solidFill>
              </a:rPr>
              <a:t>Spojené království je </a:t>
            </a:r>
            <a:r>
              <a:rPr lang="cs-CZ" sz="3600" dirty="0" smtClean="0">
                <a:solidFill>
                  <a:schemeClr val="bg1"/>
                </a:solidFill>
              </a:rPr>
              <a:t>členem G8 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- </a:t>
            </a:r>
            <a:r>
              <a:rPr lang="cs-CZ" sz="3600" i="1" dirty="0" smtClean="0">
                <a:solidFill>
                  <a:schemeClr val="bg1"/>
                </a:solidFill>
              </a:rPr>
              <a:t>ropa, zemní plyn, strojírenství, elektrotechnika, chemický </a:t>
            </a:r>
            <a:r>
              <a:rPr lang="cs-CZ" sz="3600" i="1" dirty="0" err="1" smtClean="0">
                <a:solidFill>
                  <a:schemeClr val="bg1"/>
                </a:solidFill>
              </a:rPr>
              <a:t>prům</a:t>
            </a:r>
            <a:r>
              <a:rPr lang="cs-CZ" sz="3600" i="1" dirty="0" smtClean="0">
                <a:solidFill>
                  <a:schemeClr val="bg1"/>
                </a:solidFill>
              </a:rPr>
              <a:t>. a těžba nerostných surovin</a:t>
            </a:r>
            <a:endParaRPr lang="cs-CZ" sz="3600" b="1" i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4282" y="4143380"/>
            <a:ext cx="8572560" cy="2308324"/>
          </a:xfrm>
          <a:prstGeom prst="rect">
            <a:avLst/>
          </a:prstGeom>
          <a:solidFill>
            <a:srgbClr val="00CC00"/>
          </a:solidFill>
        </p:spPr>
        <p:txBody>
          <a:bodyPr wrap="square" rtlCol="0">
            <a:spAutoFit/>
          </a:bodyPr>
          <a:lstStyle/>
          <a:p>
            <a:r>
              <a:rPr lang="cs-CZ" sz="3600" b="1" i="1" u="sng" dirty="0" smtClean="0">
                <a:solidFill>
                  <a:schemeClr val="bg1"/>
                </a:solidFill>
              </a:rPr>
              <a:t>Zemědělství:</a:t>
            </a:r>
            <a:r>
              <a:rPr lang="cs-CZ" sz="3600" dirty="0" smtClean="0">
                <a:solidFill>
                  <a:schemeClr val="bg1"/>
                </a:solidFill>
              </a:rPr>
              <a:t> v zemědělství pracují asi jen 2% obyvatel, přesto je půda intenzivně využívána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-pěstuje se obilí, zelenina a ovoce a chová se skot a ovce. Velký význam má také rybolov</a:t>
            </a:r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Velká Británie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– památky a příroda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28800"/>
            <a:ext cx="4052000" cy="2698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836712"/>
            <a:ext cx="42100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437112"/>
            <a:ext cx="4052000" cy="2282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Jak se jmenuje mýtická přírodní památka Anglie?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Stonehenge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Je VB součástí seskupení států G8?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ano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pl-PL" sz="2400" dirty="0" smtClean="0"/>
              <a:t>Obr.1.,4.-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wikimedia.cz</a:t>
            </a:r>
            <a:r>
              <a:rPr lang="cs-CZ" sz="1200" dirty="0"/>
              <a:t> [online]. [cit. 14.12.2012]. Dostupný na WWW: http://upload.wikimedia.org/wikipedia/commons/a/a2/Uk_topo_en.jpg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Obr.2.-</a:t>
            </a:r>
            <a:r>
              <a:rPr lang="cs-CZ" sz="1200" dirty="0"/>
              <a:t>AUTOR NEUVEDEN. </a:t>
            </a:r>
            <a:r>
              <a:rPr lang="cs-CZ" sz="1200" i="1" dirty="0"/>
              <a:t>wikimedia.cz</a:t>
            </a:r>
            <a:r>
              <a:rPr lang="cs-CZ" sz="1200" dirty="0"/>
              <a:t> [online]. [cit. 14.12.2012]. Dostupný na WWW: http://upload.wikimedia.org/wikipedia/commons/a/ae/Flag_of_the_United_Kingdom.svg </a:t>
            </a:r>
            <a:endParaRPr lang="cs-CZ" sz="1200" dirty="0" smtClean="0"/>
          </a:p>
          <a:p>
            <a:pPr marL="0" indent="0">
              <a:buNone/>
            </a:pPr>
            <a:r>
              <a:rPr lang="pl-PL" sz="2400" dirty="0" smtClean="0"/>
              <a:t>Obr.3.-</a:t>
            </a:r>
            <a:r>
              <a:rPr lang="cs-CZ" sz="1200" dirty="0"/>
              <a:t>AUTOR NEUVEDEN. </a:t>
            </a:r>
            <a:r>
              <a:rPr lang="cs-CZ" sz="1200" i="1" dirty="0"/>
              <a:t>wikimedia.cz</a:t>
            </a:r>
            <a:r>
              <a:rPr lang="cs-CZ" sz="1200" dirty="0"/>
              <a:t> [online]. [cit. 14.12.2012]. Dostupný na WWW: http://</a:t>
            </a:r>
            <a:r>
              <a:rPr lang="cs-CZ" sz="1200" dirty="0" smtClean="0"/>
              <a:t>upload.wikimedia.org/wikipedia/commons/9/98/Royal_Coat_of_Arms_of_the_United_Kingdom.svg </a:t>
            </a:r>
          </a:p>
          <a:p>
            <a:pPr marL="0" indent="0">
              <a:buNone/>
            </a:pPr>
            <a:r>
              <a:rPr lang="cs-CZ" sz="2400" dirty="0" smtClean="0"/>
              <a:t>Obr.5.-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wikimedia.cz</a:t>
            </a:r>
            <a:r>
              <a:rPr lang="cs-CZ" sz="1200" dirty="0"/>
              <a:t> [online]. [cit. 14.12.2012]. Dostupný na WWW: http://upload.wikimedia.org/wikipedia/commons/a/a6/Stonehenge-Green.jpg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Obr.6.-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wikimedia.cz</a:t>
            </a:r>
            <a:r>
              <a:rPr lang="cs-CZ" sz="1200" dirty="0"/>
              <a:t> [online]. [cit. 14.12.2012]. Dostupný na WWW: http://upload.wikimedia.org/wikipedia/commons/4/4b/442px_-_London_Lead_Image.jpg </a:t>
            </a:r>
            <a:endParaRPr lang="cs-CZ" sz="1200" dirty="0" smtClean="0"/>
          </a:p>
          <a:p>
            <a:pPr marL="0" indent="0">
              <a:buNone/>
            </a:pPr>
            <a:r>
              <a:rPr lang="pl-PL" sz="2400" dirty="0" smtClean="0"/>
              <a:t>Obr.7.-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wikimedia.cz</a:t>
            </a:r>
            <a:r>
              <a:rPr lang="cs-CZ" sz="1200" dirty="0"/>
              <a:t> [online]. [cit. 14.12.2012]. Dostupný na WWW: http://upload.wikimedia.org/wikipedia/commons/0/09/BenNevis2005.jpg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1761</TotalTime>
  <Words>324</Words>
  <Application>Microsoft Office PowerPoint</Application>
  <PresentationFormat>Předvádění na obrazovce (4:3)</PresentationFormat>
  <Paragraphs>65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Prezentace aplikace PowerPoint</vt:lpstr>
      <vt:lpstr>Anotace</vt:lpstr>
      <vt:lpstr>Velká Británie</vt:lpstr>
      <vt:lpstr>Velká Británie</vt:lpstr>
      <vt:lpstr>Velká Británie - povrch</vt:lpstr>
      <vt:lpstr>Velká Británie - hospodářství</vt:lpstr>
      <vt:lpstr>Velká Británie – památky a příroda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213</cp:revision>
  <dcterms:created xsi:type="dcterms:W3CDTF">2011-03-22T17:13:23Z</dcterms:created>
  <dcterms:modified xsi:type="dcterms:W3CDTF">2012-12-14T05:55:29Z</dcterms:modified>
</cp:coreProperties>
</file>