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60" r:id="rId6"/>
    <p:sldId id="270" r:id="rId7"/>
    <p:sldId id="271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877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7. 1. 2013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VY_32_INOVACE_24_14_Z8_Skála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1592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Jižní Evropa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9216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Státy, hospodářství a obyvatelstvo jižní Evropy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Jižní Evropa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se státy, obyvatelstvem a hospodářstvím jižní Evropy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Evropské </a:t>
            </a:r>
            <a:r>
              <a:rPr lang="cs-CZ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Makroregiony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285860"/>
            <a:ext cx="5786478" cy="5156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12776"/>
            <a:ext cx="5238750" cy="469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Již</a:t>
            </a:r>
            <a:r>
              <a:rPr lang="cs-CZ" b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1714488"/>
            <a:ext cx="284555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– Portugalsko</a:t>
            </a:r>
          </a:p>
          <a:p>
            <a:endParaRPr lang="cs-CZ" sz="3200" dirty="0" smtClean="0"/>
          </a:p>
          <a:p>
            <a:r>
              <a:rPr lang="cs-CZ" sz="3200" dirty="0" smtClean="0"/>
              <a:t>2 – Španělsko</a:t>
            </a:r>
          </a:p>
          <a:p>
            <a:endParaRPr lang="cs-CZ" sz="3200" dirty="0" smtClean="0"/>
          </a:p>
          <a:p>
            <a:r>
              <a:rPr lang="cs-CZ" sz="3200" dirty="0" smtClean="0"/>
              <a:t>3 – Itálie</a:t>
            </a:r>
          </a:p>
          <a:p>
            <a:endParaRPr lang="cs-CZ" sz="3200" dirty="0" smtClean="0"/>
          </a:p>
          <a:p>
            <a:r>
              <a:rPr lang="cs-CZ" sz="3200" dirty="0" smtClean="0"/>
              <a:t>4 – Řecko</a:t>
            </a:r>
          </a:p>
          <a:p>
            <a:endParaRPr lang="cs-CZ" sz="32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508518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498269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28317" y="4695105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545451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369"/>
            <a:ext cx="3780960" cy="252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jižní Evropy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1285860"/>
            <a:ext cx="342112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Portugalsko</a:t>
            </a:r>
          </a:p>
          <a:p>
            <a:r>
              <a:rPr lang="cs-CZ" sz="3200" b="1" dirty="0" smtClean="0"/>
              <a:t>-hl. město: Lisabon</a:t>
            </a:r>
          </a:p>
          <a:p>
            <a:pPr>
              <a:buFontTx/>
              <a:buChar char="-"/>
            </a:pPr>
            <a:r>
              <a:rPr lang="cs-CZ" sz="3200" b="1" dirty="0" smtClean="0"/>
              <a:t>10,7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</a:t>
            </a:r>
            <a:r>
              <a:rPr lang="cs-CZ" sz="2800" b="1" dirty="0" smtClean="0"/>
              <a:t>euro</a:t>
            </a:r>
            <a:endParaRPr lang="cs-CZ" sz="28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02059"/>
            <a:ext cx="3715890" cy="2477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493933" y="1285860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Španělsko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Madrid</a:t>
            </a:r>
          </a:p>
          <a:p>
            <a:pPr>
              <a:buFontTx/>
              <a:buChar char="-"/>
            </a:pPr>
            <a:r>
              <a:rPr lang="cs-CZ" sz="3200" b="1" dirty="0" smtClean="0"/>
              <a:t>46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euro</a:t>
            </a:r>
            <a:endParaRPr lang="cs-CZ" sz="32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74" y="4006094"/>
            <a:ext cx="3933639" cy="2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06093"/>
            <a:ext cx="3715890" cy="2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85720" y="4286256"/>
            <a:ext cx="42148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Itálie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Řím</a:t>
            </a:r>
          </a:p>
          <a:p>
            <a:pPr>
              <a:buFontTx/>
              <a:buChar char="-"/>
            </a:pPr>
            <a:r>
              <a:rPr lang="cs-CZ" sz="3200" b="1" dirty="0" smtClean="0"/>
              <a:t>60,1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euro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12488" y="4286256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Řecko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Athény</a:t>
            </a:r>
          </a:p>
          <a:p>
            <a:pPr>
              <a:buFontTx/>
              <a:buChar char="-"/>
            </a:pPr>
            <a:r>
              <a:rPr lang="cs-CZ" sz="3200" b="1" dirty="0" smtClean="0"/>
              <a:t>11,2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euro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jižní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Státy jižní Evropy se vyznačují </a:t>
            </a:r>
            <a:r>
              <a:rPr lang="cs-CZ" sz="4400" dirty="0" smtClean="0">
                <a:solidFill>
                  <a:srgbClr val="00B0F0"/>
                </a:solidFill>
              </a:rPr>
              <a:t>střední hustotou zalidnění</a:t>
            </a:r>
            <a:r>
              <a:rPr lang="cs-CZ" sz="4400" dirty="0" smtClean="0"/>
              <a:t> </a:t>
            </a:r>
          </a:p>
          <a:p>
            <a:r>
              <a:rPr lang="cs-CZ" sz="4400" dirty="0" smtClean="0"/>
              <a:t>Nejvyšší koncentrace lidí je ve městech, a pří pobřeží</a:t>
            </a:r>
            <a:endParaRPr lang="cs-CZ" sz="4400" dirty="0" smtClean="0">
              <a:solidFill>
                <a:srgbClr val="00B0F0"/>
              </a:solidFill>
            </a:endParaRPr>
          </a:p>
          <a:p>
            <a:r>
              <a:rPr lang="cs-CZ" sz="4400" dirty="0" smtClean="0"/>
              <a:t>Největšími městy jsou Řím a Madrid, ale také Athény, které jsou velmi navštěvovaným městem</a:t>
            </a:r>
            <a:endParaRPr lang="cs-CZ" sz="4400" dirty="0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jižní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Hospodářsky se v poslední době dotahují na úroveň západní Evropy</a:t>
            </a:r>
          </a:p>
          <a:p>
            <a:r>
              <a:rPr lang="cs-CZ" u="sng" dirty="0" smtClean="0">
                <a:solidFill>
                  <a:srgbClr val="00B0F0"/>
                </a:solidFill>
              </a:rPr>
              <a:t>Průmysl:</a:t>
            </a:r>
            <a:r>
              <a:rPr lang="cs-CZ" dirty="0" smtClean="0"/>
              <a:t> převažují </a:t>
            </a:r>
            <a:r>
              <a:rPr lang="cs-CZ" dirty="0" err="1" smtClean="0"/>
              <a:t>prům</a:t>
            </a:r>
            <a:r>
              <a:rPr lang="cs-CZ" dirty="0" smtClean="0"/>
              <a:t>. odvětví nenáročná na spotřebu paliv, rozvíjí se především strojírenství (</a:t>
            </a:r>
            <a:r>
              <a:rPr lang="cs-CZ" dirty="0" err="1" smtClean="0"/>
              <a:t>auta,lodě,letadla</a:t>
            </a:r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Zemědělství:</a:t>
            </a:r>
            <a:r>
              <a:rPr lang="cs-CZ" dirty="0" smtClean="0"/>
              <a:t> je založené na produkci jižního ovoce, především oliv a citrusů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09120"/>
            <a:ext cx="2952328" cy="2214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Které stát jižní Evropy nemá přístup ke Středozemnímu moři?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Portugalsko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Které dvě města měly velký význam v antice?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Athény a Řím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Ilustrace – </a:t>
            </a:r>
            <a:r>
              <a:rPr lang="cs-CZ" sz="1200" dirty="0" smtClean="0"/>
              <a:t>Vlastní archiv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Obr.1.-</a:t>
            </a:r>
            <a:r>
              <a:rPr lang="cs-CZ" sz="1200" dirty="0" smtClean="0"/>
              <a:t> AUTOR </a:t>
            </a:r>
            <a:r>
              <a:rPr lang="cs-CZ" sz="1200" dirty="0"/>
              <a:t>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30.12.2012]. Dostupný na WWW: http://upload.wikimedia.org/wikipedia/commons/5/5c/Flag_of_Portugal.svg</a:t>
            </a: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Obr.2.-</a:t>
            </a:r>
            <a:r>
              <a:rPr lang="cs-CZ" sz="1200" dirty="0" smtClean="0"/>
              <a:t> AUTOR </a:t>
            </a:r>
            <a:r>
              <a:rPr lang="cs-CZ" sz="1200" dirty="0"/>
              <a:t>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30.12.2012]. Dostupný na WWW: http://upload.wikimedia.org/wikipedia/commons/9/9a/Flag_of_Spain.svg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dirty="0" err="1"/>
              <a:t>wikimedia</a:t>
            </a:r>
            <a:r>
              <a:rPr lang="cs-CZ" sz="1200" dirty="0"/>
              <a:t> [online]. [cit. 30.12.2012]. Dostupný na WWW: http://upload.wikimedia.org/wikipedia/commons/0/03/Flag_of_Italy.svg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dirty="0" err="1"/>
              <a:t>wikimedia</a:t>
            </a:r>
            <a:r>
              <a:rPr lang="cs-CZ" sz="1200" dirty="0"/>
              <a:t> [online]. [cit. 30.12.2012]. Dostupný na WWW: http://upload.wikimedia.org/wikipedia/commons/5/5c/Flag_of_Greece.svg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 AUTOR </a:t>
            </a:r>
            <a:r>
              <a:rPr lang="cs-CZ" sz="1200" dirty="0"/>
              <a:t>NEUVEDEN. </a:t>
            </a:r>
            <a:r>
              <a:rPr lang="cs-CZ" sz="1200" dirty="0" err="1"/>
              <a:t>wikimedia</a:t>
            </a:r>
            <a:r>
              <a:rPr lang="cs-CZ" sz="1200" dirty="0"/>
              <a:t> [online]. [cit. 30.12.2012]. Dostupný na WWW: http</a:t>
            </a:r>
            <a:r>
              <a:rPr lang="cs-CZ" sz="1200"/>
              <a:t>://</a:t>
            </a:r>
            <a:r>
              <a:rPr lang="cs-CZ" sz="1200" smtClean="0"/>
              <a:t>upload.wikimedia.org/wikipedia/commons/4/47/Ferrari_F50.jpg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1723</TotalTime>
  <Words>265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Anotace</vt:lpstr>
      <vt:lpstr>Evropské Makroregiony</vt:lpstr>
      <vt:lpstr>Jižní Evropa</vt:lpstr>
      <vt:lpstr>Státy jižní Evropy</vt:lpstr>
      <vt:lpstr>Obyvatelstvo jižní Evropy</vt:lpstr>
      <vt:lpstr>Hospodářství jižní Evropy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207</cp:revision>
  <dcterms:created xsi:type="dcterms:W3CDTF">2011-03-22T17:13:23Z</dcterms:created>
  <dcterms:modified xsi:type="dcterms:W3CDTF">2013-01-07T12:03:35Z</dcterms:modified>
</cp:coreProperties>
</file>