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69" r:id="rId3"/>
    <p:sldId id="257" r:id="rId4"/>
    <p:sldId id="259" r:id="rId5"/>
    <p:sldId id="260" r:id="rId6"/>
    <p:sldId id="261" r:id="rId7"/>
    <p:sldId id="270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490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877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VY_32_INOVACE_24_15_Z8_Skála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144462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Itálie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01684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Itálie-hospodářství, obyvatelstvo, poloha, povrch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Itálie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Itálií, jejím obyvatelstvem, hospodářstvím, polohou a povrchem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ročníku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Itálie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24743"/>
            <a:ext cx="4438650" cy="545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357166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Itálie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7158" y="1857364"/>
            <a:ext cx="536133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hl. město: </a:t>
            </a:r>
            <a:r>
              <a:rPr lang="cs-CZ" sz="3200" dirty="0" smtClean="0"/>
              <a:t>Řím</a:t>
            </a:r>
          </a:p>
          <a:p>
            <a:pPr>
              <a:buFontTx/>
              <a:buChar char="-"/>
            </a:pPr>
            <a:r>
              <a:rPr lang="cs-CZ" sz="3200" b="1" dirty="0" smtClean="0"/>
              <a:t>Počet obyvatel: </a:t>
            </a:r>
            <a:r>
              <a:rPr lang="cs-CZ" sz="3200" dirty="0" smtClean="0"/>
              <a:t>60,1 mil.</a:t>
            </a:r>
          </a:p>
          <a:p>
            <a:pPr>
              <a:buFontTx/>
              <a:buChar char="-"/>
            </a:pPr>
            <a:r>
              <a:rPr lang="cs-CZ" sz="3200" b="1" dirty="0" smtClean="0"/>
              <a:t>Rozloha: </a:t>
            </a:r>
            <a:r>
              <a:rPr lang="cs-CZ" sz="3200" dirty="0" smtClean="0"/>
              <a:t>301,3 tis. km²</a:t>
            </a:r>
          </a:p>
          <a:p>
            <a:pPr>
              <a:buFontTx/>
              <a:buChar char="-"/>
            </a:pPr>
            <a:r>
              <a:rPr lang="cs-CZ" sz="3200" b="1" dirty="0" smtClean="0"/>
              <a:t>Jazyk: </a:t>
            </a:r>
            <a:r>
              <a:rPr lang="cs-CZ" sz="3200" dirty="0" smtClean="0"/>
              <a:t>italština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</a:t>
            </a:r>
            <a:r>
              <a:rPr lang="cs-CZ" sz="3200" dirty="0" smtClean="0"/>
              <a:t>euro</a:t>
            </a:r>
          </a:p>
          <a:p>
            <a:pPr>
              <a:buFontTx/>
              <a:buChar char="-"/>
            </a:pPr>
            <a:r>
              <a:rPr lang="cs-CZ" sz="3200" b="1" dirty="0" smtClean="0"/>
              <a:t>Náboženství: </a:t>
            </a:r>
            <a:r>
              <a:rPr lang="cs-CZ" sz="3200" dirty="0" smtClean="0"/>
              <a:t>katolické</a:t>
            </a:r>
          </a:p>
          <a:p>
            <a:pPr>
              <a:buFontTx/>
              <a:buChar char="-"/>
            </a:pPr>
            <a:r>
              <a:rPr lang="cs-CZ" sz="3200" b="1" dirty="0" smtClean="0"/>
              <a:t>Státní zřízení: </a:t>
            </a:r>
            <a:r>
              <a:rPr lang="cs-CZ" sz="3200" dirty="0" smtClean="0"/>
              <a:t>republika</a:t>
            </a:r>
          </a:p>
          <a:p>
            <a:pPr>
              <a:buFontTx/>
              <a:buChar char="-"/>
            </a:pPr>
            <a:r>
              <a:rPr lang="cs-CZ" sz="3200" b="1" dirty="0" smtClean="0"/>
              <a:t>Prezident: </a:t>
            </a:r>
            <a:r>
              <a:rPr lang="cs-CZ" sz="3200" dirty="0" smtClean="0"/>
              <a:t>Giorgio </a:t>
            </a:r>
            <a:r>
              <a:rPr lang="cs-CZ" sz="3200" dirty="0" err="1" smtClean="0"/>
              <a:t>Napolitano</a:t>
            </a:r>
            <a:endParaRPr lang="cs-CZ" sz="3200" dirty="0" smtClean="0"/>
          </a:p>
          <a:p>
            <a:pPr>
              <a:buFontTx/>
              <a:buChar char="-"/>
            </a:pPr>
            <a:r>
              <a:rPr lang="cs-CZ" sz="3200" b="1" dirty="0" smtClean="0"/>
              <a:t>Tvoří ji 20 krajů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491"/>
            <a:ext cx="2736304" cy="1824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500" y="116632"/>
            <a:ext cx="2935962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Itálie</a:t>
            </a:r>
            <a:r>
              <a:rPr lang="cs-CZ" b="1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- povrch</a:t>
            </a:r>
            <a:endParaRPr lang="cs-CZ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2844" y="1071546"/>
            <a:ext cx="44291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i="1" u="sng" dirty="0" smtClean="0"/>
              <a:t>pohoří:</a:t>
            </a:r>
            <a:r>
              <a:rPr lang="cs-CZ" sz="2800" b="1" i="1" dirty="0" smtClean="0"/>
              <a:t> </a:t>
            </a:r>
          </a:p>
          <a:p>
            <a:r>
              <a:rPr lang="cs-CZ" sz="2800" dirty="0" smtClean="0"/>
              <a:t>Apeniny, Dolomity, Alpy</a:t>
            </a:r>
          </a:p>
          <a:p>
            <a:r>
              <a:rPr lang="cs-CZ" sz="2800" dirty="0" smtClean="0"/>
              <a:t>(</a:t>
            </a:r>
            <a:r>
              <a:rPr lang="cs-CZ" sz="2800" dirty="0" err="1" smtClean="0"/>
              <a:t>Mont</a:t>
            </a:r>
            <a:r>
              <a:rPr lang="cs-CZ" sz="2800" dirty="0" smtClean="0"/>
              <a:t> </a:t>
            </a:r>
            <a:r>
              <a:rPr lang="cs-CZ" sz="2800" dirty="0" err="1" smtClean="0"/>
              <a:t>Blanc</a:t>
            </a:r>
            <a:r>
              <a:rPr lang="cs-CZ" sz="2800" dirty="0" smtClean="0"/>
              <a:t> 4807 m n. m.)</a:t>
            </a:r>
          </a:p>
          <a:p>
            <a:r>
              <a:rPr lang="cs-CZ" sz="2800" dirty="0" smtClean="0"/>
              <a:t>-</a:t>
            </a:r>
            <a:r>
              <a:rPr lang="cs-CZ" sz="2800" b="1" i="1" u="sng" dirty="0" smtClean="0"/>
              <a:t>vodstvo: </a:t>
            </a:r>
          </a:p>
          <a:p>
            <a:r>
              <a:rPr lang="cs-CZ" sz="2800" dirty="0" smtClean="0"/>
              <a:t>Pád, Adiže, Tibera. </a:t>
            </a:r>
            <a:r>
              <a:rPr lang="cs-CZ" sz="2800" dirty="0" err="1" smtClean="0"/>
              <a:t>Lago</a:t>
            </a:r>
            <a:r>
              <a:rPr lang="cs-CZ" sz="2800" dirty="0" smtClean="0"/>
              <a:t> di Garda,  </a:t>
            </a:r>
            <a:r>
              <a:rPr lang="cs-CZ" sz="2800" dirty="0" err="1" smtClean="0"/>
              <a:t>Lago</a:t>
            </a:r>
            <a:r>
              <a:rPr lang="cs-CZ" sz="2800" dirty="0" smtClean="0"/>
              <a:t> di </a:t>
            </a:r>
            <a:r>
              <a:rPr lang="cs-CZ" sz="2800" dirty="0" err="1" smtClean="0"/>
              <a:t>Como</a:t>
            </a:r>
            <a:endParaRPr lang="cs-CZ" sz="2800" dirty="0" smtClean="0"/>
          </a:p>
          <a:p>
            <a:r>
              <a:rPr lang="cs-CZ" sz="2800" dirty="0" smtClean="0"/>
              <a:t>-</a:t>
            </a:r>
            <a:r>
              <a:rPr lang="cs-CZ" sz="2800" b="1" i="1" u="sng" dirty="0" smtClean="0"/>
              <a:t>ostrovy a poloostrovy:</a:t>
            </a:r>
          </a:p>
          <a:p>
            <a:r>
              <a:rPr lang="cs-CZ" sz="2800" dirty="0" smtClean="0"/>
              <a:t>Sicílie, Sardinie, </a:t>
            </a:r>
            <a:r>
              <a:rPr lang="cs-CZ" sz="2800" dirty="0" err="1" smtClean="0"/>
              <a:t>Elba</a:t>
            </a:r>
            <a:r>
              <a:rPr lang="cs-CZ" sz="2800" dirty="0" smtClean="0"/>
              <a:t>, Apeninský pol., </a:t>
            </a:r>
            <a:r>
              <a:rPr lang="cs-CZ" sz="2800" dirty="0" err="1" smtClean="0"/>
              <a:t>Kalabrijský</a:t>
            </a:r>
            <a:r>
              <a:rPr lang="cs-CZ" sz="2800" dirty="0" smtClean="0"/>
              <a:t> pol., …</a:t>
            </a:r>
          </a:p>
          <a:p>
            <a:r>
              <a:rPr lang="cs-CZ" sz="2800" dirty="0" smtClean="0"/>
              <a:t>             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422" y="1071546"/>
            <a:ext cx="4438650" cy="545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Itálie - hospodářství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1340768"/>
            <a:ext cx="8429684" cy="286232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chemeClr val="bg1"/>
                </a:solidFill>
              </a:rPr>
              <a:t>Průmysl: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Itálie je jedním z hospodářsky nejsilnějších států Evropy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- </a:t>
            </a:r>
            <a:r>
              <a:rPr lang="cs-CZ" sz="3600" dirty="0" smtClean="0">
                <a:solidFill>
                  <a:schemeClr val="bg1"/>
                </a:solidFill>
              </a:rPr>
              <a:t>Velký význam má strojírenství (auta, motocykly, kola…), ale také potravinářský a polygrafický průmysl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4581128"/>
            <a:ext cx="8572560" cy="1754326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chemeClr val="bg1"/>
                </a:solidFill>
              </a:rPr>
              <a:t>Zemědělství: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je zaměřeno na pěstování obilovin a jižního ovoce, pro jih Itálie jsou typické rozsáhlé olivové háje</a:t>
            </a:r>
            <a:endParaRPr lang="cs-CZ" sz="3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Itálie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– památky a příroda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4337846" cy="3110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052736"/>
            <a:ext cx="4191930" cy="5589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93096"/>
            <a:ext cx="4254669" cy="234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Jak se jmenuje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Evropy a v jakém je pohoří?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Mont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Blanc</a:t>
            </a:r>
            <a:r>
              <a:rPr lang="cs-CZ" sz="2400" dirty="0" smtClean="0">
                <a:solidFill>
                  <a:schemeClr val="tx1"/>
                </a:solidFill>
              </a:rPr>
              <a:t>, Alpy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typická plodina jižní Itálie?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Olivy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pl-PL" sz="2400" dirty="0" smtClean="0"/>
              <a:t>Obr.1.,4.-</a:t>
            </a:r>
            <a:r>
              <a:rPr lang="cs-CZ" sz="1200" dirty="0" smtClean="0"/>
              <a:t> AUTOR </a:t>
            </a:r>
            <a:r>
              <a:rPr lang="cs-CZ" sz="1200" dirty="0"/>
              <a:t>NEUVEDEN. wikimedia.org [online]. [cit. 30.12.2012]. Dostupný na WWW: http://upload.wikimedia.org/wikipedia/commons/4/4a/Carte_ITALIE_R2.jpg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Obr.2.-</a:t>
            </a:r>
            <a:r>
              <a:rPr lang="cs-CZ" sz="1200" dirty="0"/>
              <a:t>AUTOR NEUVEDEN. wikimedia.org [online]. [cit. 30.12.2012]. Dostupný na WWW: http://upload.wikimedia.org/wikipedia/commons/0/03/Flag_of_Italy.svg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 smtClean="0"/>
              <a:t>AUTOR </a:t>
            </a:r>
            <a:r>
              <a:rPr lang="cs-CZ" sz="1200" dirty="0"/>
              <a:t>NEUVEDEN. wikimedia.org [online]. [cit. 30.12.2012]. Dostupný na WWW: http://upload.wikimedia.org/wikipedia/commons/0/00/Emblem_of_Italy.svg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Obr.5.-</a:t>
            </a:r>
            <a:r>
              <a:rPr lang="cs-CZ" sz="1200" dirty="0" smtClean="0"/>
              <a:t>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dirty="0" err="1"/>
              <a:t>wikimedia</a:t>
            </a:r>
            <a:r>
              <a:rPr lang="cs-CZ" sz="1200" dirty="0"/>
              <a:t> [online]. [cit. 31.12.2012]. Dostupný na WWW: http://upload.wikimedia.org/wikipedia/commons/2/28/Mbcourmayeur0001.jpg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Obr.6.-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dirty="0" err="1"/>
              <a:t>wikimedia</a:t>
            </a:r>
            <a:r>
              <a:rPr lang="cs-CZ" sz="1200" dirty="0"/>
              <a:t> [online]. [cit. 31.12.2012]. Dostupný na WWW: http://upload.wikimedia.org/wikipedia/commons/3/3e/Pisa_-_Campo_Santo_-_Campanile_4_-_2005-08-08_17-30_4832.JPG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Obr.7.-</a:t>
            </a:r>
            <a:r>
              <a:rPr lang="cs-CZ" sz="1200" smtClean="0"/>
              <a:t> </a:t>
            </a:r>
            <a:r>
              <a:rPr lang="cs-CZ" sz="1200" dirty="0" smtClean="0"/>
              <a:t> </a:t>
            </a:r>
            <a:r>
              <a:rPr lang="cs-CZ" sz="1200" smtClean="0"/>
              <a:t>AUTOR </a:t>
            </a:r>
            <a:r>
              <a:rPr lang="cs-CZ" sz="1200" dirty="0"/>
              <a:t>NEUVEDEN. </a:t>
            </a:r>
            <a:r>
              <a:rPr lang="cs-CZ" sz="1200" dirty="0" err="1"/>
              <a:t>wikimedia</a:t>
            </a:r>
            <a:r>
              <a:rPr lang="cs-CZ" sz="1200" dirty="0"/>
              <a:t> [online]. [cit. 31.12.2012]. Dostupný na WWW: http://upload.wikimedia.org/wikipedia/commons/d/d9/Colosseum_%28Rome%29_15.jpg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1983</TotalTime>
  <Words>293</Words>
  <Application>Microsoft Office PowerPoint</Application>
  <PresentationFormat>Předvádění na obrazovce (4:3)</PresentationFormat>
  <Paragraphs>62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Prezentace aplikace PowerPoint</vt:lpstr>
      <vt:lpstr>Anotace</vt:lpstr>
      <vt:lpstr>Itálie</vt:lpstr>
      <vt:lpstr>Itálie</vt:lpstr>
      <vt:lpstr>Itálie - povrch</vt:lpstr>
      <vt:lpstr>Itálie - hospodářství</vt:lpstr>
      <vt:lpstr>Itálie – památky a příroda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227</cp:revision>
  <dcterms:created xsi:type="dcterms:W3CDTF">2011-03-22T17:13:23Z</dcterms:created>
  <dcterms:modified xsi:type="dcterms:W3CDTF">2012-12-31T08:30:50Z</dcterms:modified>
</cp:coreProperties>
</file>