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56" r:id="rId2"/>
    <p:sldId id="269" r:id="rId3"/>
    <p:sldId id="257" r:id="rId4"/>
    <p:sldId id="259" r:id="rId5"/>
    <p:sldId id="260" r:id="rId6"/>
    <p:sldId id="272" r:id="rId7"/>
    <p:sldId id="273" r:id="rId8"/>
    <p:sldId id="270" r:id="rId9"/>
    <p:sldId id="271" r:id="rId10"/>
    <p:sldId id="262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53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877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9" name="Zaoblený obdélník 8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0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500438"/>
            <a:ext cx="483055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VY_32_INOVACE_24_17_Z8_Skála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4" name="Obdélník 13"/>
          <p:cNvSpPr/>
          <p:nvPr/>
        </p:nvSpPr>
        <p:spPr>
          <a:xfrm>
            <a:off x="857224" y="3929066"/>
            <a:ext cx="301909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Jihovýchodní Evropa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16" name="Obdélník 15"/>
          <p:cNvSpPr/>
          <p:nvPr/>
        </p:nvSpPr>
        <p:spPr>
          <a:xfrm>
            <a:off x="857224" y="4357694"/>
            <a:ext cx="666926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Státy, hospodářství a obyvatelstvo jihovýchodní Evropy</a:t>
            </a:r>
            <a:endParaRPr lang="cs-CZ" sz="2000" dirty="0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785786" y="428604"/>
            <a:ext cx="7358114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Jihovýchodní Evropa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seznamuje žáky se státy, obyvatelstvem a hospodářstvím jihovýchodní Evropy</a:t>
            </a:r>
          </a:p>
          <a:p>
            <a:r>
              <a:rPr lang="cs-CZ" dirty="0" smtClean="0"/>
              <a:t>Své vědomosti si žáci mohou ověřit v závěrečných otázkách</a:t>
            </a:r>
          </a:p>
          <a:p>
            <a:r>
              <a:rPr lang="cs-CZ" dirty="0" smtClean="0"/>
              <a:t>Prezentace je určena pro žáky 8. třídy 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Evropské </a:t>
            </a:r>
            <a:r>
              <a:rPr lang="cs-CZ" b="1" dirty="0" err="1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Makroregiony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9416"/>
            <a:ext cx="7615262" cy="676576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285860"/>
            <a:ext cx="5786478" cy="5156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Jihovýchodní Evropa</a:t>
            </a:r>
            <a:endParaRPr lang="cs-CZ" dirty="0">
              <a:ln>
                <a:solidFill>
                  <a:sysClr val="windowText" lastClr="000000"/>
                </a:solidFill>
              </a:ln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2135" y="1106884"/>
            <a:ext cx="5854972" cy="5247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14282" y="1372274"/>
            <a:ext cx="313358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 – Slovinsko</a:t>
            </a:r>
          </a:p>
          <a:p>
            <a:r>
              <a:rPr lang="cs-CZ" sz="3200" dirty="0" smtClean="0"/>
              <a:t>2 – Chorvatsko</a:t>
            </a:r>
          </a:p>
          <a:p>
            <a:r>
              <a:rPr lang="cs-CZ" sz="3200" dirty="0" smtClean="0"/>
              <a:t>3 – Bosna a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 Hercegovina</a:t>
            </a:r>
          </a:p>
          <a:p>
            <a:r>
              <a:rPr lang="cs-CZ" sz="3200" dirty="0" smtClean="0"/>
              <a:t>4 – Rumunsko</a:t>
            </a:r>
          </a:p>
          <a:p>
            <a:r>
              <a:rPr lang="cs-CZ" sz="3200" dirty="0" smtClean="0"/>
              <a:t>5 – Srbsko</a:t>
            </a:r>
          </a:p>
          <a:p>
            <a:r>
              <a:rPr lang="cs-CZ" sz="3200" dirty="0" smtClean="0"/>
              <a:t>6 – Albánie</a:t>
            </a:r>
          </a:p>
          <a:p>
            <a:r>
              <a:rPr lang="cs-CZ" sz="3200" dirty="0" smtClean="0"/>
              <a:t>7 – Bulharsko</a:t>
            </a:r>
          </a:p>
          <a:p>
            <a:r>
              <a:rPr lang="cs-CZ" sz="3200" dirty="0" smtClean="0"/>
              <a:t>8 – Makedonie</a:t>
            </a:r>
          </a:p>
          <a:p>
            <a:r>
              <a:rPr lang="cs-CZ" sz="3200" dirty="0" smtClean="0"/>
              <a:t>9 – Černá hora</a:t>
            </a:r>
          </a:p>
          <a:p>
            <a:endParaRPr lang="cs-CZ" sz="3200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6156176" y="4645047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48928" y="473001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04580" y="499969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092280" y="473001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80976" y="5014379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5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728322" y="5369030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6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7247932" y="5194155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7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6933376" y="5261539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8</a:t>
            </a:r>
          </a:p>
        </p:txBody>
      </p:sp>
      <p:cxnSp>
        <p:nvCxnSpPr>
          <p:cNvPr id="5" name="Přímá spojnice se šipkou 4"/>
          <p:cNvCxnSpPr>
            <a:stCxn id="19" idx="3"/>
          </p:cNvCxnSpPr>
          <p:nvPr/>
        </p:nvCxnSpPr>
        <p:spPr>
          <a:xfrm flipV="1">
            <a:off x="6150925" y="5406654"/>
            <a:ext cx="655403" cy="35129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839621" y="557327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jihovýchodní Evropy</a:t>
            </a:r>
            <a:endParaRPr lang="cs-CZ" dirty="0"/>
          </a:p>
        </p:txBody>
      </p:sp>
      <p:pic>
        <p:nvPicPr>
          <p:cNvPr id="2050" name="Picture 2" descr="C:\Users\uzivatel17\AppData\Local\Microsoft\Windows\Temporary Internet Files\Content.IE5\JI7WN3JW\MP9003628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21395"/>
            <a:ext cx="4104456" cy="2426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 descr="C:\Users\uzivatel17\AppData\Local\Microsoft\Windows\Temporary Internet Files\Content.IE5\TA7UZ348\MP90036265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7060" y="992424"/>
            <a:ext cx="4127388" cy="2355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57158" y="1285860"/>
            <a:ext cx="324640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Slovinsko</a:t>
            </a:r>
          </a:p>
          <a:p>
            <a:r>
              <a:rPr lang="cs-CZ" sz="3200" b="1" dirty="0" smtClean="0"/>
              <a:t>-hl. město: Lublaň</a:t>
            </a:r>
          </a:p>
          <a:p>
            <a:pPr>
              <a:buFontTx/>
              <a:buChar char="-"/>
            </a:pPr>
            <a:r>
              <a:rPr lang="cs-CZ" sz="3200" b="1" dirty="0"/>
              <a:t>2</a:t>
            </a:r>
            <a:r>
              <a:rPr lang="cs-CZ" sz="3200" b="1" dirty="0" smtClean="0"/>
              <a:t>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</a:t>
            </a:r>
            <a:r>
              <a:rPr lang="cs-CZ" sz="2800" b="1" dirty="0" smtClean="0"/>
              <a:t>euro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3933" y="1285860"/>
            <a:ext cx="42148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Chorvatsko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Záhřeb</a:t>
            </a:r>
          </a:p>
          <a:p>
            <a:pPr>
              <a:buFontTx/>
              <a:buChar char="-"/>
            </a:pPr>
            <a:r>
              <a:rPr lang="cs-CZ" sz="3200" b="1" dirty="0" smtClean="0"/>
              <a:t>4,2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kuna</a:t>
            </a:r>
            <a:endParaRPr lang="cs-CZ" sz="3200" b="1" dirty="0"/>
          </a:p>
        </p:txBody>
      </p:sp>
      <p:pic>
        <p:nvPicPr>
          <p:cNvPr id="5" name="Picture 4" descr="C:\Users\uzivatel17\AppData\Local\Microsoft\Windows\Temporary Internet Files\Content.IE5\TA7UZ348\MP90036262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740" y="3851554"/>
            <a:ext cx="4677544" cy="2775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463091" y="4149080"/>
            <a:ext cx="421484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Bosna a Hercegovina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Sarajevo</a:t>
            </a:r>
          </a:p>
          <a:p>
            <a:pPr>
              <a:buFontTx/>
              <a:buChar char="-"/>
            </a:pPr>
            <a:r>
              <a:rPr lang="cs-CZ" sz="3200" b="1" dirty="0" smtClean="0"/>
              <a:t>3,8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marka</a:t>
            </a:r>
          </a:p>
          <a:p>
            <a:pPr>
              <a:buFontTx/>
              <a:buChar char="-"/>
            </a:pPr>
            <a:endParaRPr lang="cs-CZ" sz="3200" dirty="0" smtClean="0"/>
          </a:p>
          <a:p>
            <a:pPr>
              <a:buFontTx/>
              <a:buChar char="-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jihovýchodní Evropy</a:t>
            </a:r>
            <a:endParaRPr lang="cs-CZ" dirty="0"/>
          </a:p>
        </p:txBody>
      </p:sp>
      <p:pic>
        <p:nvPicPr>
          <p:cNvPr id="3074" name="Picture 2" descr="C:\Users\uzivatel17\AppData\Local\Microsoft\Windows\Temporary Internet Files\Content.IE5\E9U4PGSO\MP90036280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558" y="1100759"/>
            <a:ext cx="4141122" cy="2432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zivatel17\AppData\Local\Microsoft\Windows\Temporary Internet Files\Content.IE5\JI7WN3JW\MC9004320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9015" y="1100759"/>
            <a:ext cx="4239760" cy="2460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7158" y="1285860"/>
            <a:ext cx="361688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Rumunsko</a:t>
            </a:r>
          </a:p>
          <a:p>
            <a:r>
              <a:rPr lang="cs-CZ" sz="3200" b="1" dirty="0" smtClean="0"/>
              <a:t>-hl. město: Bukurešť</a:t>
            </a:r>
          </a:p>
          <a:p>
            <a:pPr>
              <a:buFontTx/>
              <a:buChar char="-"/>
            </a:pPr>
            <a:r>
              <a:rPr lang="cs-CZ" sz="3200" b="1" dirty="0" smtClean="0"/>
              <a:t>19,5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</a:t>
            </a:r>
            <a:r>
              <a:rPr lang="cs-CZ" sz="2800" b="1" dirty="0" smtClean="0"/>
              <a:t>rumunský </a:t>
            </a:r>
            <a:r>
              <a:rPr lang="cs-CZ" sz="2800" b="1" dirty="0" err="1" smtClean="0"/>
              <a:t>leu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1285860"/>
            <a:ext cx="42148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Srbsko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Bělehrad</a:t>
            </a:r>
          </a:p>
          <a:p>
            <a:pPr>
              <a:buFontTx/>
              <a:buChar char="-"/>
            </a:pPr>
            <a:r>
              <a:rPr lang="cs-CZ" sz="3200" b="1" dirty="0" smtClean="0"/>
              <a:t>9,8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srbský dinár</a:t>
            </a:r>
            <a:endParaRPr lang="cs-CZ" sz="3200" b="1" dirty="0"/>
          </a:p>
        </p:txBody>
      </p:sp>
      <p:pic>
        <p:nvPicPr>
          <p:cNvPr id="3076" name="Picture 4" descr="C:\Users\uzivatel17\AppData\Local\Microsoft\Windows\Temporary Internet Files\Content.IE5\JI7WN3JW\MC900432081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6834" y="4073541"/>
            <a:ext cx="4939421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419123" y="4266625"/>
            <a:ext cx="42148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Černá Hora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</a:t>
            </a:r>
            <a:r>
              <a:rPr lang="cs-CZ" sz="3200" b="1" dirty="0" err="1" smtClean="0"/>
              <a:t>Podgorica</a:t>
            </a:r>
            <a:endParaRPr lang="cs-CZ" sz="3200" b="1" dirty="0" smtClean="0"/>
          </a:p>
          <a:p>
            <a:pPr>
              <a:buFontTx/>
              <a:buChar char="-"/>
            </a:pPr>
            <a:r>
              <a:rPr lang="cs-CZ" sz="3200" b="1" dirty="0" smtClean="0"/>
              <a:t>626 tis.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euro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759241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00034" y="142852"/>
            <a:ext cx="72390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Státy jihovýchodní Evropy</a:t>
            </a:r>
            <a:endParaRPr lang="cs-CZ" dirty="0"/>
          </a:p>
        </p:txBody>
      </p:sp>
      <p:pic>
        <p:nvPicPr>
          <p:cNvPr id="4098" name="Picture 2" descr="C:\Users\uzivatel17\AppData\Local\Microsoft\Windows\Temporary Internet Files\Content.IE5\E9U4PGSO\MP90036259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446" y="1012367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57158" y="1285860"/>
            <a:ext cx="367119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Albánie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-hl. město: Tirana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3,6 mil. obyvatel</a:t>
            </a:r>
          </a:p>
          <a:p>
            <a:pPr>
              <a:buFontTx/>
              <a:buChar char="-"/>
            </a:pPr>
            <a:r>
              <a:rPr lang="cs-CZ" sz="3200" b="1" dirty="0" smtClean="0">
                <a:solidFill>
                  <a:schemeClr val="bg1"/>
                </a:solidFill>
              </a:rPr>
              <a:t>měna: albánský </a:t>
            </a:r>
            <a:r>
              <a:rPr lang="cs-CZ" sz="3200" b="1" dirty="0" err="1" smtClean="0">
                <a:solidFill>
                  <a:schemeClr val="bg1"/>
                </a:solidFill>
              </a:rPr>
              <a:t>lek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4099" name="Picture 3" descr="C:\Users\uzivatel17\AppData\Local\Microsoft\Windows\Temporary Internet Files\Content.IE5\E9U4PGSO\MC90000119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6544" y="1032179"/>
            <a:ext cx="3954780" cy="2569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644008" y="1285860"/>
            <a:ext cx="421484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Bulharsko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Sofie</a:t>
            </a:r>
          </a:p>
          <a:p>
            <a:pPr>
              <a:buFontTx/>
              <a:buChar char="-"/>
            </a:pPr>
            <a:r>
              <a:rPr lang="cs-CZ" sz="3200" b="1" dirty="0" smtClean="0"/>
              <a:t>7,2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lev</a:t>
            </a:r>
            <a:endParaRPr lang="cs-CZ" sz="3200" b="1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894" y="4120854"/>
            <a:ext cx="4758386" cy="2353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419122" y="4266625"/>
            <a:ext cx="4889181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Makedonie</a:t>
            </a:r>
          </a:p>
          <a:p>
            <a:pPr>
              <a:buFontTx/>
              <a:buChar char="-"/>
            </a:pPr>
            <a:r>
              <a:rPr lang="cs-CZ" sz="3200" b="1" dirty="0" smtClean="0"/>
              <a:t>hl. město: Skopje</a:t>
            </a:r>
          </a:p>
          <a:p>
            <a:pPr>
              <a:buFontTx/>
              <a:buChar char="-"/>
            </a:pPr>
            <a:r>
              <a:rPr lang="cs-CZ" sz="3200" b="1" dirty="0" smtClean="0"/>
              <a:t>2 mil. obyvatel</a:t>
            </a:r>
          </a:p>
          <a:p>
            <a:pPr>
              <a:buFontTx/>
              <a:buChar char="-"/>
            </a:pPr>
            <a:r>
              <a:rPr lang="cs-CZ" sz="3200" b="1" dirty="0" smtClean="0"/>
              <a:t>měna: makedonský denár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080592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</a:t>
            </a:r>
            <a:r>
              <a:rPr lang="cs-CZ" dirty="0" smtClean="0"/>
              <a:t>jihovýchodní </a:t>
            </a:r>
            <a:r>
              <a:rPr lang="cs-CZ" dirty="0" smtClean="0"/>
              <a:t>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Státy </a:t>
            </a:r>
            <a:r>
              <a:rPr lang="cs-CZ" sz="4400" dirty="0" smtClean="0"/>
              <a:t>jihovýchodní </a:t>
            </a:r>
            <a:r>
              <a:rPr lang="cs-CZ" sz="4400" dirty="0" smtClean="0"/>
              <a:t>Evropy se vyznačují </a:t>
            </a:r>
            <a:r>
              <a:rPr lang="cs-CZ" sz="4400" dirty="0" smtClean="0">
                <a:solidFill>
                  <a:srgbClr val="00B0F0"/>
                </a:solidFill>
              </a:rPr>
              <a:t>střední hustotou zalidnění</a:t>
            </a:r>
            <a:r>
              <a:rPr lang="cs-CZ" sz="4400" dirty="0" smtClean="0"/>
              <a:t> </a:t>
            </a:r>
          </a:p>
          <a:p>
            <a:r>
              <a:rPr lang="cs-CZ" sz="4400" dirty="0" smtClean="0"/>
              <a:t>Obyvatelstvo tvoří převážně </a:t>
            </a:r>
            <a:r>
              <a:rPr lang="cs-CZ" sz="4400" dirty="0" smtClean="0">
                <a:solidFill>
                  <a:srgbClr val="00B0F0"/>
                </a:solidFill>
              </a:rPr>
              <a:t>slovanské národy</a:t>
            </a:r>
            <a:endParaRPr lang="cs-CZ" sz="4400" dirty="0" smtClean="0">
              <a:solidFill>
                <a:srgbClr val="00B0F0"/>
              </a:solidFill>
            </a:endParaRPr>
          </a:p>
          <a:p>
            <a:r>
              <a:rPr lang="cs-CZ" sz="4400" dirty="0" smtClean="0"/>
              <a:t>Pestré je i náboženské složení – </a:t>
            </a:r>
            <a:r>
              <a:rPr lang="cs-CZ" sz="4400" dirty="0" smtClean="0">
                <a:solidFill>
                  <a:srgbClr val="00B0F0"/>
                </a:solidFill>
              </a:rPr>
              <a:t>křesťanství, islám…</a:t>
            </a:r>
            <a:endParaRPr lang="cs-CZ" sz="4400" dirty="0" smtClean="0">
              <a:solidFill>
                <a:srgbClr val="00B0F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 </a:t>
            </a:r>
            <a:r>
              <a:rPr lang="cs-CZ" dirty="0" smtClean="0"/>
              <a:t>jihovýchodní </a:t>
            </a:r>
            <a:r>
              <a:rPr lang="cs-CZ" dirty="0" smtClean="0"/>
              <a:t>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Hospodářsky se </a:t>
            </a:r>
            <a:r>
              <a:rPr lang="cs-CZ" dirty="0" smtClean="0"/>
              <a:t>řadí JV Evropa k nejméně rozvinutým oblastem</a:t>
            </a:r>
            <a:endParaRPr lang="cs-CZ" dirty="0" smtClean="0"/>
          </a:p>
          <a:p>
            <a:r>
              <a:rPr lang="cs-CZ" u="sng" dirty="0" smtClean="0">
                <a:solidFill>
                  <a:srgbClr val="00B0F0"/>
                </a:solidFill>
              </a:rPr>
              <a:t>Průmysl:</a:t>
            </a:r>
            <a:r>
              <a:rPr lang="cs-CZ" dirty="0" smtClean="0"/>
              <a:t> </a:t>
            </a:r>
            <a:r>
              <a:rPr lang="cs-CZ" dirty="0" smtClean="0"/>
              <a:t>převažuje těžba nerostných surovin</a:t>
            </a:r>
            <a:endParaRPr lang="cs-CZ" dirty="0" smtClean="0"/>
          </a:p>
          <a:p>
            <a:r>
              <a:rPr lang="cs-CZ" dirty="0" smtClean="0">
                <a:solidFill>
                  <a:srgbClr val="00B0F0"/>
                </a:solidFill>
              </a:rPr>
              <a:t>Zemědělství:</a:t>
            </a:r>
            <a:r>
              <a:rPr lang="cs-CZ" dirty="0" smtClean="0"/>
              <a:t> </a:t>
            </a:r>
            <a:r>
              <a:rPr lang="cs-CZ" dirty="0" smtClean="0"/>
              <a:t>pěstuje se obilí, ovoce a hroznového vína, v horských oblastech se chovají ovce</a:t>
            </a:r>
            <a:endParaRPr lang="cs-CZ" dirty="0"/>
          </a:p>
        </p:txBody>
      </p:sp>
      <p:pic>
        <p:nvPicPr>
          <p:cNvPr id="1026" name="Picture 2" descr="C:\Users\uzivatel17\AppData\Local\Microsoft\Windows\Temporary Internet Files\Content.IE5\DNMZ84AR\MP9004332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149080"/>
            <a:ext cx="5973262" cy="258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Otázky a úkoly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2428868"/>
            <a:ext cx="6500858" cy="1214446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stát JV Evropy je nejmladší?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357818" y="571480"/>
            <a:ext cx="3643338" cy="1827094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Černá Hora</a:t>
            </a:r>
            <a:endParaRPr lang="cs-CZ" sz="24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714348" y="5000636"/>
            <a:ext cx="6786610" cy="1357322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Který národ je nevíce zastoupen v JV Evropě?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5857884" y="350043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slované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</a:t>
            </a:r>
            <a:r>
              <a:rPr lang="cs-CZ" sz="1400" dirty="0" smtClean="0"/>
              <a:t>JEŘÁBEK, Milan; ANDĚL, Jiří; PEŠTOVÁ, Jana a kol. </a:t>
            </a:r>
            <a:r>
              <a:rPr lang="cs-CZ" sz="1400" i="1" dirty="0" smtClean="0"/>
              <a:t>Zeměpis 8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2006, ISBN 80-7238-486-4.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pl-PL" sz="2400" dirty="0" smtClean="0"/>
              <a:t>Obr.1.,2.- </a:t>
            </a:r>
            <a:r>
              <a:rPr lang="pl-PL" sz="1200" dirty="0" smtClean="0"/>
              <a:t>vlastní archiv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Obr.3.,4.,5.,6.,7.,8.,</a:t>
            </a:r>
            <a:r>
              <a:rPr lang="cs-CZ" sz="2400" smtClean="0"/>
              <a:t>9.,10.-</a:t>
            </a:r>
            <a:r>
              <a:rPr lang="en-US" sz="1200" dirty="0" smtClean="0"/>
              <a:t>AUTOR </a:t>
            </a:r>
            <a:r>
              <a:rPr lang="en-US" sz="1200" dirty="0"/>
              <a:t>NEUVEDEN. </a:t>
            </a:r>
            <a:r>
              <a:rPr lang="en-US" sz="1200" i="1" dirty="0"/>
              <a:t>Office</a:t>
            </a:r>
            <a:r>
              <a:rPr lang="en-US" sz="1200" dirty="0"/>
              <a:t> [online]. [cit. </a:t>
            </a:r>
            <a:r>
              <a:rPr lang="cs-CZ" sz="1200" dirty="0"/>
              <a:t>27</a:t>
            </a:r>
            <a:r>
              <a:rPr lang="en-US" sz="1200" dirty="0"/>
              <a:t>.1.201</a:t>
            </a:r>
            <a:r>
              <a:rPr lang="cs-CZ" sz="1200" dirty="0"/>
              <a:t>3</a:t>
            </a:r>
            <a:r>
              <a:rPr lang="en-US" sz="1200" dirty="0"/>
              <a:t>]. </a:t>
            </a:r>
            <a:r>
              <a:rPr lang="en-US" sz="1200" dirty="0" err="1"/>
              <a:t>Dostupný</a:t>
            </a:r>
            <a:r>
              <a:rPr lang="en-US" sz="1200" dirty="0"/>
              <a:t> </a:t>
            </a:r>
            <a:r>
              <a:rPr lang="en-US" sz="1200" dirty="0" err="1"/>
              <a:t>na</a:t>
            </a:r>
            <a:r>
              <a:rPr lang="en-US" sz="1200" dirty="0"/>
              <a:t> WWW: &lt;www.office.microsoft.com&gt;.</a:t>
            </a:r>
            <a:endParaRPr lang="cs-CZ" sz="1200" dirty="0"/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1803</TotalTime>
  <Words>363</Words>
  <Application>Microsoft Office PowerPoint</Application>
  <PresentationFormat>Předvádění na obrazovce (4:3)</PresentationFormat>
  <Paragraphs>100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Medián</vt:lpstr>
      <vt:lpstr>Prezentace aplikace PowerPoint</vt:lpstr>
      <vt:lpstr>Anotace</vt:lpstr>
      <vt:lpstr>Evropské Makroregiony</vt:lpstr>
      <vt:lpstr>Jihovýchodní Evropa</vt:lpstr>
      <vt:lpstr>Státy jihovýchodní Evropy</vt:lpstr>
      <vt:lpstr>Státy jihovýchodní Evropy</vt:lpstr>
      <vt:lpstr>Státy jihovýchodní Evropy</vt:lpstr>
      <vt:lpstr>Obyvatelstvo jihovýchodní Evropy</vt:lpstr>
      <vt:lpstr>Hospodářství jihovýchodní Evropy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221</cp:revision>
  <dcterms:created xsi:type="dcterms:W3CDTF">2011-03-22T17:13:23Z</dcterms:created>
  <dcterms:modified xsi:type="dcterms:W3CDTF">2013-01-27T19:19:44Z</dcterms:modified>
</cp:coreProperties>
</file>