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sldIdLst>
    <p:sldId id="256" r:id="rId2"/>
    <p:sldId id="269" r:id="rId3"/>
    <p:sldId id="257" r:id="rId4"/>
    <p:sldId id="259" r:id="rId5"/>
    <p:sldId id="260" r:id="rId6"/>
    <p:sldId id="261" r:id="rId7"/>
    <p:sldId id="270" r:id="rId8"/>
    <p:sldId id="262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CC00"/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2634" y="-8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64901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261525-A494-4ACD-BD58-862938CBC48C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58774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0D3F59A4-F837-41F0-876E-5CF40EF10FB8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gi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483055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VY_32_INOVACE_24_19_Z8_Skála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150143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Rusko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607365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Rusko-hospodářství</a:t>
            </a:r>
            <a:r>
              <a:rPr lang="cs-CZ" sz="2000" dirty="0" smtClean="0"/>
              <a:t>, obyvatelstvo, poloha, povrch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Rusko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seznamuje žáky s </a:t>
            </a:r>
            <a:r>
              <a:rPr lang="cs-CZ" dirty="0" smtClean="0"/>
              <a:t>Ruskem, </a:t>
            </a:r>
            <a:r>
              <a:rPr lang="cs-CZ" dirty="0" smtClean="0"/>
              <a:t>jejím obyvatelstvem, hospodářstvím, polohou a povrchem</a:t>
            </a:r>
          </a:p>
          <a:p>
            <a:r>
              <a:rPr lang="cs-CZ" dirty="0" smtClean="0"/>
              <a:t>Své vědomosti si žáci mohou ověřit v závěrečných otázkách</a:t>
            </a:r>
          </a:p>
          <a:p>
            <a:r>
              <a:rPr lang="cs-CZ" dirty="0" smtClean="0"/>
              <a:t>Prezentace je určena pro interaktivní tabuli a pro žáky 8. ročníku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Rusko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457200" y="1609416"/>
            <a:ext cx="7615262" cy="676576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127975"/>
            <a:ext cx="5469377" cy="54693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Volný tvar 3"/>
          <p:cNvSpPr/>
          <p:nvPr/>
        </p:nvSpPr>
        <p:spPr>
          <a:xfrm>
            <a:off x="3569623" y="3407079"/>
            <a:ext cx="626596" cy="876822"/>
          </a:xfrm>
          <a:custGeom>
            <a:avLst/>
            <a:gdLst>
              <a:gd name="connsiteX0" fmla="*/ 25347 w 626596"/>
              <a:gd name="connsiteY0" fmla="*/ 876822 h 876822"/>
              <a:gd name="connsiteX1" fmla="*/ 295 w 626596"/>
              <a:gd name="connsiteY1" fmla="*/ 814192 h 876822"/>
              <a:gd name="connsiteX2" fmla="*/ 12821 w 626596"/>
              <a:gd name="connsiteY2" fmla="*/ 764088 h 876822"/>
              <a:gd name="connsiteX3" fmla="*/ 200711 w 626596"/>
              <a:gd name="connsiteY3" fmla="*/ 713984 h 876822"/>
              <a:gd name="connsiteX4" fmla="*/ 250815 w 626596"/>
              <a:gd name="connsiteY4" fmla="*/ 701458 h 876822"/>
              <a:gd name="connsiteX5" fmla="*/ 363550 w 626596"/>
              <a:gd name="connsiteY5" fmla="*/ 613776 h 876822"/>
              <a:gd name="connsiteX6" fmla="*/ 388602 w 626596"/>
              <a:gd name="connsiteY6" fmla="*/ 563672 h 876822"/>
              <a:gd name="connsiteX7" fmla="*/ 413654 w 626596"/>
              <a:gd name="connsiteY7" fmla="*/ 526094 h 876822"/>
              <a:gd name="connsiteX8" fmla="*/ 438706 w 626596"/>
              <a:gd name="connsiteY8" fmla="*/ 450937 h 876822"/>
              <a:gd name="connsiteX9" fmla="*/ 451232 w 626596"/>
              <a:gd name="connsiteY9" fmla="*/ 413359 h 876822"/>
              <a:gd name="connsiteX10" fmla="*/ 501336 w 626596"/>
              <a:gd name="connsiteY10" fmla="*/ 300625 h 876822"/>
              <a:gd name="connsiteX11" fmla="*/ 513862 w 626596"/>
              <a:gd name="connsiteY11" fmla="*/ 263047 h 876822"/>
              <a:gd name="connsiteX12" fmla="*/ 526388 w 626596"/>
              <a:gd name="connsiteY12" fmla="*/ 225469 h 876822"/>
              <a:gd name="connsiteX13" fmla="*/ 538914 w 626596"/>
              <a:gd name="connsiteY13" fmla="*/ 175365 h 876822"/>
              <a:gd name="connsiteX14" fmla="*/ 563966 w 626596"/>
              <a:gd name="connsiteY14" fmla="*/ 137787 h 876822"/>
              <a:gd name="connsiteX15" fmla="*/ 589018 w 626596"/>
              <a:gd name="connsiteY15" fmla="*/ 62631 h 876822"/>
              <a:gd name="connsiteX16" fmla="*/ 626596 w 626596"/>
              <a:gd name="connsiteY16" fmla="*/ 0 h 876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26596" h="876822">
                <a:moveTo>
                  <a:pt x="25347" y="876822"/>
                </a:moveTo>
                <a:cubicBezTo>
                  <a:pt x="16996" y="855945"/>
                  <a:pt x="2778" y="836539"/>
                  <a:pt x="295" y="814192"/>
                </a:cubicBezTo>
                <a:cubicBezTo>
                  <a:pt x="-1606" y="797082"/>
                  <a:pt x="6040" y="779911"/>
                  <a:pt x="12821" y="764088"/>
                </a:cubicBezTo>
                <a:cubicBezTo>
                  <a:pt x="47666" y="682783"/>
                  <a:pt x="96651" y="721989"/>
                  <a:pt x="200711" y="713984"/>
                </a:cubicBezTo>
                <a:cubicBezTo>
                  <a:pt x="217412" y="709809"/>
                  <a:pt x="235417" y="709157"/>
                  <a:pt x="250815" y="701458"/>
                </a:cubicBezTo>
                <a:cubicBezTo>
                  <a:pt x="279595" y="687068"/>
                  <a:pt x="340639" y="645851"/>
                  <a:pt x="363550" y="613776"/>
                </a:cubicBezTo>
                <a:cubicBezTo>
                  <a:pt x="374403" y="598581"/>
                  <a:pt x="379338" y="579884"/>
                  <a:pt x="388602" y="563672"/>
                </a:cubicBezTo>
                <a:cubicBezTo>
                  <a:pt x="396071" y="550601"/>
                  <a:pt x="407540" y="539851"/>
                  <a:pt x="413654" y="526094"/>
                </a:cubicBezTo>
                <a:cubicBezTo>
                  <a:pt x="424379" y="501963"/>
                  <a:pt x="430355" y="475989"/>
                  <a:pt x="438706" y="450937"/>
                </a:cubicBezTo>
                <a:cubicBezTo>
                  <a:pt x="442881" y="438411"/>
                  <a:pt x="443908" y="424345"/>
                  <a:pt x="451232" y="413359"/>
                </a:cubicBezTo>
                <a:cubicBezTo>
                  <a:pt x="490932" y="353809"/>
                  <a:pt x="471523" y="390063"/>
                  <a:pt x="501336" y="300625"/>
                </a:cubicBezTo>
                <a:lnTo>
                  <a:pt x="513862" y="263047"/>
                </a:lnTo>
                <a:cubicBezTo>
                  <a:pt x="518037" y="250521"/>
                  <a:pt x="523186" y="238278"/>
                  <a:pt x="526388" y="225469"/>
                </a:cubicBezTo>
                <a:cubicBezTo>
                  <a:pt x="530563" y="208768"/>
                  <a:pt x="532133" y="191188"/>
                  <a:pt x="538914" y="175365"/>
                </a:cubicBezTo>
                <a:cubicBezTo>
                  <a:pt x="544844" y="161528"/>
                  <a:pt x="557852" y="151544"/>
                  <a:pt x="563966" y="137787"/>
                </a:cubicBezTo>
                <a:cubicBezTo>
                  <a:pt x="574691" y="113656"/>
                  <a:pt x="574370" y="84603"/>
                  <a:pt x="589018" y="62631"/>
                </a:cubicBezTo>
                <a:cubicBezTo>
                  <a:pt x="619249" y="17284"/>
                  <a:pt x="607338" y="38518"/>
                  <a:pt x="626596" y="0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976" y="357166"/>
            <a:ext cx="7239000" cy="537192"/>
          </a:xfrm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Rusko</a:t>
            </a:r>
            <a:endParaRPr lang="cs-CZ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57158" y="1857364"/>
            <a:ext cx="878684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3600" b="1" dirty="0" smtClean="0"/>
              <a:t>hl. město: </a:t>
            </a:r>
            <a:r>
              <a:rPr lang="cs-CZ" sz="3600" dirty="0" smtClean="0"/>
              <a:t>Moskva</a:t>
            </a:r>
            <a:endParaRPr lang="cs-CZ" sz="3600" dirty="0" smtClean="0"/>
          </a:p>
          <a:p>
            <a:pPr>
              <a:buFontTx/>
              <a:buChar char="-"/>
            </a:pPr>
            <a:r>
              <a:rPr lang="cs-CZ" sz="3600" b="1" dirty="0" smtClean="0"/>
              <a:t>Počet obyvatel: </a:t>
            </a:r>
            <a:r>
              <a:rPr lang="cs-CZ" sz="3600" dirty="0" smtClean="0"/>
              <a:t>143,2 </a:t>
            </a:r>
            <a:r>
              <a:rPr lang="cs-CZ" sz="3600" dirty="0" smtClean="0"/>
              <a:t>mil.</a:t>
            </a:r>
          </a:p>
          <a:p>
            <a:pPr>
              <a:buFontTx/>
              <a:buChar char="-"/>
            </a:pPr>
            <a:r>
              <a:rPr lang="cs-CZ" sz="3600" b="1" dirty="0" smtClean="0"/>
              <a:t>Rozloha: </a:t>
            </a:r>
            <a:r>
              <a:rPr lang="cs-CZ" sz="3600" dirty="0" smtClean="0"/>
              <a:t>17mil. </a:t>
            </a:r>
            <a:r>
              <a:rPr lang="cs-CZ" sz="3600" dirty="0" smtClean="0"/>
              <a:t>km²</a:t>
            </a:r>
          </a:p>
          <a:p>
            <a:pPr>
              <a:buFontTx/>
              <a:buChar char="-"/>
            </a:pPr>
            <a:r>
              <a:rPr lang="cs-CZ" sz="3600" b="1" dirty="0" smtClean="0"/>
              <a:t>Jazyk: </a:t>
            </a:r>
            <a:r>
              <a:rPr lang="cs-CZ" sz="3600" dirty="0" smtClean="0"/>
              <a:t>ruština</a:t>
            </a:r>
            <a:endParaRPr lang="cs-CZ" sz="3600" dirty="0" smtClean="0"/>
          </a:p>
          <a:p>
            <a:pPr>
              <a:buFontTx/>
              <a:buChar char="-"/>
            </a:pPr>
            <a:r>
              <a:rPr lang="cs-CZ" sz="3600" b="1" dirty="0" smtClean="0"/>
              <a:t>Měna: </a:t>
            </a:r>
            <a:r>
              <a:rPr lang="cs-CZ" sz="3600" dirty="0" smtClean="0"/>
              <a:t>rubl</a:t>
            </a:r>
            <a:endParaRPr lang="cs-CZ" sz="3600" dirty="0" smtClean="0"/>
          </a:p>
          <a:p>
            <a:pPr>
              <a:buFontTx/>
              <a:buChar char="-"/>
            </a:pPr>
            <a:r>
              <a:rPr lang="cs-CZ" sz="3600" b="1" dirty="0" smtClean="0"/>
              <a:t>Náboženství: </a:t>
            </a:r>
            <a:r>
              <a:rPr lang="cs-CZ" sz="3600" dirty="0" smtClean="0"/>
              <a:t>pravoslavné</a:t>
            </a:r>
            <a:endParaRPr lang="cs-CZ" sz="3600" dirty="0" smtClean="0"/>
          </a:p>
          <a:p>
            <a:pPr>
              <a:buFontTx/>
              <a:buChar char="-"/>
            </a:pPr>
            <a:r>
              <a:rPr lang="cs-CZ" sz="3600" b="1" dirty="0" smtClean="0"/>
              <a:t>Státní zřízení: </a:t>
            </a:r>
            <a:r>
              <a:rPr lang="cs-CZ" sz="3600" dirty="0" err="1" smtClean="0"/>
              <a:t>fed</a:t>
            </a:r>
            <a:r>
              <a:rPr lang="cs-CZ" sz="3600" dirty="0" smtClean="0"/>
              <a:t>. prezidentská republika</a:t>
            </a:r>
            <a:endParaRPr lang="cs-CZ" sz="3600" dirty="0" smtClean="0"/>
          </a:p>
          <a:p>
            <a:pPr>
              <a:buFontTx/>
              <a:buChar char="-"/>
            </a:pPr>
            <a:r>
              <a:rPr lang="cs-CZ" sz="3600" b="1" dirty="0" smtClean="0"/>
              <a:t>Prezident: </a:t>
            </a:r>
            <a:r>
              <a:rPr lang="cs-CZ" sz="3600" dirty="0" smtClean="0"/>
              <a:t>Vladimír Putin</a:t>
            </a:r>
            <a:endParaRPr lang="cs-CZ" sz="3600" dirty="0" smtClean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2737970" cy="1825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16632"/>
            <a:ext cx="2458270" cy="29211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71438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Rusko, evropská </a:t>
            </a:r>
            <a:r>
              <a:rPr lang="cs-CZ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č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ást </a:t>
            </a:r>
            <a:r>
              <a:rPr lang="cs-CZ" b="1" dirty="0" smtClean="0">
                <a:ln w="31550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31550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- povrch</a:t>
            </a:r>
            <a:endParaRPr lang="cs-CZ" dirty="0">
              <a:ln w="31550" cmpd="sng">
                <a:solidFill>
                  <a:schemeClr val="tx2">
                    <a:lumMod val="60000"/>
                    <a:lumOff val="40000"/>
                  </a:schemeClr>
                </a:solidFill>
                <a:prstDash val="solid"/>
              </a:ln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42843" y="1071546"/>
            <a:ext cx="4357147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3600" b="1" i="1" u="sng" dirty="0" smtClean="0"/>
              <a:t>pohoří:</a:t>
            </a:r>
            <a:r>
              <a:rPr lang="cs-CZ" sz="3600" b="1" i="1" dirty="0" smtClean="0"/>
              <a:t> </a:t>
            </a:r>
          </a:p>
          <a:p>
            <a:r>
              <a:rPr lang="cs-CZ" sz="3600" dirty="0" smtClean="0"/>
              <a:t>Ural, Kavkaz</a:t>
            </a:r>
            <a:endParaRPr lang="cs-CZ" sz="3600" dirty="0" smtClean="0"/>
          </a:p>
          <a:p>
            <a:r>
              <a:rPr lang="cs-CZ" sz="3600" dirty="0" smtClean="0"/>
              <a:t>(Elbrus 5642 </a:t>
            </a:r>
            <a:r>
              <a:rPr lang="cs-CZ" sz="3600" dirty="0" smtClean="0"/>
              <a:t>m n. m.)</a:t>
            </a:r>
          </a:p>
          <a:p>
            <a:r>
              <a:rPr lang="cs-CZ" sz="3600" dirty="0" smtClean="0"/>
              <a:t>-</a:t>
            </a:r>
            <a:r>
              <a:rPr lang="cs-CZ" sz="3600" b="1" i="1" u="sng" dirty="0" smtClean="0"/>
              <a:t>vodstvo: </a:t>
            </a:r>
          </a:p>
          <a:p>
            <a:r>
              <a:rPr lang="cs-CZ" sz="3600" dirty="0" smtClean="0"/>
              <a:t>Volha, Don, Kaspické moře</a:t>
            </a:r>
            <a:endParaRPr lang="cs-CZ" sz="3600" dirty="0" smtClean="0"/>
          </a:p>
          <a:p>
            <a:r>
              <a:rPr lang="cs-CZ" sz="3600" dirty="0" smtClean="0"/>
              <a:t>-</a:t>
            </a:r>
            <a:r>
              <a:rPr lang="cs-CZ" sz="3600" b="1" i="1" u="sng" dirty="0" smtClean="0"/>
              <a:t>ostrovy a poloostrovy:</a:t>
            </a:r>
          </a:p>
          <a:p>
            <a:r>
              <a:rPr lang="cs-CZ" sz="3600" dirty="0" smtClean="0"/>
              <a:t>Nová Země, pol. Kola,  </a:t>
            </a:r>
            <a:r>
              <a:rPr lang="cs-CZ" sz="3600" dirty="0" smtClean="0"/>
              <a:t>…</a:t>
            </a:r>
          </a:p>
          <a:p>
            <a:r>
              <a:rPr lang="cs-CZ" sz="3600" dirty="0" smtClean="0"/>
              <a:t>             </a:t>
            </a:r>
            <a:endParaRPr lang="cs-CZ" sz="36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" r="59243"/>
          <a:stretch/>
        </p:blipFill>
        <p:spPr bwMode="auto">
          <a:xfrm>
            <a:off x="4499991" y="1071546"/>
            <a:ext cx="4381529" cy="56179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51506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Rusko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- hospodářství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4282" y="1340768"/>
            <a:ext cx="8429684" cy="2862322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cs-CZ" sz="3600" b="1" i="1" u="sng" dirty="0" smtClean="0">
                <a:solidFill>
                  <a:schemeClr val="bg1"/>
                </a:solidFill>
              </a:rPr>
              <a:t>Průmysl: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>
                <a:solidFill>
                  <a:schemeClr val="bg1"/>
                </a:solidFill>
              </a:rPr>
              <a:t> </a:t>
            </a:r>
            <a:r>
              <a:rPr lang="cs-CZ" sz="3600" dirty="0" smtClean="0">
                <a:solidFill>
                  <a:schemeClr val="bg1"/>
                </a:solidFill>
              </a:rPr>
              <a:t>Rusko </a:t>
            </a:r>
            <a:r>
              <a:rPr lang="cs-CZ" sz="3600" dirty="0" smtClean="0">
                <a:solidFill>
                  <a:schemeClr val="bg1"/>
                </a:solidFill>
              </a:rPr>
              <a:t>je jedním z hospodářsky nejsilnějších států Evropy </a:t>
            </a:r>
          </a:p>
          <a:p>
            <a:r>
              <a:rPr lang="cs-CZ" sz="3600" dirty="0" smtClean="0">
                <a:solidFill>
                  <a:schemeClr val="bg1"/>
                </a:solidFill>
              </a:rPr>
              <a:t>- </a:t>
            </a:r>
            <a:r>
              <a:rPr lang="cs-CZ" sz="3600" dirty="0" smtClean="0">
                <a:solidFill>
                  <a:schemeClr val="bg1"/>
                </a:solidFill>
              </a:rPr>
              <a:t>Má největší zásoby nerostných surovin na světě, těží se zde ropa, zemní plyn, dřevo a také pitná voda</a:t>
            </a:r>
            <a:endParaRPr lang="cs-CZ" sz="3600" b="1" i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4282" y="4581128"/>
            <a:ext cx="8572560" cy="1754326"/>
          </a:xfrm>
          <a:prstGeom prst="rect">
            <a:avLst/>
          </a:prstGeom>
          <a:solidFill>
            <a:srgbClr val="00CC00"/>
          </a:solidFill>
        </p:spPr>
        <p:txBody>
          <a:bodyPr wrap="square" rtlCol="0">
            <a:spAutoFit/>
          </a:bodyPr>
          <a:lstStyle/>
          <a:p>
            <a:r>
              <a:rPr lang="cs-CZ" sz="3600" b="1" i="1" u="sng" dirty="0" smtClean="0">
                <a:solidFill>
                  <a:schemeClr val="bg1"/>
                </a:solidFill>
              </a:rPr>
              <a:t>Zemědělství:</a:t>
            </a:r>
            <a:r>
              <a:rPr lang="cs-CZ" sz="3600" dirty="0" smtClean="0">
                <a:solidFill>
                  <a:schemeClr val="bg1"/>
                </a:solidFill>
              </a:rPr>
              <a:t> </a:t>
            </a:r>
            <a:r>
              <a:rPr lang="cs-CZ" sz="3600" dirty="0" smtClean="0">
                <a:solidFill>
                  <a:schemeClr val="bg1"/>
                </a:solidFill>
              </a:rPr>
              <a:t>brambory</a:t>
            </a:r>
            <a:r>
              <a:rPr lang="cs-CZ" sz="3600" dirty="0">
                <a:solidFill>
                  <a:schemeClr val="bg1"/>
                </a:solidFill>
              </a:rPr>
              <a:t>, ječmen, pšenice, luštěniny, cukrová řepa; </a:t>
            </a:r>
            <a:r>
              <a:rPr lang="cs-CZ" sz="3600" dirty="0" smtClean="0">
                <a:solidFill>
                  <a:schemeClr val="bg1"/>
                </a:solidFill>
              </a:rPr>
              <a:t>prasata, drůbež </a:t>
            </a:r>
            <a:r>
              <a:rPr lang="cs-CZ" sz="3600" dirty="0">
                <a:solidFill>
                  <a:schemeClr val="bg1"/>
                </a:solidFill>
              </a:rPr>
              <a:t>a </a:t>
            </a:r>
            <a:r>
              <a:rPr lang="cs-CZ" sz="3600" dirty="0" smtClean="0">
                <a:solidFill>
                  <a:schemeClr val="bg1"/>
                </a:solidFill>
              </a:rPr>
              <a:t>skot, velký význam má i </a:t>
            </a:r>
            <a:r>
              <a:rPr lang="cs-CZ" sz="3600" dirty="0">
                <a:solidFill>
                  <a:schemeClr val="bg1"/>
                </a:solidFill>
              </a:rPr>
              <a:t>rybolov</a:t>
            </a:r>
            <a:endParaRPr lang="cs-CZ" sz="36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Rusko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– památky a příroda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24744"/>
            <a:ext cx="5037584" cy="377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924944"/>
            <a:ext cx="4982344" cy="37367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 descr="http://upload.wikimedia.org/wikipedia/commons/e/e5/Elbrus_3D_version_1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499" y="1196752"/>
            <a:ext cx="7268097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Otázky a úkoly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642910" y="2428868"/>
            <a:ext cx="6500858" cy="1214446"/>
          </a:xfrm>
          <a:prstGeom prst="flowChartPunchedTape">
            <a:avLst/>
          </a:prstGeom>
          <a:solidFill>
            <a:schemeClr val="bg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Jak se jmenuje nejvyšší hora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Ruska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v jakém je pohoří?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5357818" y="571480"/>
            <a:ext cx="3643338" cy="1827094"/>
          </a:xfrm>
          <a:prstGeom prst="cloudCallou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Elbrus, Kavkaz</a:t>
            </a:r>
            <a:endParaRPr lang="cs-CZ" sz="2400" dirty="0" smtClean="0">
              <a:solidFill>
                <a:schemeClr val="tx1"/>
              </a:solidFill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714348" y="5000636"/>
            <a:ext cx="6786610" cy="1357322"/>
          </a:xfrm>
          <a:prstGeom prst="flowChartPunchedTap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Čeho se v Rusku vytěží nejvíce?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857884" y="3500438"/>
            <a:ext cx="2928958" cy="1541342"/>
          </a:xfrm>
          <a:prstGeom prst="cloudCallout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Dřeva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550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</a:t>
            </a:r>
            <a:r>
              <a:rPr lang="cs-CZ" sz="1400" dirty="0" smtClean="0"/>
              <a:t>JEŘÁBEK, Milan; ANDĚL, Jiří; PEŠTOVÁ, Jana a kol. </a:t>
            </a:r>
            <a:r>
              <a:rPr lang="cs-CZ" sz="1400" i="1" dirty="0" smtClean="0"/>
              <a:t>Zeměpis 8 učebnice pro základní školy a víceletá gymnázia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2006, ISBN 80-7238-486-4.</a:t>
            </a:r>
            <a:endParaRPr lang="cs-CZ" sz="1300" b="1" u="sng" dirty="0" smtClean="0"/>
          </a:p>
          <a:p>
            <a:pPr marL="0" indent="0">
              <a:buNone/>
            </a:pPr>
            <a:r>
              <a:rPr lang="pl-PL" sz="2400" dirty="0" smtClean="0"/>
              <a:t>Obr.1</a:t>
            </a:r>
            <a:r>
              <a:rPr lang="pl-PL" sz="2400" dirty="0" smtClean="0"/>
              <a:t>.-</a:t>
            </a:r>
            <a:r>
              <a:rPr lang="cs-CZ" sz="1200" dirty="0" smtClean="0"/>
              <a:t> </a:t>
            </a:r>
            <a:r>
              <a:rPr lang="cs-CZ" sz="1200" dirty="0"/>
              <a:t>AUTOR NEUVEDEN. wikimedia.org [online]. [cit. 15.2.2013]. Dostupný na WWW: http://upload.wikimedia.org/wikipedia/commons/6/65/Russian_Federation_%28orthographic_projection%29.svg </a:t>
            </a:r>
            <a:r>
              <a:rPr lang="cs-CZ" sz="2400" dirty="0" smtClean="0"/>
              <a:t>Obr.2.-</a:t>
            </a:r>
            <a:r>
              <a:rPr lang="cs-CZ" sz="1200" dirty="0"/>
              <a:t>AUTOR NEUVEDEN. wikimedia.org [online]. [cit. 15.2.2013]. Dostupný na WWW: http://upload.wikimedia.org/wikipedia/commons/f/f3/Flag_of_Russia.svg </a:t>
            </a:r>
            <a:endParaRPr lang="cs-CZ" sz="1200" dirty="0" smtClean="0"/>
          </a:p>
          <a:p>
            <a:pPr marL="0" indent="0">
              <a:buNone/>
            </a:pPr>
            <a:r>
              <a:rPr lang="pl-PL" sz="2400" dirty="0" smtClean="0"/>
              <a:t>Obr.3.-</a:t>
            </a:r>
            <a:r>
              <a:rPr lang="cs-CZ" sz="1200" dirty="0"/>
              <a:t>AUTOR NEUVEDEN. wikimedia.org [online]. [cit. 15.2.2013]. Dostupný na WWW: http://</a:t>
            </a:r>
            <a:r>
              <a:rPr lang="cs-CZ" sz="1200" dirty="0" smtClean="0"/>
              <a:t>upload.wikimedia.org/wikipedia/commons/f/f2/Coat_of_Arms_of_the_Russian_Federation.svg</a:t>
            </a: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Obr.4.-</a:t>
            </a:r>
            <a:r>
              <a:rPr lang="cs-CZ" sz="1200" dirty="0"/>
              <a:t> AUTOR NEUVEDEN. wikimedia.org [online]. [cit. 15.2.2013]. Dostupný na WWW: http://upload.wikimedia.org/wikipedia/commons/3/3d/Russland_topo.png </a:t>
            </a: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Obr.6</a:t>
            </a:r>
            <a:r>
              <a:rPr lang="cs-CZ" sz="2400" dirty="0" smtClean="0"/>
              <a:t>.-</a:t>
            </a:r>
            <a:r>
              <a:rPr lang="cs-CZ" sz="1200" dirty="0" smtClean="0"/>
              <a:t> </a:t>
            </a:r>
            <a:r>
              <a:rPr lang="cs-CZ" sz="1200" dirty="0"/>
              <a:t>AUTOR NEUVEDEN. wikimedia.org [online]. [cit. 15.2.2013]. Dostupný na WWW: http://upload.wikimedia.org/wikipedia/commons/f/f6/Perm_Russia.jpg </a:t>
            </a:r>
            <a:endParaRPr lang="cs-CZ" sz="1200" dirty="0" smtClean="0"/>
          </a:p>
          <a:p>
            <a:pPr marL="0" indent="0">
              <a:buNone/>
            </a:pPr>
            <a:r>
              <a:rPr lang="pl-PL" sz="2400" dirty="0" smtClean="0"/>
              <a:t>Obr.7.-</a:t>
            </a:r>
            <a:r>
              <a:rPr lang="cs-CZ" sz="1200" dirty="0" smtClean="0"/>
              <a:t>  </a:t>
            </a:r>
            <a:r>
              <a:rPr lang="cs-CZ" sz="1200" dirty="0"/>
              <a:t>AUTOR NEUVEDEN. wikimedia.org [online]. [cit. 15.2.2013]. Dostupný na WWW: http://upload.wikimedia.org/wikipedia/commons/a/a0/Petersburg-square.jpg </a:t>
            </a: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Obr.8.- </a:t>
            </a:r>
            <a:r>
              <a:rPr lang="cs-CZ" sz="1200" dirty="0"/>
              <a:t>AUTOR NEUVEDEN. </a:t>
            </a:r>
            <a:r>
              <a:rPr lang="cs-CZ" sz="1200" i="1" dirty="0"/>
              <a:t>wikimedia.org</a:t>
            </a:r>
            <a:r>
              <a:rPr lang="cs-CZ" sz="1200" dirty="0"/>
              <a:t> [online]. [cit. 15.2.2013]. Dostupný na WWW: http://upload.wikimedia.org/wikipedia/commons/e/e5/Elbrus_3D_version_1.gif 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2022</TotalTime>
  <Words>287</Words>
  <Application>Microsoft Office PowerPoint</Application>
  <PresentationFormat>Předvádění na obrazovce (4:3)</PresentationFormat>
  <Paragraphs>61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Medián</vt:lpstr>
      <vt:lpstr>Prezentace aplikace PowerPoint</vt:lpstr>
      <vt:lpstr>Anotace</vt:lpstr>
      <vt:lpstr>Rusko</vt:lpstr>
      <vt:lpstr>Rusko</vt:lpstr>
      <vt:lpstr>Rusko, evropská část  - povrch</vt:lpstr>
      <vt:lpstr>Rusko - hospodářství</vt:lpstr>
      <vt:lpstr>Rusko – památky a příroda</vt:lpstr>
      <vt:lpstr>Otázky a úkoly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Aleš Skála</cp:lastModifiedBy>
  <cp:revision>237</cp:revision>
  <dcterms:created xsi:type="dcterms:W3CDTF">2011-03-22T17:13:23Z</dcterms:created>
  <dcterms:modified xsi:type="dcterms:W3CDTF">2013-02-15T08:35:03Z</dcterms:modified>
</cp:coreProperties>
</file>