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56" r:id="rId2"/>
    <p:sldId id="269" r:id="rId3"/>
    <p:sldId id="257" r:id="rId4"/>
    <p:sldId id="260" r:id="rId5"/>
    <p:sldId id="261" r:id="rId6"/>
    <p:sldId id="262" r:id="rId7"/>
    <p:sldId id="27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F7FC3E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82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766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hyperlink" Target="//upload.wikimedia.org/wikipedia/commons/b/bb/EC-EU-enlargement_animation.gi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7/Flag_of_Europe.svg" TargetMode="External"/><Relationship Id="rId2" Type="http://schemas.openxmlformats.org/officeDocument/2006/relationships/hyperlink" Target="http://www.youtube.com/watch?v=iTsQk7IKyT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bce.sweb.cz/" TargetMode="External"/><Relationship Id="rId2" Type="http://schemas.openxmlformats.org/officeDocument/2006/relationships/hyperlink" Target="http://cs.wikipedia.org/wiki/St%C5%99edo%C4%8Desk%C3%BD_kraj#P.C5.99.C3.ADroda_a_historick.C3.A9_pam.C3.A1tk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9628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VY_32_INOVACE_25_01_Z8_Skála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309411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EVROPSKÁ UNIE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07692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Evropská unie, její členové, politika, hospodářství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Evropská unie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Evropskou unií, jejími členy, politikou a hospodářstvím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 a pro žáky 8. třídy</a:t>
            </a:r>
          </a:p>
          <a:p>
            <a:r>
              <a:rPr lang="cs-CZ" dirty="0" smtClean="0"/>
              <a:t>Své poznatky je dobré si doplnit v učebnici a také v přiložených hypertextových odkazech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Vznik </a:t>
            </a:r>
            <a:r>
              <a:rPr lang="cs-CZ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eu</a:t>
            </a:r>
            <a:r>
              <a:rPr lang="cs-CZ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a </a:t>
            </a:r>
            <a:r>
              <a:rPr lang="cs-CZ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přibývající </a:t>
            </a:r>
            <a:r>
              <a:rPr lang="cs-CZ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členové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412776"/>
            <a:ext cx="7615262" cy="67657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		</a:t>
            </a:r>
            <a:endParaRPr lang="cs-CZ" sz="3600" dirty="0"/>
          </a:p>
        </p:txBody>
      </p:sp>
      <p:pic>
        <p:nvPicPr>
          <p:cNvPr id="4" name="Picture 2" descr="Soubor:EC-EU-enlargement animation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68760"/>
            <a:ext cx="6477000" cy="495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0492" y="116632"/>
            <a:ext cx="7239000" cy="71438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Eu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79512" y="1052736"/>
            <a:ext cx="7920880" cy="1440160"/>
          </a:xfrm>
          <a:prstGeom prst="round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>
                <a:solidFill>
                  <a:sysClr val="windowText" lastClr="000000"/>
                </a:solidFill>
              </a:rPr>
              <a:t>VLAJKA EU</a:t>
            </a:r>
            <a:r>
              <a:rPr lang="cs-CZ" sz="2800" u="sng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–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symbolizuje jednotu, kruh 12 hvězd představuje solidaritu a harmonii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187050" y="2924944"/>
            <a:ext cx="6329166" cy="1572847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>
                <a:solidFill>
                  <a:sysClr val="windowText" lastClr="000000"/>
                </a:solidFill>
              </a:rPr>
              <a:t>HYMNA EU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– je jí skladba z „DEVÁTÉ SYMFONIE“ Ludwiga van Beethovena – </a:t>
            </a:r>
            <a:r>
              <a:rPr lang="cs-CZ" sz="2800" b="1" dirty="0" smtClean="0">
                <a:solidFill>
                  <a:srgbClr val="F7FC3E"/>
                </a:solidFill>
                <a:hlinkClick r:id="rId2"/>
              </a:rPr>
              <a:t>„Óda na radost“</a:t>
            </a:r>
            <a:endParaRPr lang="cs-CZ" sz="2800" b="1" dirty="0">
              <a:solidFill>
                <a:srgbClr val="F7FC3E"/>
              </a:solidFill>
            </a:endParaRPr>
          </a:p>
        </p:txBody>
      </p:sp>
      <p:pic>
        <p:nvPicPr>
          <p:cNvPr id="1026" name="Picture 2" descr="Soubor:Flag of Europe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047" y="2890956"/>
            <a:ext cx="2411760" cy="1606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179512" y="4941168"/>
            <a:ext cx="7920880" cy="1440160"/>
          </a:xfrm>
          <a:prstGeom prst="round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>
                <a:solidFill>
                  <a:sysClr val="windowText" lastClr="000000"/>
                </a:solidFill>
              </a:rPr>
              <a:t>MĚNA EU</a:t>
            </a:r>
            <a:r>
              <a:rPr lang="cs-CZ" sz="2800" u="sng" dirty="0" smtClean="0">
                <a:solidFill>
                  <a:sysClr val="windowText" lastClr="000000"/>
                </a:solidFill>
              </a:rPr>
              <a:t>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–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společnou měnu EURO, přijala většina zemí EU v roce 2002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27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EU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7172" y="1124744"/>
            <a:ext cx="8280920" cy="1200329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 TO UNIKÁTNÍ PROJEKT, KTERÝ NEMÁ NA NAŠÍ PLANETĚ OBDOBY-KOLEKTIVNĚ ROZHODUJE O ČLENSKÝCH STÁTECH</a:t>
            </a:r>
            <a:endParaRPr lang="cs-CZ" sz="2400" dirty="0"/>
          </a:p>
        </p:txBody>
      </p:sp>
      <p:sp>
        <p:nvSpPr>
          <p:cNvPr id="3" name="Zaoblený obdélník 2"/>
          <p:cNvSpPr/>
          <p:nvPr/>
        </p:nvSpPr>
        <p:spPr>
          <a:xfrm>
            <a:off x="179512" y="2708920"/>
            <a:ext cx="8640960" cy="3888432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u="sng" dirty="0" smtClean="0">
                <a:solidFill>
                  <a:srgbClr val="FF0066"/>
                </a:solidFill>
              </a:rPr>
              <a:t>EVROPSKÁ RADA </a:t>
            </a:r>
            <a:r>
              <a:rPr lang="cs-CZ" sz="3600" dirty="0" smtClean="0"/>
              <a:t>– SHROMÁŽDĚNÍ HLAV STÁTU NEBO VLÁD VŠECH ZEMÍ</a:t>
            </a:r>
          </a:p>
          <a:p>
            <a:r>
              <a:rPr lang="cs-CZ" sz="3600" u="sng" dirty="0" smtClean="0">
                <a:solidFill>
                  <a:srgbClr val="FF0066"/>
                </a:solidFill>
              </a:rPr>
              <a:t>EVROPSKÝ PARLAMENT</a:t>
            </a:r>
            <a:r>
              <a:rPr lang="cs-CZ" sz="3600" dirty="0" smtClean="0"/>
              <a:t> – </a:t>
            </a:r>
          </a:p>
          <a:p>
            <a:r>
              <a:rPr lang="cs-CZ" sz="3600" dirty="0" smtClean="0"/>
              <a:t>SÍDLÍ VE ŠTRASBURKU A JE VOLEN PŘÍMO OBČANY ČLENSKÝCH STÁTŮ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států má EU?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500662" y="90872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28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2.Ve kterém roce vstoupila do EU ČR?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2004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HYPERTEXTOVÉ ODKAZY</a:t>
            </a:r>
            <a:endParaRPr lang="cs-CZ" dirty="0"/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755576" y="1916832"/>
            <a:ext cx="7488832" cy="12961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WIKIPEDIE.ORG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755576" y="3377985"/>
            <a:ext cx="7488832" cy="129614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ZEMĚPIS.COM</a:t>
            </a:r>
            <a:endParaRPr lang="cs-CZ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755576" y="4941168"/>
            <a:ext cx="7488832" cy="1296144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OBCE.SWEB.CZ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10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764704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indent="0">
              <a:buNone/>
            </a:pPr>
            <a:r>
              <a:rPr lang="cs-CZ" sz="2400" dirty="0" smtClean="0"/>
              <a:t>Obr.1. – </a:t>
            </a:r>
            <a:r>
              <a:rPr lang="cs-CZ" sz="1400" dirty="0"/>
              <a:t>KOLJA21. </a:t>
            </a:r>
            <a:r>
              <a:rPr lang="cs-CZ" sz="1400" i="1" dirty="0"/>
              <a:t>wikipedia.org</a:t>
            </a:r>
            <a:r>
              <a:rPr lang="cs-CZ" sz="1400" dirty="0"/>
              <a:t> [online]. [cit. 26.9.2013]. Dostupný na WWW: http://cs.wikipedia.org/wiki/Soubor:EC-EU-enlargement_animation.gif </a:t>
            </a:r>
            <a:endParaRPr lang="cs-CZ" sz="1400" dirty="0" smtClean="0"/>
          </a:p>
          <a:p>
            <a:pPr indent="0">
              <a:buNone/>
            </a:pPr>
            <a:r>
              <a:rPr lang="cs-CZ" sz="2400" dirty="0" smtClean="0"/>
              <a:t>Obr.2. </a:t>
            </a:r>
            <a:r>
              <a:rPr lang="cs-CZ" sz="2400" dirty="0"/>
              <a:t>– </a:t>
            </a:r>
            <a:r>
              <a:rPr lang="cs-CZ" sz="1400" dirty="0" smtClean="0"/>
              <a:t>ZSCOUT370</a:t>
            </a:r>
            <a:r>
              <a:rPr lang="cs-CZ" sz="1400" dirty="0"/>
              <a:t>. </a:t>
            </a:r>
            <a:r>
              <a:rPr lang="cs-CZ" sz="1400" i="1" dirty="0"/>
              <a:t>wikipedia.org</a:t>
            </a:r>
            <a:r>
              <a:rPr lang="cs-CZ" sz="1400" dirty="0"/>
              <a:t> [online]. [cit. 26.9.2013]. Dostupný na WWW: http://cs.wikipedia.org/wiki/Soubor:Flag_of_Europe.svg 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1889</TotalTime>
  <Words>246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Svět módy</vt:lpstr>
      <vt:lpstr>Prezentace aplikace PowerPoint</vt:lpstr>
      <vt:lpstr>Anotace</vt:lpstr>
      <vt:lpstr>Vznik eu a přibývající členové</vt:lpstr>
      <vt:lpstr>Eu</vt:lpstr>
      <vt:lpstr>EU</vt:lpstr>
      <vt:lpstr>Otázky a úkoly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200</cp:revision>
  <dcterms:created xsi:type="dcterms:W3CDTF">2011-03-22T17:13:23Z</dcterms:created>
  <dcterms:modified xsi:type="dcterms:W3CDTF">2013-09-26T14:39:59Z</dcterms:modified>
</cp:coreProperties>
</file>