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10"/>
  </p:notesMasterIdLst>
  <p:sldIdLst>
    <p:sldId id="256" r:id="rId2"/>
    <p:sldId id="269" r:id="rId3"/>
    <p:sldId id="260" r:id="rId4"/>
    <p:sldId id="257" r:id="rId5"/>
    <p:sldId id="272" r:id="rId6"/>
    <p:sldId id="262" r:id="rId7"/>
    <p:sldId id="271" r:id="rId8"/>
    <p:sldId id="26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66"/>
    <a:srgbClr val="66FF33"/>
    <a:srgbClr val="F7FC3E"/>
    <a:srgbClr val="FFFF66"/>
    <a:srgbClr val="996E0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87665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obce.sweb.cz/" TargetMode="External"/><Relationship Id="rId2" Type="http://schemas.openxmlformats.org/officeDocument/2006/relationships/hyperlink" Target="http://cs.wikipedia.org/wiki/St%C5%99edo%C4%8Desk%C3%BD_kraj#P.C5.99.C3.ADroda_a_historick.C3.A9_pam.C3.A1tky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aoblený obdélník 7"/>
          <p:cNvSpPr/>
          <p:nvPr/>
        </p:nvSpPr>
        <p:spPr>
          <a:xfrm>
            <a:off x="785786" y="2857496"/>
            <a:ext cx="7500990" cy="3714776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1600" dirty="0"/>
          </a:p>
        </p:txBody>
      </p:sp>
      <p:sp>
        <p:nvSpPr>
          <p:cNvPr id="9" name="Zaoblený obdélník 8"/>
          <p:cNvSpPr/>
          <p:nvPr/>
        </p:nvSpPr>
        <p:spPr>
          <a:xfrm>
            <a:off x="357158" y="1214422"/>
            <a:ext cx="8166547" cy="1428760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10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857224" y="4786322"/>
            <a:ext cx="7656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/>
              <a:t>ČÍSLO PROJEKTU</a:t>
            </a:r>
            <a:r>
              <a:rPr lang="cs-CZ" sz="2000" dirty="0"/>
              <a:t>: </a:t>
            </a:r>
            <a:r>
              <a:rPr lang="cs-CZ" sz="2000" dirty="0" smtClean="0"/>
              <a:t>CZ.1.07/1.4.00/21.2364</a:t>
            </a:r>
            <a:endParaRPr lang="cs-CZ" sz="2000" dirty="0"/>
          </a:p>
        </p:txBody>
      </p:sp>
      <p:sp>
        <p:nvSpPr>
          <p:cNvPr id="12" name="Obdélník 11"/>
          <p:cNvSpPr/>
          <p:nvPr/>
        </p:nvSpPr>
        <p:spPr>
          <a:xfrm>
            <a:off x="857224" y="3500438"/>
            <a:ext cx="5331909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VY_32_INOVACE_25_04_Z8_Skála</a:t>
            </a:r>
            <a:endParaRPr lang="cs-CZ" sz="2000" dirty="0"/>
          </a:p>
        </p:txBody>
      </p:sp>
      <p:sp>
        <p:nvSpPr>
          <p:cNvPr id="13" name="Obdélník 12"/>
          <p:cNvSpPr/>
          <p:nvPr/>
        </p:nvSpPr>
        <p:spPr>
          <a:xfrm>
            <a:off x="857224" y="3071810"/>
            <a:ext cx="31229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AUTOR</a:t>
            </a:r>
            <a:r>
              <a:rPr lang="cs-CZ" sz="2000" dirty="0"/>
              <a:t>: </a:t>
            </a:r>
            <a:r>
              <a:rPr lang="cs-CZ" sz="2000" dirty="0" smtClean="0"/>
              <a:t>Mgr. Aleš Skála</a:t>
            </a:r>
            <a:endParaRPr lang="cs-CZ" sz="2000" dirty="0"/>
          </a:p>
        </p:txBody>
      </p:sp>
      <p:sp>
        <p:nvSpPr>
          <p:cNvPr id="14" name="Obdélník 13"/>
          <p:cNvSpPr/>
          <p:nvPr/>
        </p:nvSpPr>
        <p:spPr>
          <a:xfrm>
            <a:off x="857224" y="3929066"/>
            <a:ext cx="3783408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 smtClean="0"/>
              <a:t>TÉMA</a:t>
            </a:r>
            <a:r>
              <a:rPr lang="cs-CZ" sz="2000" dirty="0"/>
              <a:t>: </a:t>
            </a:r>
            <a:r>
              <a:rPr lang="cs-CZ" sz="2000" dirty="0" smtClean="0"/>
              <a:t>Mozaika české krajiny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00034" y="1214422"/>
            <a:ext cx="8230304" cy="1708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400" dirty="0"/>
              <a:t>Základní škola Libina, příspěvková </a:t>
            </a:r>
            <a:r>
              <a:rPr lang="cs-CZ" sz="14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Název projektu: </a:t>
            </a:r>
            <a:r>
              <a:rPr lang="cs-CZ" sz="1400" dirty="0" smtClean="0"/>
              <a:t>Škola hrou</a:t>
            </a:r>
            <a:endParaRPr lang="cs-CZ" sz="1400" dirty="0"/>
          </a:p>
          <a:p>
            <a:pPr>
              <a:lnSpc>
                <a:spcPct val="150000"/>
              </a:lnSpc>
            </a:pPr>
            <a:r>
              <a:rPr lang="cs-CZ" sz="1400" dirty="0"/>
              <a:t>Tento projekt je spolufinancován Evropským sociálním fondem </a:t>
            </a:r>
            <a:r>
              <a:rPr lang="cs-CZ" sz="14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Vzdělávací </a:t>
            </a:r>
            <a:r>
              <a:rPr lang="cs-CZ" sz="1400" dirty="0" smtClean="0"/>
              <a:t>oblast: Člověk a příroda</a:t>
            </a:r>
            <a:endParaRPr lang="cs-CZ" sz="1400" dirty="0"/>
          </a:p>
          <a:p>
            <a:pPr>
              <a:lnSpc>
                <a:spcPct val="150000"/>
              </a:lnSpc>
            </a:pPr>
            <a:endParaRPr lang="cs-CZ" sz="1400" dirty="0"/>
          </a:p>
        </p:txBody>
      </p:sp>
      <p:sp>
        <p:nvSpPr>
          <p:cNvPr id="16" name="Obdélník 15"/>
          <p:cNvSpPr/>
          <p:nvPr/>
        </p:nvSpPr>
        <p:spPr>
          <a:xfrm>
            <a:off x="857224" y="4357694"/>
            <a:ext cx="3642344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OBSAH</a:t>
            </a:r>
            <a:r>
              <a:rPr lang="cs-CZ" sz="2000" dirty="0"/>
              <a:t>: </a:t>
            </a:r>
            <a:r>
              <a:rPr lang="cs-CZ" sz="2000" dirty="0" smtClean="0"/>
              <a:t>Typy českých krajin</a:t>
            </a:r>
            <a:endParaRPr lang="cs-CZ" sz="2000" dirty="0"/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6644" y="1428736"/>
            <a:ext cx="1180036" cy="1029055"/>
          </a:xfrm>
          <a:prstGeom prst="rect">
            <a:avLst/>
          </a:prstGeom>
        </p:spPr>
      </p:pic>
      <p:sp>
        <p:nvSpPr>
          <p:cNvPr id="18" name="TextovéPole 17"/>
          <p:cNvSpPr txBox="1"/>
          <p:nvPr/>
        </p:nvSpPr>
        <p:spPr>
          <a:xfrm>
            <a:off x="785786" y="428604"/>
            <a:ext cx="7358114" cy="58477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MOZAIKA ČESKÉ KRAJINY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seznamuje žáky se všemi typy českých krajin</a:t>
            </a:r>
          </a:p>
          <a:p>
            <a:r>
              <a:rPr lang="cs-CZ" dirty="0" smtClean="0"/>
              <a:t>Své vědomosti si žáci mohou ověřit v závěrečných otázkách</a:t>
            </a:r>
          </a:p>
          <a:p>
            <a:r>
              <a:rPr lang="cs-CZ" dirty="0" smtClean="0"/>
              <a:t>Prezentace je určena pro interaktivní tabuli a pro žáky 8. třídy</a:t>
            </a:r>
          </a:p>
          <a:p>
            <a:r>
              <a:rPr lang="cs-CZ" dirty="0" smtClean="0"/>
              <a:t>Své poznatky je dobré si doplnit v učebnici a také v přiložených hypertextových odkazech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80492" y="116632"/>
            <a:ext cx="7239000" cy="714380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dirty="0" smtClean="0"/>
              <a:t>MOZAIKA ČESKÉ KRAJINY</a:t>
            </a:r>
            <a:endParaRPr lang="cs-CZ" dirty="0"/>
          </a:p>
        </p:txBody>
      </p:sp>
      <p:sp>
        <p:nvSpPr>
          <p:cNvPr id="27" name="Zaoblený obdélník 26"/>
          <p:cNvSpPr/>
          <p:nvPr/>
        </p:nvSpPr>
        <p:spPr>
          <a:xfrm>
            <a:off x="467544" y="980728"/>
            <a:ext cx="8172649" cy="2304256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457200" indent="-457200">
              <a:buFontTx/>
              <a:buChar char="-"/>
            </a:pPr>
            <a:r>
              <a:rPr lang="cs-CZ" sz="2800" dirty="0" smtClean="0">
                <a:solidFill>
                  <a:sysClr val="windowText" lastClr="000000"/>
                </a:solidFill>
              </a:rPr>
              <a:t>Povrch České republiky tvoří velké množství různě členitých </a:t>
            </a:r>
            <a:r>
              <a:rPr lang="cs-CZ" sz="2800" dirty="0" smtClean="0">
                <a:solidFill>
                  <a:srgbClr val="FF0066"/>
                </a:solidFill>
              </a:rPr>
              <a:t>typů krajin.</a:t>
            </a:r>
            <a:endParaRPr lang="cs-CZ" sz="2800" dirty="0">
              <a:solidFill>
                <a:schemeClr val="tx1"/>
              </a:solidFill>
            </a:endParaRPr>
          </a:p>
          <a:p>
            <a:pPr marL="457200" indent="-457200">
              <a:buFontTx/>
              <a:buChar char="-"/>
            </a:pPr>
            <a:r>
              <a:rPr lang="cs-CZ" sz="2800" dirty="0" smtClean="0">
                <a:solidFill>
                  <a:schemeClr val="tx1"/>
                </a:solidFill>
              </a:rPr>
              <a:t>Základním ukazatelem různorodosti přírodních podmínek u nás je </a:t>
            </a:r>
            <a:r>
              <a:rPr lang="cs-CZ" sz="2800" dirty="0" smtClean="0">
                <a:solidFill>
                  <a:srgbClr val="FF0066"/>
                </a:solidFill>
              </a:rPr>
              <a:t>výšková stupňovitost</a:t>
            </a:r>
          </a:p>
        </p:txBody>
      </p:sp>
      <p:sp>
        <p:nvSpPr>
          <p:cNvPr id="5" name="Zaoblený obdélník 4"/>
          <p:cNvSpPr/>
          <p:nvPr/>
        </p:nvSpPr>
        <p:spPr>
          <a:xfrm>
            <a:off x="467544" y="3501008"/>
            <a:ext cx="8172649" cy="2736304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marL="457200" indent="-457200">
              <a:buFontTx/>
              <a:buChar char="-"/>
            </a:pPr>
            <a:r>
              <a:rPr lang="cs-CZ" sz="2800" dirty="0" smtClean="0">
                <a:solidFill>
                  <a:srgbClr val="FF0066"/>
                </a:solidFill>
              </a:rPr>
              <a:t>ROVINY</a:t>
            </a:r>
            <a:r>
              <a:rPr lang="cs-CZ" sz="2800" dirty="0" smtClean="0">
                <a:solidFill>
                  <a:schemeClr val="tx1"/>
                </a:solidFill>
              </a:rPr>
              <a:t>– jsou to nejméně členité oblasti ČR, nacházející se ve výškách do </a:t>
            </a:r>
            <a:r>
              <a:rPr lang="cs-CZ" sz="2800" dirty="0" smtClean="0">
                <a:solidFill>
                  <a:srgbClr val="FF0066"/>
                </a:solidFill>
              </a:rPr>
              <a:t>300 m</a:t>
            </a:r>
            <a:r>
              <a:rPr lang="cs-CZ" sz="2800" dirty="0" smtClean="0">
                <a:solidFill>
                  <a:schemeClr val="tx1"/>
                </a:solidFill>
              </a:rPr>
              <a:t>. Mají </a:t>
            </a:r>
            <a:r>
              <a:rPr lang="cs-CZ" sz="2800" dirty="0" smtClean="0">
                <a:solidFill>
                  <a:srgbClr val="FF0066"/>
                </a:solidFill>
              </a:rPr>
              <a:t>teplé a suché podnebí </a:t>
            </a:r>
            <a:r>
              <a:rPr lang="cs-CZ" sz="2800" dirty="0" smtClean="0">
                <a:solidFill>
                  <a:schemeClr val="tx1"/>
                </a:solidFill>
              </a:rPr>
              <a:t>s úrodnými půdami, </a:t>
            </a:r>
            <a:r>
              <a:rPr lang="cs-CZ" sz="2800" dirty="0" smtClean="0">
                <a:solidFill>
                  <a:srgbClr val="FF0066"/>
                </a:solidFill>
              </a:rPr>
              <a:t>černozemě a hnědozemě</a:t>
            </a:r>
            <a:r>
              <a:rPr lang="cs-CZ" sz="2800" dirty="0" smtClean="0">
                <a:solidFill>
                  <a:schemeClr val="tx1"/>
                </a:solidFill>
              </a:rPr>
              <a:t>. Na Moravě se jim říká </a:t>
            </a:r>
            <a:r>
              <a:rPr lang="cs-CZ" sz="2800" dirty="0" smtClean="0">
                <a:solidFill>
                  <a:srgbClr val="FF0066"/>
                </a:solidFill>
              </a:rPr>
              <a:t>úvaly</a:t>
            </a:r>
            <a:r>
              <a:rPr lang="cs-CZ" sz="2800" dirty="0" smtClean="0">
                <a:solidFill>
                  <a:schemeClr val="tx1"/>
                </a:solidFill>
              </a:rPr>
              <a:t> a daří se zde zemědělství</a:t>
            </a:r>
            <a:endParaRPr lang="cs-CZ" sz="2800" dirty="0" smtClean="0">
              <a:solidFill>
                <a:srgbClr val="FF00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13690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27" grpId="0" animBg="1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1"/>
          <p:cNvSpPr>
            <a:spLocks noGrp="1"/>
          </p:cNvSpPr>
          <p:nvPr>
            <p:ph type="title"/>
          </p:nvPr>
        </p:nvSpPr>
        <p:spPr>
          <a:xfrm>
            <a:off x="880492" y="116632"/>
            <a:ext cx="7239000" cy="714380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dirty="0" smtClean="0"/>
              <a:t>MOZAIKA ČESKÉ KRAJINY</a:t>
            </a:r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467544" y="980728"/>
            <a:ext cx="8172649" cy="2304256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457200" indent="-457200">
              <a:buFontTx/>
              <a:buChar char="-"/>
            </a:pPr>
            <a:r>
              <a:rPr lang="cs-CZ" sz="2800" dirty="0" smtClean="0">
                <a:solidFill>
                  <a:srgbClr val="FF0066"/>
                </a:solidFill>
              </a:rPr>
              <a:t>PÁNVE </a:t>
            </a:r>
            <a:r>
              <a:rPr lang="cs-CZ" sz="2800" dirty="0" smtClean="0">
                <a:solidFill>
                  <a:schemeClr val="tx1"/>
                </a:solidFill>
              </a:rPr>
              <a:t>- rozsáhlé sníženiny vyplněné v minulosti jezery nebo mořskými zálivy, utvořila se v nich </a:t>
            </a:r>
            <a:r>
              <a:rPr lang="cs-CZ" sz="2800" dirty="0" smtClean="0">
                <a:solidFill>
                  <a:srgbClr val="FF0066"/>
                </a:solidFill>
              </a:rPr>
              <a:t>ložiska uhlí a rašeliny</a:t>
            </a:r>
            <a:r>
              <a:rPr lang="cs-CZ" sz="2800" dirty="0" smtClean="0">
                <a:solidFill>
                  <a:schemeClr val="tx1"/>
                </a:solidFill>
              </a:rPr>
              <a:t>. Těžba uhlí a koncentrace průmyslu silně </a:t>
            </a:r>
            <a:r>
              <a:rPr lang="cs-CZ" sz="2800" dirty="0" smtClean="0">
                <a:solidFill>
                  <a:srgbClr val="FF0066"/>
                </a:solidFill>
              </a:rPr>
              <a:t>poškodila jejich prostředí</a:t>
            </a:r>
            <a:r>
              <a:rPr lang="cs-CZ" sz="2800" dirty="0" smtClean="0">
                <a:solidFill>
                  <a:schemeClr val="tx1"/>
                </a:solidFill>
              </a:rPr>
              <a:t>.</a:t>
            </a:r>
            <a:endParaRPr lang="cs-CZ" sz="2800" dirty="0" smtClean="0">
              <a:solidFill>
                <a:srgbClr val="FF0066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467544" y="3501008"/>
            <a:ext cx="8172649" cy="2736304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marL="457200" indent="-457200">
              <a:buFontTx/>
              <a:buChar char="-"/>
            </a:pPr>
            <a:r>
              <a:rPr lang="cs-CZ" sz="2800" dirty="0" smtClean="0">
                <a:solidFill>
                  <a:srgbClr val="FF0066"/>
                </a:solidFill>
              </a:rPr>
              <a:t>PAHORKATINY</a:t>
            </a:r>
            <a:r>
              <a:rPr lang="cs-CZ" sz="2800" dirty="0" smtClean="0">
                <a:solidFill>
                  <a:schemeClr val="tx1"/>
                </a:solidFill>
              </a:rPr>
              <a:t>– mají mírně zvlněný povrch, vyplňují největší část republiky, jejich nadmořská výška se pohybuje mezi </a:t>
            </a:r>
            <a:r>
              <a:rPr lang="cs-CZ" sz="2800" dirty="0" smtClean="0">
                <a:solidFill>
                  <a:srgbClr val="FF0066"/>
                </a:solidFill>
              </a:rPr>
              <a:t>300 – 600 m</a:t>
            </a:r>
            <a:r>
              <a:rPr lang="cs-CZ" sz="2800" dirty="0" smtClean="0">
                <a:solidFill>
                  <a:schemeClr val="tx1"/>
                </a:solidFill>
              </a:rPr>
              <a:t>. Mají </a:t>
            </a:r>
            <a:r>
              <a:rPr lang="cs-CZ" sz="2800" dirty="0" smtClean="0">
                <a:solidFill>
                  <a:srgbClr val="FF0066"/>
                </a:solidFill>
              </a:rPr>
              <a:t>mírně teplé a mírně vlhké podnebí </a:t>
            </a:r>
            <a:r>
              <a:rPr lang="cs-CZ" sz="2800" dirty="0" smtClean="0">
                <a:solidFill>
                  <a:schemeClr val="tx1"/>
                </a:solidFill>
              </a:rPr>
              <a:t>a poměrně úrodné půdy.</a:t>
            </a:r>
            <a:endParaRPr lang="cs-CZ" sz="2800" dirty="0" smtClean="0">
              <a:solidFill>
                <a:srgbClr val="FF00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880492" y="116632"/>
            <a:ext cx="7239000" cy="714380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dirty="0" smtClean="0"/>
              <a:t>MOZAIKA ČESKÉ KRAJINY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467544" y="980728"/>
            <a:ext cx="8172649" cy="2304256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457200" indent="-457200">
              <a:buFontTx/>
              <a:buChar char="-"/>
            </a:pPr>
            <a:r>
              <a:rPr lang="cs-CZ" sz="2800" dirty="0" smtClean="0">
                <a:solidFill>
                  <a:srgbClr val="FF0066"/>
                </a:solidFill>
              </a:rPr>
              <a:t>VRCHOVINY </a:t>
            </a:r>
            <a:r>
              <a:rPr lang="cs-CZ" sz="2800" dirty="0" smtClean="0">
                <a:solidFill>
                  <a:schemeClr val="tx1"/>
                </a:solidFill>
              </a:rPr>
              <a:t>– vyplňují výškový stupeň 600-900 m n.m. Mají členitější povrch a mírně teplé až chladné, vlhké podnebí. Jejich porost tvoří převážně listnaté a smíšené lesy.</a:t>
            </a:r>
            <a:endParaRPr lang="cs-CZ" sz="2800" dirty="0" smtClean="0">
              <a:solidFill>
                <a:srgbClr val="FF0066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467544" y="3501008"/>
            <a:ext cx="8172649" cy="2736304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marL="457200" indent="-457200">
              <a:buFontTx/>
              <a:buChar char="-"/>
            </a:pPr>
            <a:r>
              <a:rPr lang="cs-CZ" sz="2800" dirty="0" smtClean="0">
                <a:solidFill>
                  <a:srgbClr val="FF0066"/>
                </a:solidFill>
              </a:rPr>
              <a:t>HORNATINY </a:t>
            </a:r>
            <a:r>
              <a:rPr lang="cs-CZ" sz="2800" dirty="0" smtClean="0">
                <a:solidFill>
                  <a:schemeClr val="tx1"/>
                </a:solidFill>
              </a:rPr>
              <a:t>– nejvýše položené krajiny naší republiky, ve výškách 900 – 1600 m n.m. Je v nich chladné a vlhké podnebí s původními, převážně jehličnatými lesy. Kromě lesů jsou zde plochy pastvin.</a:t>
            </a:r>
            <a:endParaRPr lang="cs-CZ" sz="2800" dirty="0" smtClean="0">
              <a:solidFill>
                <a:srgbClr val="FF00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73454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822944"/>
          </a:xfrm>
        </p:spPr>
        <p:txBody>
          <a:bodyPr>
            <a:normAutofit/>
          </a:bodyPr>
          <a:lstStyle/>
          <a:p>
            <a:pPr algn="ctr"/>
            <a:r>
              <a:rPr lang="cs-CZ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Otázky a úkoly</a:t>
            </a:r>
            <a:endParaRPr lang="cs-CZ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6" name="Vývojový diagram: děrná páska 5"/>
          <p:cNvSpPr/>
          <p:nvPr/>
        </p:nvSpPr>
        <p:spPr>
          <a:xfrm>
            <a:off x="642910" y="2204864"/>
            <a:ext cx="6500858" cy="1438450"/>
          </a:xfrm>
          <a:prstGeom prst="flowChartPunchedTape">
            <a:avLst/>
          </a:prstGeom>
          <a:solidFill>
            <a:schemeClr val="bg2">
              <a:lumMod val="25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jaké nadmořské výšce jsou roviny?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Obláček 6"/>
          <p:cNvSpPr/>
          <p:nvPr/>
        </p:nvSpPr>
        <p:spPr>
          <a:xfrm>
            <a:off x="6012160" y="595183"/>
            <a:ext cx="2814582" cy="1827094"/>
          </a:xfrm>
          <a:prstGeom prst="cloudCallou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300 m n.m.</a:t>
            </a:r>
            <a:endParaRPr lang="cs-CZ" sz="2400" dirty="0" smtClean="0">
              <a:solidFill>
                <a:schemeClr val="tx1"/>
              </a:solidFill>
            </a:endParaRPr>
          </a:p>
        </p:txBody>
      </p:sp>
      <p:sp>
        <p:nvSpPr>
          <p:cNvPr id="8" name="Vývojový diagram: děrná páska 7"/>
          <p:cNvSpPr/>
          <p:nvPr/>
        </p:nvSpPr>
        <p:spPr>
          <a:xfrm>
            <a:off x="714348" y="5000636"/>
            <a:ext cx="6786610" cy="1357322"/>
          </a:xfrm>
          <a:prstGeom prst="flowChartPunchedTap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2.Jak se nazývají úrodné oblasti na Moravě?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Obláček 8"/>
          <p:cNvSpPr/>
          <p:nvPr/>
        </p:nvSpPr>
        <p:spPr>
          <a:xfrm>
            <a:off x="5572132" y="3500438"/>
            <a:ext cx="3429024" cy="1541342"/>
          </a:xfrm>
          <a:prstGeom prst="cloudCallout">
            <a:avLst/>
          </a:prstGeom>
          <a:solidFill>
            <a:schemeClr val="bg2">
              <a:lumMod val="5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Úvaly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55005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  <p:bldP spid="7" grpId="0" animBg="1"/>
      <p:bldP spid="8" grpId="0" animBg="1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smtClean="0"/>
              <a:t>HYPERTEXTOVÉ ODKAZY</a:t>
            </a:r>
            <a:endParaRPr lang="cs-CZ" dirty="0"/>
          </a:p>
        </p:txBody>
      </p:sp>
      <p:sp>
        <p:nvSpPr>
          <p:cNvPr id="4" name="Šipka doprava 3">
            <a:hlinkClick r:id="rId2"/>
          </p:cNvPr>
          <p:cNvSpPr/>
          <p:nvPr/>
        </p:nvSpPr>
        <p:spPr>
          <a:xfrm>
            <a:off x="755576" y="1916832"/>
            <a:ext cx="7488832" cy="129614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WIKIPEDIE.ORG</a:t>
            </a:r>
            <a:endParaRPr lang="cs-CZ" dirty="0"/>
          </a:p>
        </p:txBody>
      </p:sp>
      <p:sp>
        <p:nvSpPr>
          <p:cNvPr id="5" name="Šipka doprava 4"/>
          <p:cNvSpPr/>
          <p:nvPr/>
        </p:nvSpPr>
        <p:spPr>
          <a:xfrm>
            <a:off x="755576" y="3377985"/>
            <a:ext cx="7488832" cy="1296144"/>
          </a:xfrm>
          <a:prstGeom prst="righ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ZEMĚPIS.COM</a:t>
            </a:r>
            <a:endParaRPr lang="cs-CZ" dirty="0"/>
          </a:p>
        </p:txBody>
      </p:sp>
      <p:sp>
        <p:nvSpPr>
          <p:cNvPr id="6" name="Šipka doprava 5">
            <a:hlinkClick r:id="rId3"/>
          </p:cNvPr>
          <p:cNvSpPr/>
          <p:nvPr/>
        </p:nvSpPr>
        <p:spPr>
          <a:xfrm>
            <a:off x="755576" y="4941168"/>
            <a:ext cx="7488832" cy="1296144"/>
          </a:xfrm>
          <a:prstGeom prst="right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OBCE.SWEB.CZ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001065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</a:t>
            </a:r>
            <a:r>
              <a:rPr lang="cs-CZ" sz="1300" dirty="0" smtClean="0"/>
              <a:t> </a:t>
            </a:r>
            <a:r>
              <a:rPr lang="cs-CZ" sz="1400" dirty="0" smtClean="0"/>
              <a:t>JEŘÁBEK, Milan; ANDĚL, Jiří; PEŠTOVÁ, Jana a kol. </a:t>
            </a:r>
            <a:r>
              <a:rPr lang="cs-CZ" sz="1400" i="1" dirty="0" smtClean="0"/>
              <a:t>Zeměpis 8 učebnice pro základní školy a víceletá gymnázia</a:t>
            </a:r>
            <a:r>
              <a:rPr lang="cs-CZ" sz="1400" dirty="0" smtClean="0"/>
              <a:t>. Plzeň: </a:t>
            </a:r>
            <a:r>
              <a:rPr lang="cs-CZ" sz="1400" dirty="0" err="1" smtClean="0"/>
              <a:t>Fraus</a:t>
            </a:r>
            <a:r>
              <a:rPr lang="cs-CZ" sz="1400" dirty="0" smtClean="0"/>
              <a:t>, 2006, ISBN 80-7238-486-4.</a:t>
            </a:r>
            <a:endParaRPr lang="cs-CZ" sz="1300" b="1" u="sng" dirty="0" smtClean="0"/>
          </a:p>
          <a:p>
            <a:pPr marL="109728" indent="0">
              <a:buNone/>
            </a:pPr>
            <a:endParaRPr lang="cs-CZ" sz="1400" dirty="0" smtClean="0"/>
          </a:p>
        </p:txBody>
      </p:sp>
    </p:spTree>
    <p:extLst>
      <p:ext uri="{BB962C8B-B14F-4D97-AF65-F5344CB8AC3E}">
        <p14:creationId xmlns:p14="http://schemas.microsoft.com/office/powerpoint/2010/main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1896</TotalTime>
  <Words>354</Words>
  <Application>Microsoft Office PowerPoint</Application>
  <PresentationFormat>Předvádění na obrazovce (4:3)</PresentationFormat>
  <Paragraphs>36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Shluk</vt:lpstr>
      <vt:lpstr>Prezentace aplikace PowerPoint</vt:lpstr>
      <vt:lpstr>Anotace</vt:lpstr>
      <vt:lpstr>MOZAIKA ČESKÉ KRAJINY</vt:lpstr>
      <vt:lpstr>MOZAIKA ČESKÉ KRAJINY</vt:lpstr>
      <vt:lpstr>MOZAIKA ČESKÉ KRAJINY</vt:lpstr>
      <vt:lpstr>Otázky a úkoly</vt:lpstr>
      <vt:lpstr>HYPERTEXTOVÉ ODKAZY</vt:lpstr>
      <vt:lpstr>Prezentace aplikace PowerPoint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uzivatel17</cp:lastModifiedBy>
  <cp:revision>211</cp:revision>
  <dcterms:created xsi:type="dcterms:W3CDTF">2011-03-22T17:13:23Z</dcterms:created>
  <dcterms:modified xsi:type="dcterms:W3CDTF">2013-09-27T15:09:53Z</dcterms:modified>
</cp:coreProperties>
</file>