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6" r:id="rId2"/>
    <p:sldId id="269" r:id="rId3"/>
    <p:sldId id="260" r:id="rId4"/>
    <p:sldId id="257" r:id="rId5"/>
    <p:sldId id="272" r:id="rId6"/>
    <p:sldId id="262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7FC3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#P.C5.99.C3.ADroda_a_historick.C3.A9_pam.C3.A1tk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19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VY_32_INOVACE_25_05_Z8_Skála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43284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Česko – Surovinové zdroje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55451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Surovinové zdroje na našem území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ČESKO-SUROVINOVÉ ZDROJE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surovinovými zdroji na našem území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0492" y="116632"/>
            <a:ext cx="7239000" cy="71438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mtClean="0"/>
              <a:t>ČESKO-SUROVINOVÉ ZDROJE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467544" y="1124744"/>
            <a:ext cx="8172649" cy="165618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ysClr val="windowText" lastClr="000000"/>
                </a:solidFill>
              </a:rPr>
              <a:t>Území České republiky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se nachází významné zásoby </a:t>
            </a:r>
            <a:r>
              <a:rPr lang="cs-CZ" sz="2800" dirty="0" smtClean="0">
                <a:solidFill>
                  <a:srgbClr val="FF0066"/>
                </a:solidFill>
              </a:rPr>
              <a:t>pevných paliv a nerudných surovin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3" y="2924944"/>
            <a:ext cx="8172649" cy="180020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- dříve bohatá ložiska rudných surovin byla již do značné míry vyčerpána. Tato </a:t>
            </a:r>
            <a:r>
              <a:rPr lang="cs-CZ" sz="2800" dirty="0" smtClean="0">
                <a:solidFill>
                  <a:srgbClr val="FF0066"/>
                </a:solidFill>
              </a:rPr>
              <a:t>těžba rozsáhle poničila krajinu</a:t>
            </a:r>
            <a:r>
              <a:rPr lang="cs-CZ" sz="2800" dirty="0" smtClean="0">
                <a:solidFill>
                  <a:schemeClr val="tx1"/>
                </a:solidFill>
              </a:rPr>
              <a:t>. Nyní se pokoušíme o </a:t>
            </a:r>
            <a:r>
              <a:rPr lang="cs-CZ" sz="2800" dirty="0" smtClean="0">
                <a:solidFill>
                  <a:srgbClr val="FF0066"/>
                </a:solidFill>
              </a:rPr>
              <a:t>rekultivaci krajiny</a:t>
            </a:r>
            <a:r>
              <a:rPr lang="cs-CZ" sz="2800" dirty="0" smtClean="0">
                <a:solidFill>
                  <a:schemeClr val="tx1"/>
                </a:solidFill>
              </a:rPr>
              <a:t>.)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292" y="4877544"/>
            <a:ext cx="8172649" cy="18002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- těžba rud u nás byla zastavena úplně, spotřeba </a:t>
            </a:r>
            <a:r>
              <a:rPr lang="cs-CZ" sz="2800" dirty="0" smtClean="0">
                <a:solidFill>
                  <a:srgbClr val="FF0066"/>
                </a:solidFill>
              </a:rPr>
              <a:t>rud, ropy a zemního plynu je z velké části zajištěna dovozem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7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ČESKO-SUROVINOVÉ ZDROJE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2265" y="764704"/>
            <a:ext cx="8712968" cy="165618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solidFill>
                  <a:srgbClr val="FF0066"/>
                </a:solidFill>
              </a:rPr>
              <a:t>PEVNÉ PALIVA</a:t>
            </a:r>
            <a:r>
              <a:rPr lang="cs-CZ" sz="2400" dirty="0" smtClean="0">
                <a:solidFill>
                  <a:sysClr val="windowText" lastClr="000000"/>
                </a:solidFill>
              </a:rPr>
              <a:t>: </a:t>
            </a:r>
          </a:p>
          <a:p>
            <a:r>
              <a:rPr lang="cs-CZ" sz="2400" dirty="0">
                <a:solidFill>
                  <a:sysClr val="windowText" lastClr="000000"/>
                </a:solidFill>
              </a:rPr>
              <a:t>	</a:t>
            </a:r>
            <a:r>
              <a:rPr lang="cs-CZ" sz="2400" dirty="0" smtClean="0">
                <a:solidFill>
                  <a:sysClr val="windowText" lastClr="000000"/>
                </a:solidFill>
              </a:rPr>
              <a:t>ČERNÉ UHLÍ </a:t>
            </a:r>
            <a:r>
              <a:rPr lang="cs-CZ" sz="2400" dirty="0" smtClean="0">
                <a:solidFill>
                  <a:srgbClr val="FF0066"/>
                </a:solidFill>
              </a:rPr>
              <a:t>(KARVINSKO)</a:t>
            </a:r>
          </a:p>
          <a:p>
            <a:r>
              <a:rPr lang="cs-CZ" sz="2400" dirty="0">
                <a:solidFill>
                  <a:srgbClr val="FF0066"/>
                </a:solidFill>
              </a:rPr>
              <a:t>	</a:t>
            </a:r>
            <a:r>
              <a:rPr lang="cs-CZ" sz="2400" dirty="0" smtClean="0">
                <a:solidFill>
                  <a:sysClr val="windowText" lastClr="000000"/>
                </a:solidFill>
              </a:rPr>
              <a:t>HNĚDÉ UHLÍ </a:t>
            </a:r>
            <a:r>
              <a:rPr lang="cs-CZ" sz="2400" dirty="0" smtClean="0">
                <a:solidFill>
                  <a:srgbClr val="FF0066"/>
                </a:solidFill>
              </a:rPr>
              <a:t>(PODKRUŠNOHORSKÁ PÁNEV) 	</a:t>
            </a:r>
            <a:endParaRPr lang="cs-CZ" sz="2400" dirty="0" smtClean="0">
              <a:solidFill>
                <a:srgbClr val="FF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1520" y="4365104"/>
            <a:ext cx="8712968" cy="23042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400" dirty="0" smtClean="0">
                <a:solidFill>
                  <a:srgbClr val="FF0066"/>
                </a:solidFill>
              </a:rPr>
              <a:t>NERUDNÉ SUROVINY</a:t>
            </a:r>
            <a:r>
              <a:rPr lang="cs-CZ" sz="2400" dirty="0" smtClean="0">
                <a:solidFill>
                  <a:sysClr val="windowText" lastClr="000000"/>
                </a:solidFill>
              </a:rPr>
              <a:t>: VYUŽÍVAJÍ SE PŘEDEVŠÍM PRO VÝROBU STAVEBNÍCH MATERIÁLŮ, SKLÁŘSKÉM A KERAMICKÉM PRŮMYSLU – </a:t>
            </a:r>
            <a:r>
              <a:rPr lang="cs-CZ" sz="2400" dirty="0" smtClean="0">
                <a:solidFill>
                  <a:srgbClr val="FF0066"/>
                </a:solidFill>
              </a:rPr>
              <a:t>VÁPENEC, KAOLÍN, SKLÁŘSKÉ PÍSKY, CIHLÁŘSKÉ HLÍNY, ŠTĚRKOPÍSKY, ŽULA</a:t>
            </a:r>
            <a:r>
              <a:rPr lang="cs-CZ" sz="2400" dirty="0" smtClean="0">
                <a:solidFill>
                  <a:srgbClr val="FF0066"/>
                </a:solidFill>
              </a:rPr>
              <a:t>   </a:t>
            </a:r>
            <a:endParaRPr lang="cs-CZ" sz="2400" dirty="0" smtClean="0">
              <a:solidFill>
                <a:srgbClr val="FF0066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2564904"/>
            <a:ext cx="8640960" cy="163158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rgbClr val="FF0066"/>
                </a:solidFill>
              </a:rPr>
              <a:t>ENERGETICKÉ ZDROJE: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URANOVÉ RUDY (</a:t>
            </a:r>
            <a:r>
              <a:rPr lang="cs-CZ" sz="2000" dirty="0" smtClean="0">
                <a:solidFill>
                  <a:srgbClr val="FF0066"/>
                </a:solidFill>
              </a:rPr>
              <a:t>ČESKOMORAVSKÁ VRCHOVINA</a:t>
            </a:r>
            <a:r>
              <a:rPr lang="cs-CZ" sz="2000" dirty="0" smtClean="0"/>
              <a:t>)</a:t>
            </a:r>
          </a:p>
          <a:p>
            <a:r>
              <a:rPr lang="cs-CZ" dirty="0"/>
              <a:t>	</a:t>
            </a:r>
            <a:r>
              <a:rPr lang="cs-CZ" sz="2000" dirty="0">
                <a:solidFill>
                  <a:sysClr val="windowText" lastClr="000000"/>
                </a:solidFill>
              </a:rPr>
              <a:t>LIGNIT, ROPA, ZEMNÍ PLYN</a:t>
            </a:r>
          </a:p>
          <a:p>
            <a:pPr lvl="6"/>
            <a:r>
              <a:rPr lang="cs-CZ" sz="2000" dirty="0">
                <a:solidFill>
                  <a:srgbClr val="FF0066"/>
                </a:solidFill>
              </a:rPr>
              <a:t>   (JIHOVÝCHODNÍ MORAVA</a:t>
            </a:r>
            <a:r>
              <a:rPr lang="cs-CZ" sz="2000" dirty="0" smtClean="0">
                <a:solidFill>
                  <a:srgbClr val="FF0066"/>
                </a:solidFill>
              </a:rPr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zsrokytnice.cz/priroda/zem/vyuka/8roc/hosp/surovi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2" y="1772816"/>
            <a:ext cx="7835717" cy="397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822902" y="47667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ČESKO-SUROVINOVÉ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495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rekultivace krajiny?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6012160" y="595183"/>
            <a:ext cx="2814582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Obnovování krajiny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2.Které pevné paliva se u nás těží?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72132" y="3500438"/>
            <a:ext cx="3429024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Hnědé a </a:t>
            </a:r>
            <a:r>
              <a:rPr lang="cs-CZ" sz="2400" smtClean="0">
                <a:solidFill>
                  <a:schemeClr val="tx1"/>
                </a:solidFill>
              </a:rPr>
              <a:t>černé uhlí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755576" y="1916832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755576" y="3377985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755576" y="4941168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10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r>
              <a:rPr lang="cs-CZ" sz="2400" dirty="0" smtClean="0"/>
              <a:t>Obr.1. – </a:t>
            </a:r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zsrokytnice.cz</a:t>
            </a:r>
            <a:r>
              <a:rPr lang="cs-CZ" sz="1400" dirty="0"/>
              <a:t> [online]. [cit. 28.9.2013]. Dostupný na WWW: http://www.zsrokytnice.cz/priroda/zem/vyuka/8roc/hosp/suroviny.jpg 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1879</TotalTime>
  <Words>254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Prezentace aplikace PowerPoint</vt:lpstr>
      <vt:lpstr>Anotace</vt:lpstr>
      <vt:lpstr>ČESKO-SUROVINOVÉ ZDROJE</vt:lpstr>
      <vt:lpstr>ČESKO-SUROVINOVÉ ZDROJE</vt:lpstr>
      <vt:lpstr>ČESKO-SUROVINOVÉ ZDROJE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211</cp:revision>
  <dcterms:created xsi:type="dcterms:W3CDTF">2011-03-22T17:13:23Z</dcterms:created>
  <dcterms:modified xsi:type="dcterms:W3CDTF">2013-09-28T09:01:44Z</dcterms:modified>
</cp:coreProperties>
</file>