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256" r:id="rId2"/>
    <p:sldId id="269" r:id="rId3"/>
    <p:sldId id="260" r:id="rId4"/>
    <p:sldId id="257" r:id="rId5"/>
    <p:sldId id="272" r:id="rId6"/>
    <p:sldId id="262" r:id="rId7"/>
    <p:sldId id="271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66FF33"/>
    <a:srgbClr val="F7FC3E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14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766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commons/a/a8/Mapka_aglomerace.PN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bce.sweb.cz/" TargetMode="External"/><Relationship Id="rId2" Type="http://schemas.openxmlformats.org/officeDocument/2006/relationships/hyperlink" Target="http://cs.wikipedia.org/wiki/St%C5%99edo%C4%8Desk%C3%BD_kraj#P.C5.99.C3.ADroda_a_historick.C3.A9_pam.C3.A1tk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53319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VY_32_INOVACE_25_07_Z8_Skála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37192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Česko - Obyvatelstvo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63898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Počet, hustota, věk, přírůstek obyvatel ČR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ČESKO - OBYVATELSTVO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</a:t>
            </a:r>
            <a:r>
              <a:rPr lang="cs-CZ" dirty="0" smtClean="0"/>
              <a:t>s obyvatelstvem ČR, jeho počtem, hustotou, věkem, a přírůstkem</a:t>
            </a:r>
            <a:endParaRPr lang="cs-CZ" dirty="0" smtClean="0"/>
          </a:p>
          <a:p>
            <a:r>
              <a:rPr lang="cs-CZ" dirty="0" smtClean="0"/>
              <a:t>Své vědomosti si žáci mohou ověřit v závěrečných otázkách</a:t>
            </a:r>
          </a:p>
          <a:p>
            <a:r>
              <a:rPr lang="cs-CZ" dirty="0" smtClean="0"/>
              <a:t>Prezentace je určena pro interaktivní tabuli a pro žáky 8. třídy</a:t>
            </a:r>
          </a:p>
          <a:p>
            <a:r>
              <a:rPr lang="cs-CZ" dirty="0" smtClean="0"/>
              <a:t>Své poznatky je dobré si doplnit v učebnici a také v přiložených hypertextových odkazech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80492" y="116632"/>
            <a:ext cx="7239000" cy="7143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ČESKO - OBYVATELSTVO</a:t>
            </a:r>
            <a:endParaRPr lang="cs-CZ" dirty="0"/>
          </a:p>
        </p:txBody>
      </p:sp>
      <p:sp>
        <p:nvSpPr>
          <p:cNvPr id="27" name="Zaoblený obdélník 26"/>
          <p:cNvSpPr/>
          <p:nvPr/>
        </p:nvSpPr>
        <p:spPr>
          <a:xfrm>
            <a:off x="467544" y="1268760"/>
            <a:ext cx="8172649" cy="489654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cs-CZ" sz="3600" dirty="0" smtClean="0">
                <a:solidFill>
                  <a:srgbClr val="FF0066"/>
                </a:solidFill>
              </a:rPr>
              <a:t>Obyvatelstvo ČR </a:t>
            </a:r>
            <a:r>
              <a:rPr lang="cs-CZ" sz="3600" dirty="0" smtClean="0">
                <a:solidFill>
                  <a:schemeClr val="tx1"/>
                </a:solidFill>
              </a:rPr>
              <a:t>se řadí ke </a:t>
            </a:r>
            <a:r>
              <a:rPr lang="cs-CZ" sz="3600" dirty="0" smtClean="0">
                <a:solidFill>
                  <a:srgbClr val="FF0066"/>
                </a:solidFill>
              </a:rPr>
              <a:t>slovanské národnosti</a:t>
            </a:r>
          </a:p>
          <a:p>
            <a:pPr marL="457200" indent="-457200">
              <a:buFontTx/>
              <a:buChar char="-"/>
            </a:pPr>
            <a:r>
              <a:rPr lang="cs-CZ" sz="3600" dirty="0" smtClean="0">
                <a:solidFill>
                  <a:schemeClr val="tx1"/>
                </a:solidFill>
              </a:rPr>
              <a:t>Rozmístění obyvatel je díky </a:t>
            </a:r>
            <a:r>
              <a:rPr lang="cs-CZ" sz="3600" dirty="0" err="1" smtClean="0">
                <a:solidFill>
                  <a:srgbClr val="FF0066"/>
                </a:solidFill>
              </a:rPr>
              <a:t>společensko</a:t>
            </a:r>
            <a:r>
              <a:rPr lang="cs-CZ" sz="3600" dirty="0" smtClean="0">
                <a:solidFill>
                  <a:srgbClr val="FF0066"/>
                </a:solidFill>
              </a:rPr>
              <a:t> – ekonomickým a přírodním podmínkám </a:t>
            </a:r>
            <a:r>
              <a:rPr lang="cs-CZ" sz="3600" dirty="0" smtClean="0">
                <a:solidFill>
                  <a:schemeClr val="tx1"/>
                </a:solidFill>
              </a:rPr>
              <a:t>nerovnoměrně rozmístěno</a:t>
            </a:r>
            <a:endParaRPr lang="cs-CZ" sz="3600" dirty="0">
              <a:solidFill>
                <a:srgbClr val="FF0066"/>
              </a:solidFill>
            </a:endParaRPr>
          </a:p>
          <a:p>
            <a:pPr marL="457200" indent="-457200">
              <a:buFontTx/>
              <a:buChar char="-"/>
            </a:pPr>
            <a:r>
              <a:rPr lang="cs-CZ" sz="3600" dirty="0" smtClean="0">
                <a:solidFill>
                  <a:schemeClr val="tx1"/>
                </a:solidFill>
              </a:rPr>
              <a:t>Ačkoli dříve lidí </a:t>
            </a:r>
            <a:r>
              <a:rPr lang="cs-CZ" sz="3600" dirty="0" smtClean="0">
                <a:solidFill>
                  <a:srgbClr val="FF0066"/>
                </a:solidFill>
              </a:rPr>
              <a:t>přibývalo, </a:t>
            </a:r>
            <a:r>
              <a:rPr lang="cs-CZ" sz="3600" dirty="0" smtClean="0">
                <a:solidFill>
                  <a:schemeClr val="tx1"/>
                </a:solidFill>
              </a:rPr>
              <a:t>teď jejich počet u nás</a:t>
            </a:r>
            <a:r>
              <a:rPr lang="cs-CZ" sz="3600" dirty="0" smtClean="0">
                <a:solidFill>
                  <a:srgbClr val="FF0066"/>
                </a:solidFill>
              </a:rPr>
              <a:t> kolísá</a:t>
            </a:r>
            <a:endParaRPr lang="cs-CZ" sz="3600" dirty="0" smtClean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"/>
          <p:cNvSpPr>
            <a:spLocks noGrp="1"/>
          </p:cNvSpPr>
          <p:nvPr>
            <p:ph type="title"/>
          </p:nvPr>
        </p:nvSpPr>
        <p:spPr>
          <a:xfrm>
            <a:off x="880492" y="116632"/>
            <a:ext cx="7239000" cy="7143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ČESKO - OBYVATELSTVO</a:t>
            </a:r>
            <a:endParaRPr lang="cs-CZ" dirty="0"/>
          </a:p>
        </p:txBody>
      </p:sp>
      <p:sp>
        <p:nvSpPr>
          <p:cNvPr id="14" name="Zaoblený obdélník 13"/>
          <p:cNvSpPr/>
          <p:nvPr/>
        </p:nvSpPr>
        <p:spPr>
          <a:xfrm>
            <a:off x="179512" y="1268760"/>
            <a:ext cx="8784976" cy="489654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cs-CZ" sz="3200" dirty="0" smtClean="0">
                <a:solidFill>
                  <a:schemeClr val="tx1"/>
                </a:solidFill>
              </a:rPr>
              <a:t>POČET OBYVATEL </a:t>
            </a:r>
            <a:r>
              <a:rPr lang="cs-CZ" sz="3200" dirty="0" smtClean="0">
                <a:solidFill>
                  <a:srgbClr val="FF0066"/>
                </a:solidFill>
              </a:rPr>
              <a:t>– 10,5 mil.</a:t>
            </a:r>
          </a:p>
          <a:p>
            <a:pPr marL="457200" indent="-457200">
              <a:buFontTx/>
              <a:buChar char="-"/>
            </a:pPr>
            <a:r>
              <a:rPr lang="cs-CZ" sz="3200" dirty="0" smtClean="0">
                <a:solidFill>
                  <a:schemeClr val="tx1"/>
                </a:solidFill>
              </a:rPr>
              <a:t>HUSTOTA ZALIDNĚNÍ </a:t>
            </a:r>
            <a:r>
              <a:rPr lang="cs-CZ" sz="3200" dirty="0" smtClean="0">
                <a:solidFill>
                  <a:srgbClr val="FF0066"/>
                </a:solidFill>
              </a:rPr>
              <a:t>– 131 obyv./km²</a:t>
            </a:r>
          </a:p>
          <a:p>
            <a:pPr marL="457200" indent="-457200">
              <a:buFontTx/>
              <a:buChar char="-"/>
            </a:pPr>
            <a:r>
              <a:rPr lang="cs-CZ" sz="3200" dirty="0" smtClean="0">
                <a:solidFill>
                  <a:schemeClr val="tx1"/>
                </a:solidFill>
              </a:rPr>
              <a:t>PŘIROZENÝ PŘÍRŮSTEK </a:t>
            </a:r>
            <a:r>
              <a:rPr lang="cs-CZ" sz="3200" dirty="0" smtClean="0">
                <a:solidFill>
                  <a:srgbClr val="FF0066"/>
                </a:solidFill>
              </a:rPr>
              <a:t>– 0,0</a:t>
            </a:r>
          </a:p>
          <a:p>
            <a:pPr marL="457200" indent="-457200">
              <a:buFontTx/>
              <a:buChar char="-"/>
            </a:pPr>
            <a:r>
              <a:rPr lang="cs-CZ" sz="3200" dirty="0" smtClean="0">
                <a:solidFill>
                  <a:schemeClr val="tx1"/>
                </a:solidFill>
              </a:rPr>
              <a:t>NEZAMĚSTNANOST</a:t>
            </a:r>
            <a:r>
              <a:rPr lang="cs-CZ" sz="3200" dirty="0" smtClean="0">
                <a:solidFill>
                  <a:srgbClr val="FF0066"/>
                </a:solidFill>
              </a:rPr>
              <a:t> – 10 %</a:t>
            </a:r>
          </a:p>
          <a:p>
            <a:pPr marL="457200" indent="-457200">
              <a:buFontTx/>
              <a:buChar char="-"/>
            </a:pPr>
            <a:r>
              <a:rPr lang="cs-CZ" sz="3200" dirty="0" smtClean="0">
                <a:solidFill>
                  <a:schemeClr val="tx1"/>
                </a:solidFill>
              </a:rPr>
              <a:t>NÁRODNOSTNÍ SLOŽENÍ </a:t>
            </a:r>
            <a:r>
              <a:rPr lang="cs-CZ" sz="3200" dirty="0" smtClean="0">
                <a:solidFill>
                  <a:srgbClr val="FF0066"/>
                </a:solidFill>
              </a:rPr>
              <a:t>– 90% Češi,</a:t>
            </a:r>
          </a:p>
          <a:p>
            <a:r>
              <a:rPr lang="cs-CZ" sz="3200" dirty="0">
                <a:solidFill>
                  <a:srgbClr val="FF0066"/>
                </a:solidFill>
              </a:rPr>
              <a:t>	</a:t>
            </a:r>
            <a:r>
              <a:rPr lang="cs-CZ" sz="3200" dirty="0" smtClean="0">
                <a:solidFill>
                  <a:srgbClr val="FF0066"/>
                </a:solidFill>
              </a:rPr>
              <a:t>4% Moravané, 2% Slováci, Poláci, </a:t>
            </a:r>
          </a:p>
          <a:p>
            <a:r>
              <a:rPr lang="cs-CZ" sz="3200" dirty="0">
                <a:solidFill>
                  <a:srgbClr val="FF0066"/>
                </a:solidFill>
              </a:rPr>
              <a:t>	</a:t>
            </a:r>
            <a:r>
              <a:rPr lang="cs-CZ" sz="3200" dirty="0" smtClean="0">
                <a:solidFill>
                  <a:srgbClr val="FF0066"/>
                </a:solidFill>
              </a:rPr>
              <a:t>Němci, Romové…</a:t>
            </a:r>
          </a:p>
          <a:p>
            <a:pPr marL="457200" indent="-457200">
              <a:buFontTx/>
              <a:buChar char="-"/>
            </a:pPr>
            <a:r>
              <a:rPr lang="cs-CZ" sz="3200" dirty="0" smtClean="0">
                <a:solidFill>
                  <a:schemeClr val="tx1"/>
                </a:solidFill>
              </a:rPr>
              <a:t>VĚŘÍCÍ OBYVATELÉ </a:t>
            </a:r>
            <a:r>
              <a:rPr lang="cs-CZ" sz="3200" dirty="0" smtClean="0">
                <a:solidFill>
                  <a:srgbClr val="FF0066"/>
                </a:solidFill>
              </a:rPr>
              <a:t>– 33 %</a:t>
            </a:r>
          </a:p>
          <a:p>
            <a:pPr marL="457200" indent="-457200">
              <a:buFontTx/>
              <a:buChar char="-"/>
            </a:pPr>
            <a:r>
              <a:rPr lang="cs-CZ" sz="3200" dirty="0" smtClean="0">
                <a:solidFill>
                  <a:schemeClr val="tx1"/>
                </a:solidFill>
              </a:rPr>
              <a:t> PRŮMĚRNÝ VĚK </a:t>
            </a:r>
            <a:r>
              <a:rPr lang="cs-CZ" sz="3200" dirty="0" smtClean="0">
                <a:solidFill>
                  <a:srgbClr val="FF0066"/>
                </a:solidFill>
              </a:rPr>
              <a:t>– MUŽI 39,5 let</a:t>
            </a:r>
          </a:p>
          <a:p>
            <a:pPr marL="4114800" lvl="8" indent="-457200">
              <a:buFontTx/>
              <a:buChar char="-"/>
            </a:pPr>
            <a:r>
              <a:rPr lang="cs-CZ" sz="3200" dirty="0" smtClean="0">
                <a:solidFill>
                  <a:srgbClr val="FF0066"/>
                </a:solidFill>
              </a:rPr>
              <a:t>ŽENY 41 let</a:t>
            </a:r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880492" y="116632"/>
            <a:ext cx="7239000" cy="7143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ČESKO - OBYVATELSTVO</a:t>
            </a:r>
            <a:endParaRPr lang="cs-CZ" dirty="0"/>
          </a:p>
        </p:txBody>
      </p:sp>
      <p:pic>
        <p:nvPicPr>
          <p:cNvPr id="2052" name="Picture 4" descr="Soubor:Mapka aglomerace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8228175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49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Otázky a úkoly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642910" y="2428868"/>
            <a:ext cx="6500858" cy="1214446"/>
          </a:xfrm>
          <a:prstGeom prst="flowChartPunchedTap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 má ČR obyvatel?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6012160" y="595183"/>
            <a:ext cx="2814582" cy="1827094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10,5 mil.</a:t>
            </a:r>
            <a:endParaRPr lang="cs-CZ" sz="2400" dirty="0" smtClean="0">
              <a:solidFill>
                <a:schemeClr val="tx1"/>
              </a:solidFill>
            </a:endParaRPr>
          </a:p>
        </p:txBody>
      </p:sp>
      <p:sp>
        <p:nvSpPr>
          <p:cNvPr id="8" name="Vývojový diagram: děrná páska 7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2.Kolík procent věřících obyvatel má ČR?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572132" y="3500438"/>
            <a:ext cx="3429024" cy="1541342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33%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HYPERTEXTOVÉ ODKAZY</a:t>
            </a:r>
            <a:endParaRPr lang="cs-CZ" dirty="0"/>
          </a:p>
        </p:txBody>
      </p:sp>
      <p:sp>
        <p:nvSpPr>
          <p:cNvPr id="4" name="Šipka doprava 3">
            <a:hlinkClick r:id="rId2"/>
          </p:cNvPr>
          <p:cNvSpPr/>
          <p:nvPr/>
        </p:nvSpPr>
        <p:spPr>
          <a:xfrm>
            <a:off x="755576" y="1916832"/>
            <a:ext cx="7488832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WIKIPEDIE.ORG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755576" y="3377985"/>
            <a:ext cx="7488832" cy="129614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ZEMĚPIS.COM</a:t>
            </a:r>
            <a:endParaRPr lang="cs-CZ" dirty="0"/>
          </a:p>
        </p:txBody>
      </p:sp>
      <p:sp>
        <p:nvSpPr>
          <p:cNvPr id="6" name="Šipka doprava 5">
            <a:hlinkClick r:id="rId3"/>
          </p:cNvPr>
          <p:cNvSpPr/>
          <p:nvPr/>
        </p:nvSpPr>
        <p:spPr>
          <a:xfrm>
            <a:off x="755576" y="4941168"/>
            <a:ext cx="7488832" cy="1296144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OBCE.SWEB.CZ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010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</a:t>
            </a:r>
            <a:r>
              <a:rPr lang="cs-CZ" sz="1400" dirty="0" smtClean="0"/>
              <a:t>JEŘÁBEK, Milan; ANDĚL, Jiří; PEŠTOVÁ, Jana a kol. </a:t>
            </a:r>
            <a:r>
              <a:rPr lang="cs-CZ" sz="1400" i="1" dirty="0" smtClean="0"/>
              <a:t>Zeměpis 8 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2006, ISBN 80-7238-486-4.</a:t>
            </a:r>
            <a:endParaRPr lang="cs-CZ" sz="1300" b="1" u="sng" dirty="0" smtClean="0"/>
          </a:p>
          <a:p>
            <a:r>
              <a:rPr lang="cs-CZ" sz="2400" dirty="0" smtClean="0"/>
              <a:t>Obr.1. – </a:t>
            </a:r>
            <a:endParaRPr lang="cs-CZ" sz="1400" dirty="0" smtClean="0"/>
          </a:p>
          <a:p>
            <a:r>
              <a:rPr lang="cs-CZ" sz="1400" dirty="0"/>
              <a:t>AUTOR NEUVEDEN. </a:t>
            </a:r>
            <a:r>
              <a:rPr lang="cs-CZ" sz="1400" i="1" dirty="0"/>
              <a:t>wikipedia.org</a:t>
            </a:r>
            <a:r>
              <a:rPr lang="cs-CZ" sz="1400" dirty="0"/>
              <a:t> [online]. [cit. 28.9.2013]. Dostupný na WWW: http://</a:t>
            </a:r>
            <a:r>
              <a:rPr lang="cs-CZ" sz="1400" dirty="0" smtClean="0"/>
              <a:t>cs.wikipedia.org/wiki/Soubor:Mapka_aglomerace.PNG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1969</TotalTime>
  <Words>228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Prezentace aplikace PowerPoint</vt:lpstr>
      <vt:lpstr>Anotace</vt:lpstr>
      <vt:lpstr>ČESKO - OBYVATELSTVO</vt:lpstr>
      <vt:lpstr>ČESKO - OBYVATELSTVO</vt:lpstr>
      <vt:lpstr>ČESKO - OBYVATELSTVO</vt:lpstr>
      <vt:lpstr>Otázky a úkoly</vt:lpstr>
      <vt:lpstr>HYPERTEXTOVÉ ODKAZY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225</cp:revision>
  <dcterms:created xsi:type="dcterms:W3CDTF">2011-03-22T17:13:23Z</dcterms:created>
  <dcterms:modified xsi:type="dcterms:W3CDTF">2013-09-28T10:37:39Z</dcterms:modified>
</cp:coreProperties>
</file>