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0" r:id="rId3"/>
    <p:sldId id="277" r:id="rId4"/>
    <p:sldId id="281" r:id="rId5"/>
    <p:sldId id="273" r:id="rId6"/>
    <p:sldId id="27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FF00"/>
    <a:srgbClr val="FF66FF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90929"/>
  </p:normalViewPr>
  <p:slideViewPr>
    <p:cSldViewPr>
      <p:cViewPr varScale="1">
        <p:scale>
          <a:sx n="67" d="100"/>
          <a:sy n="67" d="100"/>
        </p:scale>
        <p:origin x="-124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4BEF9A-1EF0-45EB-87A8-D824FBBA30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812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031461-2D30-46B8-8354-19F17C2D69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160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56BBD4-184A-4552-BEC2-5325789EFC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8130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3F9509-89A7-4836-BBA0-AF0E912261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1087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A64397-70DF-4498-8FFA-6CFFA0CD7B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058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0D294D-9AEF-4CEC-BA4A-6A928C5CA7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99751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1AB9B7-FE00-4039-A02E-1B5373781F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325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2020AD-2AD0-4713-AB40-7EC7C0CFAF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90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69C4CB-FB63-4A97-B4E6-F8DDFB5168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514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0DB751-9F34-4D88-B910-D6E89C5386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641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1B5FCB-28BB-4363-97BA-EEFD04E2B5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610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41C415-17F0-4DCA-B610-309C190561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9395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039C4F-633A-4F9C-ADB3-3EAB9D17FD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810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charset="0"/>
              </a:defRPr>
            </a:lvl1pPr>
          </a:lstStyle>
          <a:p>
            <a:pPr>
              <a:defRPr/>
            </a:pPr>
            <a:fld id="{B6C2EE45-8036-41C9-9B85-09036B8411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VY_32_INOVACE_46A_Tíha a gravitační síla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/>
          </p:nvPr>
        </p:nvSpPr>
        <p:spPr>
          <a:xfrm>
            <a:off x="684213" y="609600"/>
            <a:ext cx="7773987" cy="2459038"/>
          </a:xfrm>
        </p:spPr>
        <p:txBody>
          <a:bodyPr/>
          <a:lstStyle/>
          <a:p>
            <a:r>
              <a:rPr lang="cs-CZ" sz="2800" smtClean="0">
                <a:solidFill>
                  <a:srgbClr val="FF0066"/>
                </a:solidFill>
              </a:rPr>
              <a:t>Tíha (G) – síla, která se projevuje působením tělesa na vodorovnou podložku nebo napínáním závěsu.</a:t>
            </a:r>
            <a:br>
              <a:rPr lang="cs-CZ" sz="2800" smtClean="0">
                <a:solidFill>
                  <a:srgbClr val="FF0066"/>
                </a:solidFill>
              </a:rPr>
            </a:br>
            <a:r>
              <a:rPr lang="cs-CZ" sz="2800" smtClean="0">
                <a:solidFill>
                  <a:srgbClr val="FF0066"/>
                </a:solidFill>
              </a:rPr>
              <a:t> </a:t>
            </a:r>
            <a:br>
              <a:rPr lang="cs-CZ" sz="2800" smtClean="0">
                <a:solidFill>
                  <a:srgbClr val="FF0066"/>
                </a:solidFill>
              </a:rPr>
            </a:br>
            <a:r>
              <a:rPr lang="cs-CZ" sz="2800" smtClean="0"/>
              <a:t>Zavěsíme těleso na siloměr a změříme sílu, kterou je napínána pružina siloměru, tj. tíhu:</a:t>
            </a:r>
            <a:br>
              <a:rPr lang="cs-CZ" sz="2800" smtClean="0"/>
            </a:br>
            <a:endParaRPr lang="cs-CZ" sz="2800" smtClean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684213" y="2997200"/>
          <a:ext cx="7773988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6994"/>
                <a:gridCol w="388699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Hmotnost - 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Tíha - G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100 g = 0,1 kg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 …….  N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200 g = 0,2 kg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smtClean="0"/>
                        <a:t>……  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 300 g = 0,3 kg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 .…… N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/>
          </p:nvPr>
        </p:nvSpPr>
        <p:spPr>
          <a:xfrm>
            <a:off x="611188" y="609600"/>
            <a:ext cx="7847012" cy="155575"/>
          </a:xfrm>
        </p:spPr>
        <p:txBody>
          <a:bodyPr/>
          <a:lstStyle/>
          <a:p>
            <a:endParaRPr lang="cs-CZ" sz="2800" smtClean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684213" y="1341438"/>
          <a:ext cx="7845425" cy="39052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36172"/>
                <a:gridCol w="3309253"/>
              </a:tblGrid>
              <a:tr h="55789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Hmotnost - m</a:t>
                      </a:r>
                      <a:endParaRPr lang="cs-CZ" sz="2400" dirty="0"/>
                    </a:p>
                  </a:txBody>
                  <a:tcPr marL="91433" marR="91433" marT="45710" marB="457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Tíha - G</a:t>
                      </a:r>
                      <a:endParaRPr lang="cs-CZ" sz="2400" dirty="0"/>
                    </a:p>
                  </a:txBody>
                  <a:tcPr marL="91433" marR="91433" marT="45710" marB="45710"/>
                </a:tc>
              </a:tr>
              <a:tr h="55789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100 g = 0,1 kg </a:t>
                      </a:r>
                      <a:endParaRPr lang="cs-CZ" sz="2400" dirty="0"/>
                    </a:p>
                  </a:txBody>
                  <a:tcPr marL="91433" marR="91433" marT="45710" marB="457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 N</a:t>
                      </a:r>
                    </a:p>
                  </a:txBody>
                  <a:tcPr marL="91433" marR="91433" marT="45710" marB="45710"/>
                </a:tc>
              </a:tr>
              <a:tr h="55789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200 g = 0,2 kg </a:t>
                      </a:r>
                      <a:endParaRPr lang="cs-CZ" sz="2400" dirty="0"/>
                    </a:p>
                  </a:txBody>
                  <a:tcPr marL="91433" marR="91433" marT="45710" marB="457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 N</a:t>
                      </a:r>
                      <a:endParaRPr lang="cs-CZ" sz="2400" dirty="0"/>
                    </a:p>
                  </a:txBody>
                  <a:tcPr marL="91433" marR="91433" marT="45710" marB="45710"/>
                </a:tc>
              </a:tr>
              <a:tr h="55789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 300 g = 0,3 kg </a:t>
                      </a:r>
                      <a:endParaRPr lang="cs-CZ" sz="2400" dirty="0"/>
                    </a:p>
                  </a:txBody>
                  <a:tcPr marL="91433" marR="91433" marT="45710" marB="457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 N</a:t>
                      </a:r>
                      <a:endParaRPr lang="cs-CZ" sz="2400" dirty="0"/>
                    </a:p>
                  </a:txBody>
                  <a:tcPr marL="91433" marR="91433" marT="45710" marB="45710"/>
                </a:tc>
              </a:tr>
              <a:tr h="55789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g = 10 N/kg</a:t>
                      </a:r>
                      <a:endParaRPr lang="cs-CZ" sz="2400" dirty="0"/>
                    </a:p>
                  </a:txBody>
                  <a:tcPr marL="91433" marR="91433" marT="45710" marB="457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cs-CZ" sz="2400" baseline="0" dirty="0" smtClean="0">
                          <a:solidFill>
                            <a:srgbClr val="FF0000"/>
                          </a:solidFill>
                        </a:rPr>
                        <a:t> = m 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</a:rPr>
                        <a:t>.</a:t>
                      </a:r>
                      <a:r>
                        <a:rPr lang="cs-CZ" sz="2400" baseline="0" dirty="0" smtClean="0">
                          <a:solidFill>
                            <a:srgbClr val="FF0000"/>
                          </a:solidFill>
                        </a:rPr>
                        <a:t> g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marL="91433" marR="91433" marT="45710" marB="45710"/>
                </a:tc>
              </a:tr>
              <a:tr h="557893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marL="91433" marR="91433" marT="45710" marB="4571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3" marR="91433" marT="45710" marB="45710"/>
                </a:tc>
              </a:tr>
              <a:tr h="557893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solidFill>
                            <a:srgbClr val="FF0000"/>
                          </a:solidFill>
                        </a:rPr>
                        <a:t>1 N – tíha tělesa o hmotnosti</a:t>
                      </a:r>
                      <a:r>
                        <a:rPr lang="cs-CZ" sz="2400" b="0" baseline="0" dirty="0" smtClean="0">
                          <a:solidFill>
                            <a:srgbClr val="FF0000"/>
                          </a:solidFill>
                        </a:rPr>
                        <a:t> 0,1 kg  </a:t>
                      </a:r>
                      <a:endParaRPr lang="cs-CZ" sz="2400" b="0" dirty="0">
                        <a:solidFill>
                          <a:srgbClr val="FF0000"/>
                        </a:solidFill>
                      </a:endParaRPr>
                    </a:p>
                  </a:txBody>
                  <a:tcPr marL="91433" marR="91433" marT="45710" marB="4571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3" marR="91433" marT="45710" marB="4571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4"/>
          <p:cNvSpPr>
            <a:spLocks noGrp="1"/>
          </p:cNvSpPr>
          <p:nvPr>
            <p:ph type="title"/>
          </p:nvPr>
        </p:nvSpPr>
        <p:spPr>
          <a:xfrm>
            <a:off x="684213" y="609600"/>
            <a:ext cx="7773987" cy="658813"/>
          </a:xfrm>
        </p:spPr>
        <p:txBody>
          <a:bodyPr/>
          <a:lstStyle/>
          <a:p>
            <a:endParaRPr lang="cs-CZ" smtClean="0"/>
          </a:p>
        </p:txBody>
      </p:sp>
      <p:grpSp>
        <p:nvGrpSpPr>
          <p:cNvPr id="5123" name="Skupina 1"/>
          <p:cNvGrpSpPr>
            <a:grpSpLocks/>
          </p:cNvGrpSpPr>
          <p:nvPr/>
        </p:nvGrpSpPr>
        <p:grpSpPr bwMode="auto">
          <a:xfrm>
            <a:off x="1692275" y="1844675"/>
            <a:ext cx="1584325" cy="2447925"/>
            <a:chOff x="1691680" y="1844824"/>
            <a:chExt cx="1584176" cy="2448272"/>
          </a:xfrm>
        </p:grpSpPr>
        <p:sp>
          <p:nvSpPr>
            <p:cNvPr id="7" name="Obdélník 6"/>
            <p:cNvSpPr/>
            <p:nvPr/>
          </p:nvSpPr>
          <p:spPr>
            <a:xfrm>
              <a:off x="1691680" y="1844824"/>
              <a:ext cx="1584176" cy="1008206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8" name="Přímá spojnice 7"/>
            <p:cNvCxnSpPr/>
            <p:nvPr/>
          </p:nvCxnSpPr>
          <p:spPr>
            <a:xfrm>
              <a:off x="1691680" y="1844824"/>
              <a:ext cx="1584176" cy="100820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 flipV="1">
              <a:off x="1691680" y="1844824"/>
              <a:ext cx="1584176" cy="100820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127" name="TextovéPole 11"/>
            <p:cNvSpPr txBox="1">
              <a:spLocks noChangeArrowheads="1"/>
            </p:cNvSpPr>
            <p:nvPr/>
          </p:nvSpPr>
          <p:spPr bwMode="auto">
            <a:xfrm>
              <a:off x="2312888" y="1948770"/>
              <a:ext cx="341760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r>
                <a:rPr lang="cs-CZ" sz="2000"/>
                <a:t>T</a:t>
              </a:r>
            </a:p>
          </p:txBody>
        </p:sp>
        <p:cxnSp>
          <p:nvCxnSpPr>
            <p:cNvPr id="13" name="Přímá spojnice se šipkou 12"/>
            <p:cNvCxnSpPr>
              <a:stCxn id="7" idx="2"/>
            </p:cNvCxnSpPr>
            <p:nvPr/>
          </p:nvCxnSpPr>
          <p:spPr>
            <a:xfrm>
              <a:off x="2483768" y="2853030"/>
              <a:ext cx="0" cy="1440066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129" name="TextovéPole 13"/>
            <p:cNvSpPr txBox="1">
              <a:spLocks noChangeArrowheads="1"/>
            </p:cNvSpPr>
            <p:nvPr/>
          </p:nvSpPr>
          <p:spPr bwMode="auto">
            <a:xfrm>
              <a:off x="2113154" y="3789040"/>
              <a:ext cx="370614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r>
                <a:rPr lang="cs-CZ" sz="2000">
                  <a:solidFill>
                    <a:srgbClr val="FF0000"/>
                  </a:solidFill>
                </a:rPr>
                <a:t>G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/>
          </p:nvPr>
        </p:nvSpPr>
        <p:spPr>
          <a:xfrm>
            <a:off x="684213" y="609600"/>
            <a:ext cx="7773987" cy="1955800"/>
          </a:xfrm>
        </p:spPr>
        <p:txBody>
          <a:bodyPr/>
          <a:lstStyle/>
          <a:p>
            <a:r>
              <a:rPr lang="cs-CZ" sz="2800" smtClean="0">
                <a:solidFill>
                  <a:srgbClr val="FF0066"/>
                </a:solidFill>
              </a:rPr>
              <a:t/>
            </a:r>
            <a:br>
              <a:rPr lang="cs-CZ" sz="2800" smtClean="0">
                <a:solidFill>
                  <a:srgbClr val="FF0066"/>
                </a:solidFill>
              </a:rPr>
            </a:br>
            <a:r>
              <a:rPr lang="cs-CZ" sz="3600" smtClean="0">
                <a:solidFill>
                  <a:srgbClr val="FF0066"/>
                </a:solidFill>
              </a:rPr>
              <a:t>Gravitační síla (F</a:t>
            </a:r>
            <a:r>
              <a:rPr lang="cs-CZ" sz="3600" baseline="-25000" smtClean="0">
                <a:solidFill>
                  <a:srgbClr val="FF0066"/>
                </a:solidFill>
              </a:rPr>
              <a:t>g</a:t>
            </a:r>
            <a:r>
              <a:rPr lang="cs-CZ" sz="3600" smtClean="0">
                <a:solidFill>
                  <a:srgbClr val="FF0066"/>
                </a:solidFill>
              </a:rPr>
              <a:t>) – síla, kterou je každé těleso přitahováno k Zemi</a:t>
            </a:r>
            <a:r>
              <a:rPr lang="cs-CZ" sz="2800" smtClean="0">
                <a:solidFill>
                  <a:srgbClr val="FF0066"/>
                </a:solidFill>
              </a:rPr>
              <a:t/>
            </a:r>
            <a:br>
              <a:rPr lang="cs-CZ" sz="2800" smtClean="0">
                <a:solidFill>
                  <a:srgbClr val="FF0066"/>
                </a:solidFill>
              </a:rPr>
            </a:br>
            <a:r>
              <a:rPr lang="cs-CZ" sz="1400" smtClean="0">
                <a:solidFill>
                  <a:srgbClr val="FF0066"/>
                </a:solidFill>
              </a:rPr>
              <a:t> </a:t>
            </a:r>
            <a:r>
              <a:rPr lang="cs-CZ" sz="2800" smtClean="0">
                <a:solidFill>
                  <a:srgbClr val="FF0066"/>
                </a:solidFill>
              </a:rPr>
              <a:t/>
            </a:r>
            <a:br>
              <a:rPr lang="cs-CZ" sz="2800" smtClean="0">
                <a:solidFill>
                  <a:srgbClr val="FF0066"/>
                </a:solidFill>
              </a:rPr>
            </a:br>
            <a:endParaRPr lang="cs-CZ" sz="2800" smtClean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684213" y="2997200"/>
          <a:ext cx="7773987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6994"/>
                <a:gridCol w="388699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Hmotnost - 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Gravitační</a:t>
                      </a:r>
                      <a:r>
                        <a:rPr lang="cs-CZ" sz="2400" baseline="0" dirty="0" smtClean="0"/>
                        <a:t> síl</a:t>
                      </a:r>
                      <a:r>
                        <a:rPr lang="cs-CZ" sz="2400" dirty="0" smtClean="0"/>
                        <a:t>a - </a:t>
                      </a:r>
                      <a:r>
                        <a:rPr lang="cs-CZ" sz="2400" dirty="0" err="1" smtClean="0"/>
                        <a:t>F</a:t>
                      </a:r>
                      <a:r>
                        <a:rPr lang="cs-CZ" sz="2400" baseline="-25000" dirty="0" err="1" smtClean="0"/>
                        <a:t>g</a:t>
                      </a:r>
                      <a:endParaRPr lang="cs-CZ" sz="2400" baseline="-25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100 g = 0,1 kg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 1  N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200 g = 0,2 kg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 2</a:t>
                      </a:r>
                      <a:r>
                        <a:rPr lang="cs-CZ" sz="2400" dirty="0" smtClean="0"/>
                        <a:t>  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 300 g = 0,3 kg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 3  N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4"/>
          <p:cNvSpPr>
            <a:spLocks noGrp="1"/>
          </p:cNvSpPr>
          <p:nvPr>
            <p:ph type="title"/>
          </p:nvPr>
        </p:nvSpPr>
        <p:spPr>
          <a:xfrm>
            <a:off x="684213" y="609600"/>
            <a:ext cx="7773987" cy="658813"/>
          </a:xfrm>
        </p:spPr>
        <p:txBody>
          <a:bodyPr/>
          <a:lstStyle/>
          <a:p>
            <a:endParaRPr lang="cs-CZ" smtClean="0"/>
          </a:p>
        </p:txBody>
      </p:sp>
      <p:grpSp>
        <p:nvGrpSpPr>
          <p:cNvPr id="7171" name="Skupina 2"/>
          <p:cNvGrpSpPr>
            <a:grpSpLocks/>
          </p:cNvGrpSpPr>
          <p:nvPr/>
        </p:nvGrpSpPr>
        <p:grpSpPr bwMode="auto">
          <a:xfrm>
            <a:off x="1966913" y="1728788"/>
            <a:ext cx="1584325" cy="1944687"/>
            <a:chOff x="4788024" y="1893278"/>
            <a:chExt cx="1584176" cy="1944216"/>
          </a:xfrm>
        </p:grpSpPr>
        <p:sp>
          <p:nvSpPr>
            <p:cNvPr id="16" name="Obdélník 15"/>
            <p:cNvSpPr/>
            <p:nvPr/>
          </p:nvSpPr>
          <p:spPr>
            <a:xfrm>
              <a:off x="4788024" y="1893278"/>
              <a:ext cx="1584176" cy="1007818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7" name="Přímá spojnice 16"/>
            <p:cNvCxnSpPr/>
            <p:nvPr/>
          </p:nvCxnSpPr>
          <p:spPr>
            <a:xfrm>
              <a:off x="4788024" y="1893278"/>
              <a:ext cx="1584176" cy="100781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 flipV="1">
              <a:off x="4788024" y="1893278"/>
              <a:ext cx="1584176" cy="100781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se šipkou 18"/>
            <p:cNvCxnSpPr/>
            <p:nvPr/>
          </p:nvCxnSpPr>
          <p:spPr>
            <a:xfrm>
              <a:off x="5580112" y="2397981"/>
              <a:ext cx="0" cy="1439513"/>
            </a:xfrm>
            <a:prstGeom prst="straightConnector1">
              <a:avLst/>
            </a:prstGeom>
            <a:ln w="28575">
              <a:solidFill>
                <a:srgbClr val="3333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85" name="TextovéPole 19"/>
            <p:cNvSpPr txBox="1">
              <a:spLocks noChangeArrowheads="1"/>
            </p:cNvSpPr>
            <p:nvPr/>
          </p:nvSpPr>
          <p:spPr bwMode="auto">
            <a:xfrm>
              <a:off x="5652145" y="2929965"/>
              <a:ext cx="412292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r>
                <a:rPr lang="cs-CZ" sz="2000">
                  <a:solidFill>
                    <a:srgbClr val="3333FF"/>
                  </a:solidFill>
                </a:rPr>
                <a:t>F</a:t>
              </a:r>
              <a:r>
                <a:rPr lang="cs-CZ" sz="2000" baseline="-25000">
                  <a:solidFill>
                    <a:srgbClr val="3333FF"/>
                  </a:solidFill>
                </a:rPr>
                <a:t>g</a:t>
              </a:r>
            </a:p>
          </p:txBody>
        </p:sp>
        <p:sp>
          <p:nvSpPr>
            <p:cNvPr id="7186" name="TextovéPole 20"/>
            <p:cNvSpPr txBox="1">
              <a:spLocks noChangeArrowheads="1"/>
            </p:cNvSpPr>
            <p:nvPr/>
          </p:nvSpPr>
          <p:spPr bwMode="auto">
            <a:xfrm>
              <a:off x="5409232" y="1997224"/>
              <a:ext cx="341760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r>
                <a:rPr lang="cs-CZ" sz="2000"/>
                <a:t>T</a:t>
              </a:r>
            </a:p>
          </p:txBody>
        </p:sp>
      </p:grpSp>
      <p:grpSp>
        <p:nvGrpSpPr>
          <p:cNvPr id="7172" name="Skupina 21"/>
          <p:cNvGrpSpPr>
            <a:grpSpLocks/>
          </p:cNvGrpSpPr>
          <p:nvPr/>
        </p:nvGrpSpPr>
        <p:grpSpPr bwMode="auto">
          <a:xfrm>
            <a:off x="4891088" y="1728788"/>
            <a:ext cx="1584325" cy="2447925"/>
            <a:chOff x="1691680" y="1844824"/>
            <a:chExt cx="1584176" cy="2448272"/>
          </a:xfrm>
        </p:grpSpPr>
        <p:sp>
          <p:nvSpPr>
            <p:cNvPr id="23" name="Obdélník 22"/>
            <p:cNvSpPr/>
            <p:nvPr/>
          </p:nvSpPr>
          <p:spPr>
            <a:xfrm>
              <a:off x="1691680" y="1844824"/>
              <a:ext cx="1584176" cy="1008205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24" name="Přímá spojnice 23"/>
            <p:cNvCxnSpPr/>
            <p:nvPr/>
          </p:nvCxnSpPr>
          <p:spPr>
            <a:xfrm>
              <a:off x="1691680" y="1844824"/>
              <a:ext cx="1584176" cy="100820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 flipV="1">
              <a:off x="1691680" y="1844824"/>
              <a:ext cx="1584176" cy="100820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se šipkou 25"/>
            <p:cNvCxnSpPr/>
            <p:nvPr/>
          </p:nvCxnSpPr>
          <p:spPr>
            <a:xfrm>
              <a:off x="2483768" y="2348132"/>
              <a:ext cx="0" cy="1441654"/>
            </a:xfrm>
            <a:prstGeom prst="straightConnector1">
              <a:avLst/>
            </a:prstGeom>
            <a:ln w="28575">
              <a:solidFill>
                <a:srgbClr val="3333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77" name="TextovéPole 26"/>
            <p:cNvSpPr txBox="1">
              <a:spLocks noChangeArrowheads="1"/>
            </p:cNvSpPr>
            <p:nvPr/>
          </p:nvSpPr>
          <p:spPr bwMode="auto">
            <a:xfrm>
              <a:off x="2555801" y="2881511"/>
              <a:ext cx="412292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r>
                <a:rPr lang="cs-CZ" sz="2000">
                  <a:solidFill>
                    <a:srgbClr val="3333FF"/>
                  </a:solidFill>
                </a:rPr>
                <a:t>F</a:t>
              </a:r>
              <a:r>
                <a:rPr lang="cs-CZ" sz="2000" baseline="-25000">
                  <a:solidFill>
                    <a:srgbClr val="3333FF"/>
                  </a:solidFill>
                </a:rPr>
                <a:t>g</a:t>
              </a:r>
            </a:p>
          </p:txBody>
        </p:sp>
        <p:sp>
          <p:nvSpPr>
            <p:cNvPr id="7178" name="TextovéPole 27"/>
            <p:cNvSpPr txBox="1">
              <a:spLocks noChangeArrowheads="1"/>
            </p:cNvSpPr>
            <p:nvPr/>
          </p:nvSpPr>
          <p:spPr bwMode="auto">
            <a:xfrm>
              <a:off x="2312888" y="1948770"/>
              <a:ext cx="341760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r>
                <a:rPr lang="cs-CZ" sz="2000"/>
                <a:t>T</a:t>
              </a:r>
            </a:p>
          </p:txBody>
        </p:sp>
        <p:cxnSp>
          <p:nvCxnSpPr>
            <p:cNvPr id="29" name="Přímá spojnice se šipkou 28"/>
            <p:cNvCxnSpPr>
              <a:stCxn id="23" idx="2"/>
            </p:cNvCxnSpPr>
            <p:nvPr/>
          </p:nvCxnSpPr>
          <p:spPr>
            <a:xfrm>
              <a:off x="2483768" y="2853029"/>
              <a:ext cx="0" cy="1440067"/>
            </a:xfrm>
            <a:prstGeom prst="straightConnector1">
              <a:avLst/>
            </a:prstGeom>
            <a:ln w="63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80" name="TextovéPole 29"/>
            <p:cNvSpPr txBox="1">
              <a:spLocks noChangeArrowheads="1"/>
            </p:cNvSpPr>
            <p:nvPr/>
          </p:nvSpPr>
          <p:spPr bwMode="auto">
            <a:xfrm>
              <a:off x="2113154" y="3789040"/>
              <a:ext cx="370614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r>
                <a:rPr lang="cs-CZ" sz="2000">
                  <a:solidFill>
                    <a:srgbClr val="FF0000"/>
                  </a:solidFill>
                </a:rPr>
                <a:t>G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304</TotalTime>
  <Words>148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Times New Roman</vt:lpstr>
      <vt:lpstr>Arial</vt:lpstr>
      <vt:lpstr>Calibri</vt:lpstr>
      <vt:lpstr>Default Design</vt:lpstr>
      <vt:lpstr>VY_32_INOVACE_46A_Tíha a gravitační síla</vt:lpstr>
      <vt:lpstr>Tíha (G) – síla, která se projevuje působením tělesa na vodorovnou podložku nebo napínáním závěsu.   Zavěsíme těleso na siloměr a změříme sílu, kterou je napínána pružina siloměru, tj. tíhu: </vt:lpstr>
      <vt:lpstr>Prezentace aplikace PowerPoint</vt:lpstr>
      <vt:lpstr>Prezentace aplikace PowerPoint</vt:lpstr>
      <vt:lpstr> Gravitační síla (Fg) – síla, kterou je každé těleso přitahováno k Zemi   </vt:lpstr>
      <vt:lpstr>Prezentace aplikace PowerPoint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Habisonova</cp:lastModifiedBy>
  <cp:revision>62</cp:revision>
  <dcterms:created xsi:type="dcterms:W3CDTF">2003-11-19T14:30:33Z</dcterms:created>
  <dcterms:modified xsi:type="dcterms:W3CDTF">2012-03-13T08:58:02Z</dcterms:modified>
</cp:coreProperties>
</file>