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69" r:id="rId3"/>
    <p:sldId id="257" r:id="rId4"/>
    <p:sldId id="260" r:id="rId5"/>
    <p:sldId id="261" r:id="rId6"/>
    <p:sldId id="270" r:id="rId7"/>
    <p:sldId id="262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766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bce.sweb.cz/" TargetMode="External"/><Relationship Id="rId2" Type="http://schemas.openxmlformats.org/officeDocument/2006/relationships/hyperlink" Target="http://cs.wikipedia.org/wiki/St%C5%99edo%C4%8Desk%C3%BD_kraj#P.C5.99.C3.ADroda_a_historick.C3.A9_pam.C3.A1tk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VY_32_INOVACE_25_08_Z8_Skála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95856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Česko - zemědělství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549580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Zemědělství, hlavní oblasti a plodiny Česka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Česko - zemědělství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 hlavními oblastmi chovu a pěstování plodin v Česku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 a pro žáky 8. třídy</a:t>
            </a:r>
          </a:p>
          <a:p>
            <a:r>
              <a:rPr lang="cs-CZ" dirty="0" smtClean="0"/>
              <a:t>Své poznatky je dobré si doplnit v učebnici a také v přiložených hypertextových odkazech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959007" y="1272391"/>
            <a:ext cx="7200800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 smtClean="0"/>
          </a:p>
          <a:p>
            <a:pPr algn="ctr"/>
            <a:r>
              <a:rPr lang="cs-CZ" sz="3600" dirty="0" smtClean="0"/>
              <a:t>V současné době je </a:t>
            </a:r>
            <a:r>
              <a:rPr lang="cs-CZ" sz="3600" dirty="0" smtClean="0">
                <a:solidFill>
                  <a:srgbClr val="FF0000"/>
                </a:solidFill>
              </a:rPr>
              <a:t>více než polovina </a:t>
            </a:r>
            <a:r>
              <a:rPr lang="cs-CZ" sz="3600" dirty="0" smtClean="0"/>
              <a:t>rozlohy Česka využívána zemědělsky</a:t>
            </a:r>
          </a:p>
          <a:p>
            <a:pPr algn="ctr"/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Zemědělství v ČR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7615262" cy="67657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8" name="Zaoblený obdélník 7"/>
          <p:cNvSpPr/>
          <p:nvPr/>
        </p:nvSpPr>
        <p:spPr>
          <a:xfrm>
            <a:off x="999734" y="2924944"/>
            <a:ext cx="7200800" cy="158417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 smtClean="0">
              <a:solidFill>
                <a:schemeClr val="tx1"/>
              </a:solidFill>
            </a:endParaRP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Pěstují se převážně </a:t>
            </a:r>
            <a:r>
              <a:rPr lang="cs-CZ" sz="3600" dirty="0" smtClean="0">
                <a:solidFill>
                  <a:srgbClr val="00B0F0"/>
                </a:solidFill>
              </a:rPr>
              <a:t>obiloviny</a:t>
            </a:r>
            <a:r>
              <a:rPr lang="cs-CZ" sz="3600" dirty="0" smtClean="0">
                <a:solidFill>
                  <a:schemeClr val="tx1"/>
                </a:solidFill>
              </a:rPr>
              <a:t>(pšenice, kukuřice),</a:t>
            </a:r>
            <a:r>
              <a:rPr lang="cs-CZ" sz="3600" dirty="0" smtClean="0">
                <a:solidFill>
                  <a:srgbClr val="00B0F0"/>
                </a:solidFill>
              </a:rPr>
              <a:t>okopaniny</a:t>
            </a:r>
            <a:r>
              <a:rPr lang="cs-CZ" sz="3600" dirty="0" smtClean="0">
                <a:solidFill>
                  <a:schemeClr val="tx1"/>
                </a:solidFill>
              </a:rPr>
              <a:t>(brambory) a </a:t>
            </a:r>
            <a:r>
              <a:rPr lang="cs-CZ" sz="3600" dirty="0" smtClean="0">
                <a:solidFill>
                  <a:srgbClr val="00B0F0"/>
                </a:solidFill>
              </a:rPr>
              <a:t>pícniny</a:t>
            </a:r>
            <a:r>
              <a:rPr lang="cs-CZ" sz="3600" dirty="0" smtClean="0">
                <a:solidFill>
                  <a:schemeClr val="tx1"/>
                </a:solidFill>
              </a:rPr>
              <a:t>(hrách)</a:t>
            </a:r>
          </a:p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71600" y="4941168"/>
            <a:ext cx="7200800" cy="1296144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 smtClean="0"/>
          </a:p>
          <a:p>
            <a:pPr algn="ctr"/>
            <a:r>
              <a:rPr lang="cs-CZ" sz="3600" dirty="0" smtClean="0"/>
              <a:t>V živočišné výrobě převažuje chov skotu, prasat a drůbeže</a:t>
            </a:r>
          </a:p>
          <a:p>
            <a:pPr algn="ctr"/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  <p:bldP spid="8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454" y="1428627"/>
            <a:ext cx="7105749" cy="4957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Rostlinná výroba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-20438" y="2700501"/>
            <a:ext cx="2046714" cy="24314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PLODINY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OVOCE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CUKROVKA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CHMEL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VINNÁ RÉVA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ZELENINA</a:t>
            </a:r>
            <a:endParaRPr lang="cs-CZ" sz="2400" dirty="0"/>
          </a:p>
        </p:txBody>
      </p:sp>
      <p:pic>
        <p:nvPicPr>
          <p:cNvPr id="1028" name="Picture 4" descr="C:\Users\uzivatel17\AppData\Local\Microsoft\Windows\Temporary Internet Files\Content.IE5\JI7WN3JW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564904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065" y="2651828"/>
            <a:ext cx="579437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437112"/>
            <a:ext cx="579437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 descr="C:\Users\uzivatel17\AppData\Local\Microsoft\Windows\Temporary Internet Files\Content.IE5\E9U4PGSO\MC9001935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189" y="3077745"/>
            <a:ext cx="627581" cy="510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uzivatel17\AppData\Local\Microsoft\Windows\Temporary Internet Files\Content.IE5\E9U4PGSO\MC9001935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521" y="4077072"/>
            <a:ext cx="627581" cy="510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ivatel17\AppData\Local\Microsoft\Windows\Temporary Internet Files\Content.IE5\DNMZ84AR\MC9001932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26805"/>
            <a:ext cx="607602" cy="617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ivatel17\AppData\Local\Microsoft\Windows\Temporary Internet Files\Content.IE5\E9U4PGSO\MC9003381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437112"/>
            <a:ext cx="649224" cy="917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zivatel17\AppData\Local\Microsoft\Windows\Temporary Internet Files\Content.IE5\DNMZ84AR\MC900441780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258" y="3144416"/>
            <a:ext cx="611050" cy="61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57771" y="1429287"/>
            <a:ext cx="2101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ZEMĚDĚLSTVÍ NÍŽIN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62806" y="1432695"/>
            <a:ext cx="30293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OBILOVINNY, VINNÁ RÉVA, OVOCE</a:t>
            </a:r>
            <a:endParaRPr lang="cs-CZ" sz="1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19120" y="1747869"/>
            <a:ext cx="30293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ZELENINA, KVĚTINY, OVOCE</a:t>
            </a:r>
            <a:endParaRPr lang="cs-CZ" sz="1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32048" y="2094666"/>
            <a:ext cx="22601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OBILOVINNY, CUKROVKA</a:t>
            </a:r>
            <a:endParaRPr lang="cs-CZ" sz="1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874724" y="5031547"/>
            <a:ext cx="21011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ZEMĚDĚLSTVÍ PAHORKATIN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387300" y="5677878"/>
            <a:ext cx="22601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BRAMBORY, LEN</a:t>
            </a:r>
            <a:endParaRPr lang="cs-CZ" sz="1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377571" y="5985188"/>
            <a:ext cx="22601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ŘEPKA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866341" y="5698891"/>
            <a:ext cx="22601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PÍCNINY, OVES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454" y="1428627"/>
            <a:ext cx="7105749" cy="4957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Živočišná výroba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20438" y="2700501"/>
            <a:ext cx="1238416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CHOV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KONĚ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RYBY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OVCE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57771" y="1429287"/>
            <a:ext cx="2101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ZEMĚDĚLSTVÍ NÍŽIN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62806" y="1432695"/>
            <a:ext cx="30293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PRASATA A SKOT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19120" y="1747869"/>
            <a:ext cx="30293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SKOT NA MLÉKO A PRASATA</a:t>
            </a:r>
            <a:endParaRPr lang="cs-CZ" sz="1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32048" y="2094666"/>
            <a:ext cx="22601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SKOT , PRASATA A DRŮBEŽ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74724" y="5031547"/>
            <a:ext cx="21011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ZEMĚDĚLSTVÍ PAHORKATIN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387300" y="5677878"/>
            <a:ext cx="22601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PRASATA A SKOT</a:t>
            </a:r>
            <a:endParaRPr lang="cs-CZ" sz="1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77571" y="5985188"/>
            <a:ext cx="22601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SKOT</a:t>
            </a:r>
            <a:endParaRPr lang="cs-CZ" sz="1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24128" y="5700677"/>
            <a:ext cx="22601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OVCE A SKOT</a:t>
            </a:r>
            <a:endParaRPr lang="cs-CZ" sz="1400" dirty="0"/>
          </a:p>
        </p:txBody>
      </p:sp>
      <p:pic>
        <p:nvPicPr>
          <p:cNvPr id="2050" name="Picture 2" descr="C:\Users\uzivatel17\AppData\Local\Microsoft\Windows\Temporary Internet Files\Content.IE5\JI7WN3JW\MC9000340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044" y="3111208"/>
            <a:ext cx="858076" cy="767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17\AppData\Local\Microsoft\Windows\Temporary Internet Files\Content.IE5\E9U4PGSO\MC9000840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3432" y="4243332"/>
            <a:ext cx="1039650" cy="68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17\AppData\Local\Microsoft\Windows\Temporary Internet Files\Content.IE5\JI7WN3JW\MC9000341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048" y="2822619"/>
            <a:ext cx="625882" cy="577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5" descr="C:\Users\uzivatel17\AppData\Local\Microsoft\Windows\Temporary Internet Files\Content.IE5\JI7WN3JW\MC9000341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4509" y="2543193"/>
            <a:ext cx="625882" cy="577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5" descr="C:\Users\uzivatel17\AppData\Local\Microsoft\Windows\Temporary Internet Files\Content.IE5\JI7WN3JW\MC9000341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5058" y="5097591"/>
            <a:ext cx="625882" cy="577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uzivatel17\AppData\Local\Microsoft\Windows\Temporary Internet Files\Content.IE5\JI7WN3JW\MC9000341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3556" y="4008675"/>
            <a:ext cx="625882" cy="577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5" descr="C:\Users\uzivatel17\AppData\Local\Microsoft\Windows\Temporary Internet Files\Content.IE5\JI7WN3JW\MC9000341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313" y="4297263"/>
            <a:ext cx="625882" cy="577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999734" y="1628800"/>
            <a:ext cx="7172666" cy="1656184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 smtClean="0"/>
          </a:p>
          <a:p>
            <a:pPr algn="ctr"/>
            <a:r>
              <a:rPr lang="cs-CZ" sz="3600" dirty="0" smtClean="0"/>
              <a:t>Lesy pokrývají 1/3 plochy ČR, většina se hospodářsky využívá na těžbu dřeva</a:t>
            </a:r>
          </a:p>
          <a:p>
            <a:pPr algn="ctr"/>
            <a:endParaRPr lang="cs-CZ" sz="3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Lesnictví a rybolov v Česku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7615262" cy="67657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8" name="Zaoblený obdélník 7"/>
          <p:cNvSpPr/>
          <p:nvPr/>
        </p:nvSpPr>
        <p:spPr>
          <a:xfrm>
            <a:off x="974149" y="4077072"/>
            <a:ext cx="7200800" cy="1888200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 smtClean="0"/>
          </a:p>
          <a:p>
            <a:pPr algn="ctr"/>
            <a:r>
              <a:rPr lang="cs-CZ" sz="3600" dirty="0" smtClean="0"/>
              <a:t>Rybolov má u nás dlouholetou tradici, nejvíce v jižních </a:t>
            </a:r>
            <a:r>
              <a:rPr lang="cs-CZ" sz="3600" dirty="0"/>
              <a:t>Č</a:t>
            </a:r>
            <a:r>
              <a:rPr lang="cs-CZ" sz="3600" dirty="0" smtClean="0"/>
              <a:t>echách (Třeboňsko), loví se výhradně kapr</a:t>
            </a:r>
          </a:p>
          <a:p>
            <a:pPr algn="ctr"/>
            <a:endParaRPr lang="cs-CZ" sz="3600" dirty="0"/>
          </a:p>
        </p:txBody>
      </p:sp>
      <p:pic>
        <p:nvPicPr>
          <p:cNvPr id="3074" name="Picture 2" descr="C:\Users\uzivatel17\AppData\Local\Microsoft\Windows\Temporary Internet Files\Content.IE5\TA7UZ348\MC9002511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3" y="4797151"/>
            <a:ext cx="2097386" cy="184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17\AppData\Local\Microsoft\Windows\Temporary Internet Files\Content.IE5\TA7UZ348\MC90044179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79288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-74544" y="1773349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555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Která plodina je typická pro ŽATECKO?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CHMEL</a:t>
            </a: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2.Které zvíře se chová na PARDUBICKU?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KŮŇ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/>
        </p:nvSpPr>
        <p:spPr>
          <a:xfrm>
            <a:off x="457200" y="447663"/>
            <a:ext cx="8229600" cy="11430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dk1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ctr"/>
            <a:r>
              <a:rPr lang="cs-CZ" dirty="0" smtClean="0"/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755576" y="2089857"/>
            <a:ext cx="7488832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WIKIPEDIE.ORG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755576" y="3551010"/>
            <a:ext cx="7488832" cy="129614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ZEMĚPIS.COM</a:t>
            </a:r>
            <a:endParaRPr lang="cs-CZ" dirty="0"/>
          </a:p>
        </p:txBody>
      </p:sp>
      <p:sp>
        <p:nvSpPr>
          <p:cNvPr id="7" name="Šipka doprava 6">
            <a:hlinkClick r:id="rId3"/>
          </p:cNvPr>
          <p:cNvSpPr/>
          <p:nvPr/>
        </p:nvSpPr>
        <p:spPr>
          <a:xfrm>
            <a:off x="755576" y="5114193"/>
            <a:ext cx="7488832" cy="129614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OBCE.SWEB.CZ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61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– </a:t>
            </a:r>
            <a:r>
              <a:rPr lang="cs-CZ" sz="1400" dirty="0" smtClean="0"/>
              <a:t>galerie klipart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1583</TotalTime>
  <Words>290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Prezentace aplikace PowerPoint</vt:lpstr>
      <vt:lpstr>Anotace</vt:lpstr>
      <vt:lpstr>Zemědělství v ČR</vt:lpstr>
      <vt:lpstr>Rostlinná výroba</vt:lpstr>
      <vt:lpstr>Živočišná výroba</vt:lpstr>
      <vt:lpstr>Lesnictví a rybolov v Česku</vt:lpstr>
      <vt:lpstr>Otázky a úkoly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170</cp:revision>
  <dcterms:created xsi:type="dcterms:W3CDTF">2011-03-22T17:13:23Z</dcterms:created>
  <dcterms:modified xsi:type="dcterms:W3CDTF">2013-09-28T12:09:16Z</dcterms:modified>
</cp:coreProperties>
</file>