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0"/>
  </p:notesMasterIdLst>
  <p:sldIdLst>
    <p:sldId id="256" r:id="rId2"/>
    <p:sldId id="269" r:id="rId3"/>
    <p:sldId id="257" r:id="rId4"/>
    <p:sldId id="260" r:id="rId5"/>
    <p:sldId id="270" r:id="rId6"/>
    <p:sldId id="262" r:id="rId7"/>
    <p:sldId id="271" r:id="rId8"/>
    <p:sldId id="2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FF33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139" autoAdjust="0"/>
  </p:normalViewPr>
  <p:slideViewPr>
    <p:cSldViewPr>
      <p:cViewPr>
        <p:scale>
          <a:sx n="76" d="100"/>
          <a:sy n="76" d="100"/>
        </p:scale>
        <p:origin x="-1206" y="-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28.9.2013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87665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28.9.2013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28.9.2013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28.9.2013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28.9.2013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28.9.2013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28.9.2013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28.9.2013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0D3F59A4-F837-41F0-876E-5CF40EF10FB8}" type="datetimeFigureOut">
              <a:rPr lang="cs-CZ" smtClean="0"/>
              <a:pPr/>
              <a:t>28.9.2013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28.9.2013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28.9.2013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obce.sweb.cz/" TargetMode="External"/><Relationship Id="rId2" Type="http://schemas.openxmlformats.org/officeDocument/2006/relationships/hyperlink" Target="http://cs.wikipedia.org/wiki/St%C5%99edo%C4%8Desk%C3%BD_kraj#P.C5.99.C3.ADroda_a_historick.C3.A9_pam.C3.A1tky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9" name="Zaoblený obdélník 8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0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857224" y="3500438"/>
            <a:ext cx="483055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VY_32_INOVACE_25_09_Z8_Skála</a:t>
            </a:r>
            <a:endParaRPr lang="cs-CZ" sz="2000" dirty="0"/>
          </a:p>
        </p:txBody>
      </p:sp>
      <p:sp>
        <p:nvSpPr>
          <p:cNvPr id="13" name="Obdélník 12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14" name="Obdélník 13"/>
          <p:cNvSpPr/>
          <p:nvPr/>
        </p:nvSpPr>
        <p:spPr>
          <a:xfrm>
            <a:off x="857224" y="3929066"/>
            <a:ext cx="253184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Česko - </a:t>
            </a:r>
            <a:r>
              <a:rPr lang="cs-CZ" sz="2000" dirty="0" smtClean="0"/>
              <a:t>Průmysl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Člověk a příroda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16" name="Obdélník 15"/>
          <p:cNvSpPr/>
          <p:nvPr/>
        </p:nvSpPr>
        <p:spPr>
          <a:xfrm>
            <a:off x="857224" y="4357694"/>
            <a:ext cx="504465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Průmysl, </a:t>
            </a:r>
            <a:r>
              <a:rPr lang="cs-CZ" sz="2000" dirty="0" smtClean="0"/>
              <a:t>hlavní oblasti a </a:t>
            </a:r>
            <a:r>
              <a:rPr lang="cs-CZ" sz="2000" dirty="0" smtClean="0"/>
              <a:t>odvětví </a:t>
            </a:r>
            <a:r>
              <a:rPr lang="cs-CZ" sz="2000" dirty="0" smtClean="0"/>
              <a:t>Česka</a:t>
            </a:r>
            <a:endParaRPr lang="cs-CZ" sz="2000" dirty="0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785786" y="428604"/>
            <a:ext cx="7358114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Česko </a:t>
            </a:r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- Průmysl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seznamuje žáky s hlavními oblastmi </a:t>
            </a:r>
            <a:r>
              <a:rPr lang="cs-CZ" dirty="0" smtClean="0"/>
              <a:t>a odvětvími průmyslu </a:t>
            </a:r>
            <a:r>
              <a:rPr lang="cs-CZ" dirty="0" smtClean="0"/>
              <a:t>v </a:t>
            </a:r>
            <a:r>
              <a:rPr lang="cs-CZ" dirty="0" smtClean="0"/>
              <a:t>Česku</a:t>
            </a:r>
          </a:p>
          <a:p>
            <a:r>
              <a:rPr lang="cs-CZ" dirty="0" smtClean="0"/>
              <a:t>Své vědomosti si žáci mohou ověřit v závěrečných otázkách</a:t>
            </a:r>
          </a:p>
          <a:p>
            <a:r>
              <a:rPr lang="cs-CZ" dirty="0" smtClean="0"/>
              <a:t>Prezentace je určena pro interaktivní tabuli a pro žáky 8. třídy</a:t>
            </a:r>
          </a:p>
          <a:p>
            <a:r>
              <a:rPr lang="cs-CZ" dirty="0" smtClean="0"/>
              <a:t>Své poznatky je dobré si doplnit v učebnici a také v přiložených hypertextových odkazech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959007" y="1272391"/>
            <a:ext cx="7501426" cy="129614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 smtClean="0"/>
          </a:p>
          <a:p>
            <a:pPr algn="ctr"/>
            <a:r>
              <a:rPr lang="cs-CZ" sz="3600" dirty="0" smtClean="0"/>
              <a:t>V současné době je </a:t>
            </a:r>
            <a:r>
              <a:rPr lang="cs-CZ" sz="3600" dirty="0" smtClean="0">
                <a:solidFill>
                  <a:schemeClr val="bg1"/>
                </a:solidFill>
              </a:rPr>
              <a:t>průmysl soustředěn do tzv.</a:t>
            </a:r>
            <a:r>
              <a:rPr lang="cs-CZ" sz="3600" dirty="0" smtClean="0">
                <a:solidFill>
                  <a:srgbClr val="FF0000"/>
                </a:solidFill>
              </a:rPr>
              <a:t> starých průmyslových oblastí</a:t>
            </a:r>
            <a:endParaRPr lang="cs-CZ" sz="3600" dirty="0" smtClean="0"/>
          </a:p>
          <a:p>
            <a:pPr algn="ctr"/>
            <a:endParaRPr lang="cs-CZ" sz="36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Průmysl</a:t>
            </a: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v ČR</a:t>
            </a: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999734" y="2924944"/>
            <a:ext cx="7200800" cy="1584176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 smtClean="0">
              <a:solidFill>
                <a:schemeClr val="tx1"/>
              </a:solidFill>
            </a:endParaRPr>
          </a:p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Do sekundárního sektoru řadíme </a:t>
            </a:r>
            <a:r>
              <a:rPr lang="cs-CZ" sz="3600" dirty="0" smtClean="0">
                <a:solidFill>
                  <a:srgbClr val="00B0F0"/>
                </a:solidFill>
              </a:rPr>
              <a:t>těžbu nerostných surovin, energetiku, zpracovatelský průmysl a stavebnictví</a:t>
            </a:r>
            <a:endParaRPr lang="cs-CZ" sz="3600" dirty="0" smtClean="0">
              <a:solidFill>
                <a:srgbClr val="00B0F0"/>
              </a:solidFill>
            </a:endParaRPr>
          </a:p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971600" y="4941168"/>
            <a:ext cx="7200800" cy="1728192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V naší republice ustupuje význam </a:t>
            </a: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těžkého průmyslu </a:t>
            </a:r>
            <a:r>
              <a:rPr lang="cs-CZ" sz="3600" dirty="0" smtClean="0"/>
              <a:t>a prosazuje se </a:t>
            </a: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zahraniční kapitál</a:t>
            </a:r>
            <a:endParaRPr lang="cs-CZ" sz="36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2" grpId="0"/>
      <p:bldP spid="8" grpId="0" animBg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42852"/>
            <a:ext cx="7239000" cy="714380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Průmyslové oblasti ČR</a:t>
            </a:r>
            <a:endParaRPr lang="cs-CZ" dirty="0"/>
          </a:p>
        </p:txBody>
      </p:sp>
      <p:pic>
        <p:nvPicPr>
          <p:cNvPr id="1026" name="Picture 2" descr="http://www.zsrokytnice.cz/priroda/zem/vyuka/8roc/hosp/oblasti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340768"/>
            <a:ext cx="8479172" cy="5109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1369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Hlavní průmyslová odvětví v ČR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395536" y="1412776"/>
            <a:ext cx="7615262" cy="676576"/>
          </a:xfrm>
        </p:spPr>
        <p:txBody>
          <a:bodyPr>
            <a:noAutofit/>
          </a:bodyPr>
          <a:lstStyle/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		</a:t>
            </a:r>
            <a:endParaRPr lang="cs-CZ" sz="3600" dirty="0"/>
          </a:p>
        </p:txBody>
      </p:sp>
      <p:sp>
        <p:nvSpPr>
          <p:cNvPr id="8" name="Zaoblený obdélník 7"/>
          <p:cNvSpPr/>
          <p:nvPr/>
        </p:nvSpPr>
        <p:spPr>
          <a:xfrm>
            <a:off x="323528" y="1628682"/>
            <a:ext cx="8763139" cy="5112686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endParaRPr lang="cs-CZ" sz="3600" dirty="0" smtClean="0"/>
          </a:p>
          <a:p>
            <a:pPr marL="571500" indent="-571500">
              <a:buFontTx/>
              <a:buChar char="-"/>
            </a:pPr>
            <a:r>
              <a:rPr lang="cs-CZ" sz="3600" u="sng" dirty="0" smtClean="0">
                <a:solidFill>
                  <a:srgbClr val="FF0000"/>
                </a:solidFill>
              </a:rPr>
              <a:t>PRŮMYSLOVÁ ODVĚTVÍ ČR: </a:t>
            </a:r>
          </a:p>
          <a:p>
            <a:r>
              <a:rPr lang="cs-CZ" sz="3600" dirty="0"/>
              <a:t>	</a:t>
            </a:r>
            <a:r>
              <a:rPr lang="cs-CZ" sz="3600" dirty="0" smtClean="0"/>
              <a:t>- těžba nerostných surovin</a:t>
            </a:r>
          </a:p>
          <a:p>
            <a:r>
              <a:rPr lang="cs-CZ" sz="3600" dirty="0"/>
              <a:t>	</a:t>
            </a:r>
            <a:r>
              <a:rPr lang="cs-CZ" sz="3600" dirty="0" smtClean="0"/>
              <a:t>- energetika – výroba koksu, paliv… </a:t>
            </a:r>
          </a:p>
          <a:p>
            <a:r>
              <a:rPr lang="cs-CZ" sz="3600" dirty="0"/>
              <a:t>	</a:t>
            </a:r>
            <a:r>
              <a:rPr lang="cs-CZ" sz="3600" dirty="0" smtClean="0"/>
              <a:t>- hutnické a kovodělné</a:t>
            </a:r>
          </a:p>
          <a:p>
            <a:r>
              <a:rPr lang="cs-CZ" sz="3600" dirty="0"/>
              <a:t>	</a:t>
            </a:r>
            <a:r>
              <a:rPr lang="cs-CZ" sz="3600" dirty="0" smtClean="0"/>
              <a:t>- elektrotechnické</a:t>
            </a:r>
          </a:p>
          <a:p>
            <a:r>
              <a:rPr lang="cs-CZ" sz="3600" dirty="0"/>
              <a:t>	</a:t>
            </a:r>
            <a:r>
              <a:rPr lang="cs-CZ" sz="3600" dirty="0" smtClean="0"/>
              <a:t>- textilní, oděvní a kožedělné</a:t>
            </a:r>
          </a:p>
          <a:p>
            <a:r>
              <a:rPr lang="cs-CZ" sz="3600" dirty="0"/>
              <a:t>	</a:t>
            </a:r>
            <a:r>
              <a:rPr lang="cs-CZ" sz="3600" dirty="0" smtClean="0"/>
              <a:t>- dřevozpracující</a:t>
            </a:r>
          </a:p>
          <a:p>
            <a:r>
              <a:rPr lang="cs-CZ" sz="3600" dirty="0"/>
              <a:t>	</a:t>
            </a:r>
            <a:r>
              <a:rPr lang="cs-CZ" sz="3600" dirty="0" smtClean="0"/>
              <a:t>- chemické, gumárenské, plastové</a:t>
            </a:r>
          </a:p>
          <a:p>
            <a:r>
              <a:rPr lang="cs-CZ" sz="3600" dirty="0"/>
              <a:t>	</a:t>
            </a:r>
            <a:r>
              <a:rPr lang="cs-CZ" sz="3600" dirty="0" smtClean="0"/>
              <a:t>- potravinářské…                  </a:t>
            </a:r>
          </a:p>
          <a:p>
            <a:pPr marL="1485900" lvl="2" indent="-571500">
              <a:buFontTx/>
              <a:buChar char="-"/>
            </a:pP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158555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22944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Otázky a úkoly</a:t>
            </a:r>
            <a:endParaRPr lang="cs-CZ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Vývojový diagram: děrná páska 5"/>
          <p:cNvSpPr/>
          <p:nvPr/>
        </p:nvSpPr>
        <p:spPr>
          <a:xfrm>
            <a:off x="642910" y="2428868"/>
            <a:ext cx="6500858" cy="1214446"/>
          </a:xfrm>
          <a:prstGeom prst="flowChartPunchedTape">
            <a:avLst/>
          </a:prstGeom>
          <a:solidFill>
            <a:schemeClr val="bg2">
              <a:lumMod val="2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Kde se nejvíce těží hnědé uhlí?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bláček 6"/>
          <p:cNvSpPr/>
          <p:nvPr/>
        </p:nvSpPr>
        <p:spPr>
          <a:xfrm>
            <a:off x="5357818" y="571480"/>
            <a:ext cx="3643338" cy="1827094"/>
          </a:xfrm>
          <a:prstGeom prst="cloudCallou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Mostecko</a:t>
            </a:r>
            <a:endParaRPr lang="cs-CZ" sz="2400" dirty="0" smtClean="0">
              <a:solidFill>
                <a:schemeClr val="tx1"/>
              </a:solidFill>
            </a:endParaRPr>
          </a:p>
        </p:txBody>
      </p:sp>
      <p:sp>
        <p:nvSpPr>
          <p:cNvPr id="8" name="Vývojový diagram: děrná páska 7"/>
          <p:cNvSpPr/>
          <p:nvPr/>
        </p:nvSpPr>
        <p:spPr>
          <a:xfrm>
            <a:off x="714348" y="5000636"/>
            <a:ext cx="6786610" cy="1357322"/>
          </a:xfrm>
          <a:prstGeom prst="flowChartPunchedTap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2.Kde se soustřeďuje průmyslová výroba v ČR?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láček 8"/>
          <p:cNvSpPr/>
          <p:nvPr/>
        </p:nvSpPr>
        <p:spPr>
          <a:xfrm>
            <a:off x="5857884" y="3500438"/>
            <a:ext cx="2928958" cy="1541342"/>
          </a:xfrm>
          <a:prstGeom prst="cloudCallout">
            <a:avLst/>
          </a:prstGeom>
          <a:solidFill>
            <a:schemeClr val="bg2">
              <a:lumMod val="5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Ve starých průmyslových oblastech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5500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7" grpId="0" animBg="1"/>
      <p:bldP spid="8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HYPERTEXTOVÉ ODKAZY</a:t>
            </a:r>
            <a:endParaRPr lang="cs-CZ" dirty="0"/>
          </a:p>
        </p:txBody>
      </p:sp>
      <p:sp>
        <p:nvSpPr>
          <p:cNvPr id="5" name="Šipka doprava 4">
            <a:hlinkClick r:id="rId2"/>
          </p:cNvPr>
          <p:cNvSpPr/>
          <p:nvPr/>
        </p:nvSpPr>
        <p:spPr>
          <a:xfrm>
            <a:off x="755576" y="1916832"/>
            <a:ext cx="7488832" cy="129614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WIKIPEDIE.ORG</a:t>
            </a:r>
            <a:endParaRPr lang="cs-CZ" dirty="0"/>
          </a:p>
        </p:txBody>
      </p:sp>
      <p:sp>
        <p:nvSpPr>
          <p:cNvPr id="6" name="Šipka doprava 5"/>
          <p:cNvSpPr/>
          <p:nvPr/>
        </p:nvSpPr>
        <p:spPr>
          <a:xfrm>
            <a:off x="755576" y="3377985"/>
            <a:ext cx="7488832" cy="1296144"/>
          </a:xfrm>
          <a:prstGeom prst="righ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ZEMĚPIS.COM</a:t>
            </a:r>
            <a:endParaRPr lang="cs-CZ" dirty="0"/>
          </a:p>
        </p:txBody>
      </p:sp>
      <p:sp>
        <p:nvSpPr>
          <p:cNvPr id="7" name="Šipka doprava 6">
            <a:hlinkClick r:id="rId3"/>
          </p:cNvPr>
          <p:cNvSpPr/>
          <p:nvPr/>
        </p:nvSpPr>
        <p:spPr>
          <a:xfrm>
            <a:off x="755576" y="4941168"/>
            <a:ext cx="7488832" cy="1296144"/>
          </a:xfrm>
          <a:prstGeom prst="righ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OBCE.SWEB.CZ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4883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300" dirty="0" smtClean="0"/>
              <a:t> </a:t>
            </a:r>
            <a:r>
              <a:rPr lang="cs-CZ" sz="1400" dirty="0" smtClean="0"/>
              <a:t>JEŘÁBEK, Milan; ANDĚL, Jiří; PEŠTOVÁ, Jana a kol. </a:t>
            </a:r>
            <a:r>
              <a:rPr lang="cs-CZ" sz="1400" i="1" dirty="0" smtClean="0"/>
              <a:t>Zeměpis 8 učebnice pro základní školy a víceletá gymnázia</a:t>
            </a:r>
            <a:r>
              <a:rPr lang="cs-CZ" sz="1400" dirty="0" smtClean="0"/>
              <a:t>. Plzeň: </a:t>
            </a:r>
            <a:r>
              <a:rPr lang="cs-CZ" sz="1400" dirty="0" err="1" smtClean="0"/>
              <a:t>Fraus</a:t>
            </a:r>
            <a:r>
              <a:rPr lang="cs-CZ" sz="1400" dirty="0" smtClean="0"/>
              <a:t>, 2006, ISBN 80-7238-486-4.</a:t>
            </a:r>
            <a:endParaRPr lang="cs-CZ" sz="1300" b="1" u="sng" dirty="0" smtClean="0"/>
          </a:p>
          <a:p>
            <a:pPr marL="0" indent="0">
              <a:buNone/>
            </a:pPr>
            <a:r>
              <a:rPr lang="cs-CZ" sz="2400" dirty="0" smtClean="0"/>
              <a:t>Obr</a:t>
            </a:r>
            <a:r>
              <a:rPr lang="cs-CZ" sz="2400" dirty="0" smtClean="0"/>
              <a:t>. 1. </a:t>
            </a:r>
            <a:r>
              <a:rPr lang="cs-CZ" sz="2400" dirty="0" smtClean="0"/>
              <a:t>– </a:t>
            </a:r>
            <a:r>
              <a:rPr lang="cs-CZ" sz="1400" dirty="0"/>
              <a:t>AUTOR NEUVEDEN. </a:t>
            </a:r>
            <a:r>
              <a:rPr lang="cs-CZ" sz="1400" i="1" dirty="0"/>
              <a:t>zsrokytnice.cz</a:t>
            </a:r>
            <a:r>
              <a:rPr lang="cs-CZ" sz="1400" dirty="0"/>
              <a:t> [online]. [cit. 28.9.2013]. Dostupný na WWW: http://</a:t>
            </a:r>
            <a:r>
              <a:rPr lang="cs-CZ" sz="1400" dirty="0" smtClean="0"/>
              <a:t>www.zsrokytnice.cz/priroda/zem/vyuka/8roc/hosp/oblasti.jpg </a:t>
            </a:r>
          </a:p>
          <a:p>
            <a:pPr marL="0" indent="0">
              <a:buNone/>
            </a:pPr>
            <a:endParaRPr lang="cs-CZ" sz="900" dirty="0" smtClean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1670</TotalTime>
  <Words>210</Words>
  <Application>Microsoft Office PowerPoint</Application>
  <PresentationFormat>Předvádění na obrazovce (4:3)</PresentationFormat>
  <Paragraphs>54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Medián</vt:lpstr>
      <vt:lpstr>Prezentace aplikace PowerPoint</vt:lpstr>
      <vt:lpstr>Anotace</vt:lpstr>
      <vt:lpstr>Průmysl v ČR</vt:lpstr>
      <vt:lpstr>Průmyslové oblasti ČR</vt:lpstr>
      <vt:lpstr>Hlavní průmyslová odvětví v ČR</vt:lpstr>
      <vt:lpstr>Otázky a úkoly</vt:lpstr>
      <vt:lpstr>HYPERTEXTOVÉ ODKAZY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uzivatel17</cp:lastModifiedBy>
  <cp:revision>175</cp:revision>
  <dcterms:created xsi:type="dcterms:W3CDTF">2011-03-22T17:13:23Z</dcterms:created>
  <dcterms:modified xsi:type="dcterms:W3CDTF">2013-09-28T12:08:46Z</dcterms:modified>
</cp:coreProperties>
</file>