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63" r:id="rId3"/>
    <p:sldId id="264" r:id="rId4"/>
    <p:sldId id="260" r:id="rId5"/>
    <p:sldId id="257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640907-CBB4-4A68-A47C-43D37F473833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D1F2A-8140-404B-AAA7-D8F3512006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232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30" y="4343322"/>
            <a:ext cx="5486309" cy="411487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2042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0155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8348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34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5720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8741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5807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2676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3757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0695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132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AB75C-3888-4B97-808E-DA6AC12D6AD8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47DC6-992B-4308-9ACE-266421D1D3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0956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685799" y="2130480"/>
            <a:ext cx="7772039" cy="3489120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3" name="Podnadpis 2"/>
          <p:cNvSpPr/>
          <p:nvPr/>
        </p:nvSpPr>
        <p:spPr>
          <a:xfrm>
            <a:off x="1339560" y="4140000"/>
            <a:ext cx="6400440" cy="2953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91440" rIns="91440" bIns="45720" anchor="t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76185" y="162457"/>
            <a:ext cx="8208912" cy="2100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260000" y="1800000"/>
            <a:ext cx="7020000" cy="14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dnadpis 5"/>
          <p:cNvSpPr txBox="1">
            <a:spLocks noGrp="1"/>
          </p:cNvSpPr>
          <p:nvPr>
            <p:ph type="subTitle" idx="4294967295"/>
          </p:nvPr>
        </p:nvSpPr>
        <p:spPr>
          <a:xfrm>
            <a:off x="457200" y="1649520"/>
            <a:ext cx="8229240" cy="4435920"/>
          </a:xfrm>
        </p:spPr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 hangingPunct="0">
              <a:buNone/>
            </a:pPr>
            <a:r>
              <a:rPr lang="cs-CZ" sz="2400" smtClean="0">
                <a:latin typeface="TrebuchetMS" pitchFamily="34"/>
              </a:rPr>
              <a:t>VY_32_INOVACE_1CJ2-4</a:t>
            </a:r>
            <a:endParaRPr lang="cs-CZ" sz="2400" dirty="0">
              <a:latin typeface="TrebuchetMS" pitchFamily="34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36000" y="4320000"/>
            <a:ext cx="7740000" cy="25380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hangingPunct="0">
              <a:defRPr sz="3100"/>
            </a:pPr>
            <a:r>
              <a:rPr lang="cs-CZ" sz="1600" dirty="0" smtClean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Výukový materiál zpracovaný </a:t>
            </a:r>
            <a:r>
              <a:rPr lang="cs-CZ" sz="1600" dirty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v rámci </a:t>
            </a:r>
            <a:r>
              <a:rPr lang="cs-CZ" sz="1600" dirty="0" smtClean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projektu EU </a:t>
            </a:r>
            <a:r>
              <a:rPr lang="cs-CZ" sz="1600" dirty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peníze </a:t>
            </a:r>
            <a:r>
              <a:rPr lang="cs-CZ" sz="1600" dirty="0" smtClean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školám </a:t>
            </a:r>
          </a:p>
          <a:p>
            <a:pPr hangingPunct="0">
              <a:defRPr sz="3100"/>
            </a:pPr>
            <a:endParaRPr lang="cs-CZ" sz="1400" b="0" i="0" u="none" strike="noStrike" kern="1200" dirty="0">
              <a:ln>
                <a:noFill/>
              </a:ln>
              <a:solidFill>
                <a:srgbClr val="000000"/>
              </a:solidFill>
              <a:latin typeface="TrebuchetMS" pitchFamily="34"/>
              <a:ea typeface="TrebuchetMS" pitchFamily="34"/>
              <a:cs typeface="TrebuchetMS" pitchFamily="34"/>
            </a:endParaRPr>
          </a:p>
          <a:p>
            <a:pPr hangingPunct="0">
              <a:defRPr sz="3100"/>
            </a:pP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Registrační 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číslo projektu: 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CZ.1.07/1.4.00/21.2597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Šablona: 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III/2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Ověřeno ve výuce dne: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21. 1.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 2013  Třída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: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I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.</a:t>
            </a:r>
            <a:endParaRPr lang="cs-CZ" sz="1200" b="0" i="0" u="none" strike="noStrike" kern="1200" dirty="0">
              <a:ln>
                <a:noFill/>
              </a:ln>
              <a:solidFill>
                <a:srgbClr val="0000FF"/>
              </a:solidFill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Název materiálu: 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písmeno D, d</a:t>
            </a:r>
            <a:endParaRPr lang="cs-CZ" sz="1200" b="0" i="0" u="none" strike="noStrike" kern="1200" dirty="0">
              <a:ln>
                <a:noFill/>
              </a:ln>
              <a:solidFill>
                <a:srgbClr val="0000FF"/>
              </a:solidFill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Autor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: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Mgr. Jana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Závadová</a:t>
            </a:r>
            <a:b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</a:b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ilustrace: </a:t>
            </a:r>
            <a:r>
              <a:rPr lang="cs-CZ" sz="120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archiv autorky</a:t>
            </a:r>
            <a:endParaRPr lang="cs-CZ" sz="1200" b="0" i="0" u="none" strike="noStrike" kern="1200" dirty="0">
              <a:ln>
                <a:noFill/>
              </a:ln>
              <a:solidFill>
                <a:srgbClr val="0000FF"/>
              </a:solidFill>
              <a:latin typeface="TrebuchetMS" pitchFamily="34"/>
              <a:ea typeface="TrebuchetMS" pitchFamily="34"/>
              <a:cs typeface="TrebuchetMS" pitchFamily="34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267744" y="3150809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Investice do rozvoje dalšího vzdělávání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92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Anotace: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1800" dirty="0" smtClean="0"/>
              <a:t>Materiál sklouží k trvalému zafixování probírané hlásky a k ní náležejících písmen,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1800" dirty="0" smtClean="0"/>
              <a:t>pomáhá ke snadnějšímu vyvození uvedené hlásky,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1800" dirty="0" smtClean="0"/>
              <a:t>usnadňuje učitelům výběr návodných pomůcek,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1800" dirty="0" smtClean="0"/>
              <a:t>vychází z metodiky splývavého čtení SFUMATO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1800" dirty="0" smtClean="0"/>
              <a:t>K upevnění pomohou všechny smysly – </a:t>
            </a:r>
            <a:r>
              <a:rPr lang="cs-CZ" sz="1800" b="1" dirty="0" smtClean="0"/>
              <a:t>zrak, hmat, sluch, čich </a:t>
            </a:r>
            <a:r>
              <a:rPr lang="cs-CZ" sz="1800" dirty="0" smtClean="0"/>
              <a:t>viz doporučení následující stránka</a:t>
            </a:r>
          </a:p>
          <a:p>
            <a:pPr marL="285750" indent="-285750" algn="l">
              <a:buFont typeface="Wingdings" pitchFamily="2" charset="2"/>
              <a:buChar char="§"/>
            </a:pPr>
            <a:r>
              <a:rPr lang="cs-CZ" sz="1800" dirty="0" smtClean="0"/>
              <a:t>Kromě zvýšení čtenářské gramotnosti lze materiál využit v hodinách výtvarné výchovy, pracovních činností. prvouky , popř. </a:t>
            </a:r>
            <a:r>
              <a:rPr lang="cs-CZ" sz="1800" dirty="0"/>
              <a:t> </a:t>
            </a:r>
            <a:r>
              <a:rPr lang="cs-CZ" sz="1800" dirty="0" smtClean="0"/>
              <a:t>předmětu Člověk a svět</a:t>
            </a:r>
          </a:p>
        </p:txBody>
      </p:sp>
    </p:spTree>
    <p:extLst>
      <p:ext uri="{BB962C8B-B14F-4D97-AF65-F5344CB8AC3E}">
        <p14:creationId xmlns:p14="http://schemas.microsoft.com/office/powerpoint/2010/main" val="335653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Zakroužkuj písmeno „d“</a:t>
            </a:r>
            <a:endParaRPr lang="cs-CZ" dirty="0"/>
          </a:p>
        </p:txBody>
      </p:sp>
      <p:pic>
        <p:nvPicPr>
          <p:cNvPr id="1026" name="Picture 2" descr="D:\DUM\foto na  DUM\DSCN019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04864"/>
            <a:ext cx="4603576" cy="3452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371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 je deštník do deště.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Obtáhni písmeno D na deštníku,</a:t>
            </a:r>
          </a:p>
          <a:p>
            <a:r>
              <a:rPr lang="cs-CZ" smtClean="0"/>
              <a:t>Obtahuj 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sz="6900" dirty="0" smtClean="0"/>
              <a:t>   D  </a:t>
            </a:r>
            <a:r>
              <a:rPr lang="cs-CZ" sz="6900" dirty="0" err="1" smtClean="0"/>
              <a:t>D</a:t>
            </a:r>
            <a:r>
              <a:rPr lang="cs-CZ" sz="6900" dirty="0" smtClean="0"/>
              <a:t> </a:t>
            </a:r>
            <a:r>
              <a:rPr lang="cs-CZ" sz="6900" dirty="0" err="1" smtClean="0"/>
              <a:t>d</a:t>
            </a:r>
            <a:r>
              <a:rPr lang="cs-CZ" sz="6900" dirty="0" smtClean="0"/>
              <a:t>  </a:t>
            </a:r>
            <a:r>
              <a:rPr lang="cs-CZ" sz="6900" dirty="0" err="1" smtClean="0"/>
              <a:t>D</a:t>
            </a:r>
            <a:r>
              <a:rPr lang="cs-CZ" sz="6900" dirty="0" smtClean="0"/>
              <a:t>  </a:t>
            </a:r>
            <a:r>
              <a:rPr lang="cs-CZ" sz="6900" dirty="0" err="1" smtClean="0"/>
              <a:t>d</a:t>
            </a:r>
            <a:r>
              <a:rPr lang="cs-CZ" sz="6900" dirty="0" smtClean="0"/>
              <a:t>  </a:t>
            </a:r>
            <a:r>
              <a:rPr lang="cs-CZ" sz="6900" dirty="0" err="1" smtClean="0"/>
              <a:t>d</a:t>
            </a:r>
            <a:r>
              <a:rPr lang="cs-CZ" sz="6900" dirty="0" smtClean="0"/>
              <a:t> </a:t>
            </a:r>
            <a:endParaRPr lang="cs-CZ" sz="69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Vyzkoušej psaní D, d na tabuli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Zapisuj D, d do celého řádku v sešitu</a:t>
            </a:r>
            <a:endParaRPr lang="cs-CZ" dirty="0"/>
          </a:p>
        </p:txBody>
      </p:sp>
      <p:pic>
        <p:nvPicPr>
          <p:cNvPr id="1027" name="Picture 3" descr="D:\DUM\foto na  DUM\D deštník MODRÉ D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844824"/>
            <a:ext cx="2858616" cy="381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475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Fer</a:t>
            </a:r>
            <a:r>
              <a:rPr lang="cs-CZ" b="1" u="sng" dirty="0" smtClean="0"/>
              <a:t>d</a:t>
            </a:r>
            <a:r>
              <a:rPr lang="cs-CZ" dirty="0" smtClean="0"/>
              <a:t>a má za</a:t>
            </a:r>
            <a:r>
              <a:rPr lang="cs-CZ" b="1" u="sng" dirty="0" smtClean="0"/>
              <a:t>d</a:t>
            </a:r>
            <a:r>
              <a:rPr lang="cs-CZ" dirty="0" smtClean="0"/>
              <a:t>eček stejný jako naše nové písmenko.</a:t>
            </a:r>
            <a:endParaRPr lang="cs-CZ" dirty="0"/>
          </a:p>
        </p:txBody>
      </p:sp>
      <p:pic>
        <p:nvPicPr>
          <p:cNvPr id="1026" name="Picture 2" descr="D:\DUM\RVP DUM\ČJ\abeceda\DSC07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628800"/>
            <a:ext cx="308268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6384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27985" y="260648"/>
            <a:ext cx="3384376" cy="635670"/>
          </a:xfrm>
        </p:spPr>
        <p:txBody>
          <a:bodyPr/>
          <a:lstStyle/>
          <a:p>
            <a:r>
              <a:rPr lang="cs-CZ" dirty="0"/>
              <a:t>Domek Ferdova kamaráda 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836713"/>
            <a:ext cx="3008313" cy="4896544"/>
          </a:xfrm>
        </p:spPr>
        <p:txBody>
          <a:bodyPr/>
          <a:lstStyle/>
          <a:p>
            <a:r>
              <a:rPr lang="cs-CZ" dirty="0" smtClean="0"/>
              <a:t>Podtrhni D, d v následujících slovech:</a:t>
            </a:r>
          </a:p>
          <a:p>
            <a:endParaRPr lang="cs-CZ" dirty="0"/>
          </a:p>
          <a:p>
            <a:r>
              <a:rPr lang="cs-CZ" sz="3200" b="1" dirty="0" smtClean="0"/>
              <a:t>Dana</a:t>
            </a:r>
          </a:p>
          <a:p>
            <a:r>
              <a:rPr lang="cs-CZ" sz="3200" b="1" dirty="0" smtClean="0"/>
              <a:t>dudák</a:t>
            </a:r>
          </a:p>
          <a:p>
            <a:r>
              <a:rPr lang="cs-CZ" sz="3200" b="1" dirty="0" smtClean="0"/>
              <a:t>duben</a:t>
            </a:r>
          </a:p>
          <a:p>
            <a:r>
              <a:rPr lang="cs-CZ" sz="3200" b="1" dirty="0" smtClean="0"/>
              <a:t>dupe</a:t>
            </a:r>
          </a:p>
          <a:p>
            <a:r>
              <a:rPr lang="cs-CZ" sz="3200" b="1" dirty="0" smtClean="0"/>
              <a:t>ADAM</a:t>
            </a:r>
          </a:p>
          <a:p>
            <a:r>
              <a:rPr lang="cs-CZ" sz="3200" b="1" dirty="0" smtClean="0"/>
              <a:t>Buben</a:t>
            </a:r>
          </a:p>
          <a:p>
            <a:r>
              <a:rPr lang="cs-CZ" sz="3200" b="1" dirty="0" smtClean="0"/>
              <a:t>dopoledne</a:t>
            </a:r>
          </a:p>
          <a:p>
            <a:endParaRPr lang="cs-CZ" sz="3200" b="1" dirty="0"/>
          </a:p>
        </p:txBody>
      </p:sp>
      <p:pic>
        <p:nvPicPr>
          <p:cNvPr id="5" name="Picture 2" descr="D:\DUM\RVP DUM\ČJ\abeceda\DSC07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552" y="936466"/>
            <a:ext cx="3262745" cy="452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162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Datel dumá na dubu.</a:t>
            </a:r>
            <a:endParaRPr lang="cs-CZ" dirty="0"/>
          </a:p>
        </p:txBody>
      </p:sp>
      <p:pic>
        <p:nvPicPr>
          <p:cNvPr id="2050" name="Picture 2" descr="D:\DUM\101NIKON\DSCN00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7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09778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126</Words>
  <Application>Microsoft Office PowerPoint</Application>
  <PresentationFormat>Předvádění na obrazovce (4:3)</PresentationFormat>
  <Paragraphs>42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    </vt:lpstr>
      <vt:lpstr>Anotace:  Materiál sklouží k trvalému zafixování probírané hlásky a k ní náležejících písmen, pomáhá ke snadnějšímu vyvození uvedené hlásky, usnadňuje učitelům výběr návodných pomůcek, vychází z metodiky splývavého čtení SFUMATO K upevnění pomohou všechny smysly – zrak, hmat, sluch, čich viz doporučení následující stránka Kromě zvýšení čtenářské gramotnosti lze materiál využit v hodinách výtvarné výchovy, pracovních činností. prvouky , popř.  předmětu Člověk a svět</vt:lpstr>
      <vt:lpstr>Zakroužkuj písmeno „d“</vt:lpstr>
      <vt:lpstr>D je deštník do deště.</vt:lpstr>
      <vt:lpstr>Ferda má zadeček stejný jako naše nové písmenko.</vt:lpstr>
      <vt:lpstr>Domek Ferdova kamaráda </vt:lpstr>
      <vt:lpstr>Datel dumá na dubu.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Žák</dc:creator>
  <cp:lastModifiedBy>jitka</cp:lastModifiedBy>
  <cp:revision>16</cp:revision>
  <dcterms:created xsi:type="dcterms:W3CDTF">2013-06-02T22:22:20Z</dcterms:created>
  <dcterms:modified xsi:type="dcterms:W3CDTF">2013-11-28T18:08:49Z</dcterms:modified>
</cp:coreProperties>
</file>