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7" r:id="rId3"/>
    <p:sldId id="260" r:id="rId4"/>
    <p:sldId id="271" r:id="rId5"/>
    <p:sldId id="259" r:id="rId6"/>
    <p:sldId id="257" r:id="rId7"/>
    <p:sldId id="258" r:id="rId8"/>
    <p:sldId id="268" r:id="rId9"/>
    <p:sldId id="261" r:id="rId10"/>
    <p:sldId id="269" r:id="rId11"/>
    <p:sldId id="270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1BD85-EA8A-403A-9EE4-9807F164773D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083D9B-E9A7-42AF-A8A4-84A7A9EB3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412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1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3386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906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463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200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578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215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257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636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99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75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282FE-64E0-48F5-8931-5D3F3C742BA9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36287-19F3-49EF-A1D5-EA56A38661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42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97548" y="281342"/>
            <a:ext cx="7884464" cy="2017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4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 sz="2400" smtClean="0">
                <a:latin typeface="TrebuchetMS" pitchFamily="34"/>
              </a:rPr>
              <a:t>VY_32_INOVACE_1CJ2-5</a:t>
            </a:r>
            <a:endParaRPr lang="cs-CZ" sz="2400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6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hangingPunct="0">
              <a:defRPr sz="3100"/>
            </a:pP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Výukový materiál zpracovaný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 rámci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projektu EU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školám </a:t>
            </a:r>
          </a:p>
          <a:p>
            <a:pPr hangingPunct="0">
              <a:defRPr sz="3100"/>
            </a:pPr>
            <a:endParaRPr lang="cs-CZ" sz="1400" b="0" i="0" u="none" strike="noStrike" kern="1200" dirty="0">
              <a:ln>
                <a:noFill/>
              </a:ln>
              <a:solidFill>
                <a:srgbClr val="000000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hangingPunct="0"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19.11. 2012  Ročník: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1.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hláska a písmeno </a:t>
            </a:r>
            <a:r>
              <a:rPr lang="cs-CZ" sz="1200" b="0" i="0" u="none" strike="noStrike" kern="1200" dirty="0" err="1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E,e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Mgr. Jana Závadová a žáci 1. ročníků v období roku 2010 - 2013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3150809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Investice do rozvoje dalšího vzdělávání</a:t>
            </a:r>
          </a:p>
        </p:txBody>
      </p:sp>
    </p:spTree>
    <p:extLst>
      <p:ext uri="{BB962C8B-B14F-4D97-AF65-F5344CB8AC3E}">
        <p14:creationId xmlns:p14="http://schemas.microsoft.com/office/powerpoint/2010/main" val="267976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Materiál sklouží k trvalému zafixování probírané hlásky a k ní náležejících písmen,</a:t>
            </a:r>
          </a:p>
          <a:p>
            <a:r>
              <a:rPr lang="cs-CZ" sz="1800" dirty="0" smtClean="0"/>
              <a:t>pomáhá ke snadnějšímu vyvození uvedené hlásky,</a:t>
            </a:r>
          </a:p>
          <a:p>
            <a:r>
              <a:rPr lang="cs-CZ" sz="1800" dirty="0" smtClean="0"/>
              <a:t>usnadňuje učitelům výběr návodných pomůcek,</a:t>
            </a:r>
          </a:p>
          <a:p>
            <a:r>
              <a:rPr lang="cs-CZ" sz="1800" dirty="0" smtClean="0"/>
              <a:t>vychází z metodiky splývavého čtení SFUMATO</a:t>
            </a:r>
          </a:p>
          <a:p>
            <a:r>
              <a:rPr lang="cs-CZ" sz="1800" dirty="0" smtClean="0"/>
              <a:t>K upevnění pomohou všechny smysly – </a:t>
            </a:r>
            <a:r>
              <a:rPr lang="cs-CZ" sz="1800" b="1" dirty="0" smtClean="0"/>
              <a:t>zrak, hmat, sluch, čich </a:t>
            </a:r>
            <a:r>
              <a:rPr lang="cs-CZ" sz="1800" dirty="0" smtClean="0"/>
              <a:t>viz doporučení následující stránka</a:t>
            </a:r>
          </a:p>
          <a:p>
            <a:r>
              <a:rPr lang="cs-CZ" sz="1800" dirty="0" smtClean="0"/>
              <a:t>Kromě zvýšení čtenářské gramotnosti lze materiál využit v hodinách výtvarné výchovy, pracovních činností. prvouky , popř. </a:t>
            </a:r>
            <a:r>
              <a:rPr lang="cs-CZ" sz="1800" dirty="0"/>
              <a:t> </a:t>
            </a:r>
            <a:r>
              <a:rPr lang="cs-CZ" sz="1800" dirty="0" smtClean="0"/>
              <a:t>předmětu Člověk a svět</a:t>
            </a:r>
          </a:p>
        </p:txBody>
      </p:sp>
    </p:spTree>
    <p:extLst>
      <p:ext uri="{BB962C8B-B14F-4D97-AF65-F5344CB8AC3E}">
        <p14:creationId xmlns:p14="http://schemas.microsoft.com/office/powerpoint/2010/main" val="19182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Zapojení smyslů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pPr>
              <a:buFont typeface="Wingdings" pitchFamily="2" charset="2"/>
              <a:buChar char="ü"/>
            </a:pPr>
            <a:r>
              <a:rPr lang="cs-CZ" sz="1800" b="1" u="sng" dirty="0" smtClean="0"/>
              <a:t>Elixíry</a:t>
            </a:r>
            <a:r>
              <a:rPr lang="cs-CZ" sz="1800" dirty="0" smtClean="0"/>
              <a:t>  čarodějnic z pohádek -  přičichněte si k čaji, který uvaříte z čarodějných bylinek (</a:t>
            </a:r>
            <a:r>
              <a:rPr lang="cs-CZ" sz="1800" dirty="0" smtClean="0">
                <a:solidFill>
                  <a:srgbClr val="FF0000"/>
                </a:solidFill>
              </a:rPr>
              <a:t>čich</a:t>
            </a:r>
            <a:r>
              <a:rPr lang="cs-CZ" sz="1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1800" b="1" u="sng" dirty="0" smtClean="0"/>
              <a:t>Ementál</a:t>
            </a:r>
            <a:r>
              <a:rPr lang="cs-CZ" sz="1800" dirty="0" smtClean="0"/>
              <a:t> ochutnejte (</a:t>
            </a:r>
            <a:r>
              <a:rPr lang="cs-CZ" sz="1800" dirty="0" smtClean="0">
                <a:solidFill>
                  <a:srgbClr val="FF0000"/>
                </a:solidFill>
              </a:rPr>
              <a:t>chuť</a:t>
            </a:r>
            <a:r>
              <a:rPr lang="cs-CZ" sz="1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1800" b="1" u="sng" dirty="0" smtClean="0"/>
              <a:t>Elektrické vedení , </a:t>
            </a:r>
            <a:r>
              <a:rPr lang="cs-CZ" sz="1800" dirty="0" smtClean="0"/>
              <a:t>podívejte se při vycházce na elektrické vedení,  připomeňte bezpečnost u elektrických zásuvek (</a:t>
            </a:r>
            <a:r>
              <a:rPr lang="cs-CZ" sz="1800" dirty="0" smtClean="0">
                <a:solidFill>
                  <a:srgbClr val="FF0000"/>
                </a:solidFill>
              </a:rPr>
              <a:t>zrak</a:t>
            </a:r>
            <a:r>
              <a:rPr lang="cs-CZ" sz="1800" dirty="0" smtClean="0"/>
              <a:t>)</a:t>
            </a:r>
          </a:p>
          <a:p>
            <a:pPr>
              <a:buFont typeface="Wingdings" pitchFamily="2" charset="2"/>
              <a:buChar char="ü"/>
            </a:pPr>
            <a:r>
              <a:rPr lang="cs-CZ" sz="1800" b="1" u="sng" dirty="0" smtClean="0"/>
              <a:t>Eskymák  (</a:t>
            </a:r>
            <a:r>
              <a:rPr lang="cs-CZ" sz="1800" dirty="0" smtClean="0">
                <a:solidFill>
                  <a:srgbClr val="FF0000"/>
                </a:solidFill>
              </a:rPr>
              <a:t>hmat</a:t>
            </a:r>
            <a:r>
              <a:rPr lang="cs-CZ" sz="1800" dirty="0" smtClean="0"/>
              <a:t>)– vyrob si podle následujících obrázků předměty, které ti budou připomínat e. </a:t>
            </a:r>
          </a:p>
          <a:p>
            <a:pPr marL="0" indent="0">
              <a:buNone/>
            </a:pPr>
            <a:r>
              <a:rPr lang="cs-CZ" sz="1800" dirty="0" smtClean="0"/>
              <a:t>	Písmeno e hledej mezi vymodelovanými </a:t>
            </a:r>
            <a:r>
              <a:rPr lang="cs-CZ" sz="1800" dirty="0" err="1" smtClean="0"/>
              <a:t>písmenyhledat</a:t>
            </a:r>
            <a:r>
              <a:rPr lang="cs-CZ" sz="1800" dirty="0" smtClean="0"/>
              <a:t> se zavázanýma 	očima na vyšívaném obrázku, na modelovací hmotě</a:t>
            </a:r>
          </a:p>
        </p:txBody>
      </p:sp>
    </p:spTree>
    <p:extLst>
      <p:ext uri="{BB962C8B-B14F-4D97-AF65-F5344CB8AC3E}">
        <p14:creationId xmlns:p14="http://schemas.microsoft.com/office/powerpoint/2010/main" val="176775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Vytvoř stejné tvary z drátků, modelovací hmoty. Obtáhni písmena na tabuli, poté je opiš vedle i do vlastního sešitu.</a:t>
            </a:r>
            <a:endParaRPr lang="cs-CZ" sz="3200" dirty="0"/>
          </a:p>
        </p:txBody>
      </p:sp>
      <p:pic>
        <p:nvPicPr>
          <p:cNvPr id="1027" name="Picture 3" descr="D:\DUM\foto na  DUM\E z drátků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5037716" cy="377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61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 – čepice i brada tvoří tvar písmene</a:t>
            </a:r>
            <a:br>
              <a:rPr lang="cs-CZ" dirty="0" smtClean="0"/>
            </a:br>
            <a:r>
              <a:rPr lang="cs-CZ" dirty="0" smtClean="0"/>
              <a:t>Kde žijí </a:t>
            </a:r>
            <a:r>
              <a:rPr lang="cs-CZ" dirty="0" err="1" smtClean="0"/>
              <a:t>eskymáci</a:t>
            </a:r>
            <a:r>
              <a:rPr lang="cs-CZ" dirty="0" smtClean="0"/>
              <a:t> a čím se živí?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0808"/>
            <a:ext cx="2608548" cy="4525963"/>
          </a:xfrm>
        </p:spPr>
      </p:pic>
      <p:pic>
        <p:nvPicPr>
          <p:cNvPr id="1026" name="Picture 2" descr="http://www.osel.cz/_img/img109440007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7" y="1700808"/>
            <a:ext cx="413856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24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E, e - </a:t>
            </a:r>
            <a:r>
              <a:rPr lang="cs-CZ" dirty="0" err="1" smtClean="0"/>
              <a:t>eskymák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6424" y="1600200"/>
            <a:ext cx="3171151" cy="4525963"/>
          </a:xfrm>
        </p:spPr>
      </p:pic>
    </p:spTree>
    <p:extLst>
      <p:ext uri="{BB962C8B-B14F-4D97-AF65-F5344CB8AC3E}">
        <p14:creationId xmlns:p14="http://schemas.microsoft.com/office/powerpoint/2010/main" val="1448639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Vyšité písmeno „e“ můžeme mezi ostatními hledat se zavázanýma očima.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5897" y="1600200"/>
            <a:ext cx="3252206" cy="4525963"/>
          </a:xfrm>
        </p:spPr>
      </p:pic>
    </p:spTree>
    <p:extLst>
      <p:ext uri="{BB962C8B-B14F-4D97-AF65-F5344CB8AC3E}">
        <p14:creationId xmlns:p14="http://schemas.microsoft.com/office/powerpoint/2010/main" val="204789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Nakreslete, jak by mohl vypadat erb vaší rodiny. Jaký je původ tvého příjmení?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u="sng" dirty="0"/>
              <a:t>Podtrhni E, e ve </a:t>
            </a:r>
            <a:r>
              <a:rPr lang="cs-CZ" sz="2400" u="sng" dirty="0" smtClean="0"/>
              <a:t>slovech: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ERB  - erb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Elektřina, Eva, olej,</a:t>
            </a:r>
          </a:p>
          <a:p>
            <a:pPr marL="0" indent="0">
              <a:buNone/>
            </a:pPr>
            <a:r>
              <a:rPr lang="cs-CZ" dirty="0" smtClean="0"/>
              <a:t>Petr, učitel, čteme,</a:t>
            </a:r>
          </a:p>
          <a:p>
            <a:pPr marL="0" indent="0">
              <a:buNone/>
            </a:pPr>
            <a:r>
              <a:rPr lang="cs-CZ" dirty="0" smtClean="0"/>
              <a:t>jedeme, lavice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08093"/>
            <a:ext cx="3271323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039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Jaký znak, popřípadě historický erb, se vyskytuje v naší obci a jejím okolí?</a:t>
            </a:r>
            <a:endParaRPr lang="cs-CZ" sz="3200" dirty="0"/>
          </a:p>
        </p:txBody>
      </p:sp>
      <p:pic>
        <p:nvPicPr>
          <p:cNvPr id="1026" name="Picture 2" descr="D:\foto soukromé\foto dárek za čtení\5.ročník\CIMG342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32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Jaký název pro předmět na obrázku </a:t>
            </a:r>
            <a:r>
              <a:rPr lang="cs-CZ" sz="3200" dirty="0"/>
              <a:t>použiješ? Kde se setkáš s eskalátorem? </a:t>
            </a:r>
          </a:p>
        </p:txBody>
      </p:sp>
      <p:pic>
        <p:nvPicPr>
          <p:cNvPr id="4" name="Picture 4" descr="C:\Users\Žák\AppData\Local\Microsoft\Windows\Temporary Internet Files\Content.IE5\89FPNWUW\MP90038605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585" y="1600200"/>
            <a:ext cx="323283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8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Elektrické vedení</a:t>
            </a:r>
            <a:r>
              <a:rPr lang="cs-CZ" sz="3600" dirty="0" smtClean="0"/>
              <a:t>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Jak nám pomáhá elektřina? Kdy se stává nebezpečnou? </a:t>
            </a:r>
            <a:br>
              <a:rPr lang="cs-CZ" sz="2700" dirty="0" smtClean="0"/>
            </a:br>
            <a:r>
              <a:rPr lang="cs-CZ" sz="2700" dirty="0" smtClean="0"/>
              <a:t>Nakresli  1 přístroj, který je poháněn elektřinou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21621"/>
            <a:ext cx="3672408" cy="43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951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Obrázek </a:t>
            </a:r>
            <a:r>
              <a:rPr lang="cs-CZ" sz="1400" dirty="0" err="1" smtClean="0"/>
              <a:t>eskymáka</a:t>
            </a:r>
            <a:r>
              <a:rPr lang="cs-CZ" sz="1400" dirty="0" smtClean="0"/>
              <a:t>: </a:t>
            </a:r>
            <a:r>
              <a:rPr lang="cs-CZ" sz="1000" dirty="0" smtClean="0"/>
              <a:t>http</a:t>
            </a:r>
            <a:r>
              <a:rPr lang="cs-CZ" sz="1000" dirty="0"/>
              <a:t>://www.google.cz/imgres?imgurl=http://upload.wikimedia.org/wikipedia/commons/thumb/6/68/Inuit_women_1907.jpg/220px-Inuit_women_1907.jpg&amp;imgrefurl=http://cs.wikipedia.org/wiki/Eskym%25C3%25A1ci&amp;h=267&amp;w=220&amp;sz=13&amp;tbnid=uleyWEbBEyZc6M:&amp;tbnh=90&amp;tbnw=74&amp;zoom=1&amp;usg=__64MFerir42qD9qqFrafmn0U7Yf0=&amp;</a:t>
            </a:r>
            <a:r>
              <a:rPr lang="cs-CZ" sz="1000" dirty="0" smtClean="0"/>
              <a:t>docid=npqlVixI9n_g-M&amp;sa=X&amp;ei=khq3Ubi1JYnEsga7sYCgCg&amp;ved=0CEMQ9QEwAw&amp;dur=1745</a:t>
            </a:r>
          </a:p>
          <a:p>
            <a:r>
              <a:rPr lang="cs-CZ" sz="1200" dirty="0" smtClean="0"/>
              <a:t>Eskalátor: Microsoft PowerPoint</a:t>
            </a:r>
          </a:p>
          <a:p>
            <a:r>
              <a:rPr lang="cs-CZ" sz="1200" dirty="0" smtClean="0"/>
              <a:t>Žákovské práce vyráběli  žáci </a:t>
            </a:r>
            <a:r>
              <a:rPr lang="cs-CZ" sz="1200" dirty="0"/>
              <a:t>ZŠ a MŠ </a:t>
            </a:r>
            <a:r>
              <a:rPr lang="cs-CZ" sz="1200" dirty="0" smtClean="0"/>
              <a:t>Březina pod vedením autorky</a:t>
            </a:r>
          </a:p>
          <a:p>
            <a:r>
              <a:rPr lang="cs-CZ" sz="1200" dirty="0" smtClean="0"/>
              <a:t>Erb – autor malíř Miroslav </a:t>
            </a:r>
            <a:r>
              <a:rPr lang="cs-CZ" sz="1200" dirty="0" err="1" smtClean="0"/>
              <a:t>Magni</a:t>
            </a:r>
            <a:endParaRPr lang="cs-CZ" sz="1200" dirty="0" smtClean="0"/>
          </a:p>
          <a:p>
            <a:r>
              <a:rPr lang="cs-CZ" sz="1200" dirty="0" smtClean="0"/>
              <a:t>Fotografie znaků. Mgr. Jaroslav </a:t>
            </a:r>
            <a:r>
              <a:rPr lang="cs-CZ" sz="1200" dirty="0" err="1" smtClean="0"/>
              <a:t>Wutka</a:t>
            </a:r>
            <a:endParaRPr lang="cs-CZ" sz="1200" dirty="0" smtClean="0"/>
          </a:p>
          <a:p>
            <a:r>
              <a:rPr lang="cs-CZ" sz="1200" dirty="0" smtClean="0"/>
              <a:t>Fotografie el. vedení. autorka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5054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368</Words>
  <Application>Microsoft Office PowerPoint</Application>
  <PresentationFormat>Předvádění na obrazovce (4:3)</PresentationFormat>
  <Paragraphs>45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 </vt:lpstr>
      <vt:lpstr>Anotace</vt:lpstr>
      <vt:lpstr>Zapojení smyslů</vt:lpstr>
      <vt:lpstr>Vytvoř stejné tvary z drátků, modelovací hmoty. Obtáhni písmena na tabuli, poté je opiš vedle i do vlastního sešitu.</vt:lpstr>
      <vt:lpstr>e – čepice i brada tvoří tvar písmene Kde žijí eskymáci a čím se živí? </vt:lpstr>
      <vt:lpstr>E, e - eskymák</vt:lpstr>
      <vt:lpstr>Vyšité písmeno „e“ můžeme mezi ostatními hledat se zavázanýma očima.</vt:lpstr>
      <vt:lpstr>Nakreslete, jak by mohl vypadat erb vaší rodiny. Jaký je původ tvého příjmení?</vt:lpstr>
      <vt:lpstr>Jaký znak, popřípadě historický erb, se vyskytuje v naší obci a jejím okolí?</vt:lpstr>
      <vt:lpstr>Jaký název pro předmět na obrázku použiješ? Kde se setkáš s eskalátorem? </vt:lpstr>
      <vt:lpstr>Elektrické vedení.  Jak nám pomáhá elektřina? Kdy se stává nebezpečnou?  Nakresli  1 přístroj, který je poháněn elektřinou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Hláska a písmeno E, e</dc:title>
  <dc:creator>Žák</dc:creator>
  <cp:lastModifiedBy>Žák</cp:lastModifiedBy>
  <cp:revision>37</cp:revision>
  <dcterms:created xsi:type="dcterms:W3CDTF">2013-04-29T19:14:06Z</dcterms:created>
  <dcterms:modified xsi:type="dcterms:W3CDTF">2013-11-05T21:12:09Z</dcterms:modified>
</cp:coreProperties>
</file>