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1" r:id="rId2"/>
    <p:sldId id="257" r:id="rId3"/>
    <p:sldId id="265" r:id="rId4"/>
    <p:sldId id="258" r:id="rId5"/>
    <p:sldId id="264" r:id="rId6"/>
    <p:sldId id="262" r:id="rId7"/>
    <p:sldId id="263" r:id="rId8"/>
    <p:sldId id="266" r:id="rId9"/>
    <p:sldId id="260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A841B1-1160-4C61-B4BC-DC657B60B38B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B56509-7C59-44F7-BF9D-CD877415A8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2875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830" y="4343322"/>
            <a:ext cx="5486309" cy="4114872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FB830-A272-4D4C-8621-69A201B6B001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71F5B-80CB-4250-9A28-A33828F556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1633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FB830-A272-4D4C-8621-69A201B6B001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71F5B-80CB-4250-9A28-A33828F556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9801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FB830-A272-4D4C-8621-69A201B6B001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71F5B-80CB-4250-9A28-A33828F556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7443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FB830-A272-4D4C-8621-69A201B6B001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71F5B-80CB-4250-9A28-A33828F556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1552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FB830-A272-4D4C-8621-69A201B6B001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71F5B-80CB-4250-9A28-A33828F556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6895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FB830-A272-4D4C-8621-69A201B6B001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71F5B-80CB-4250-9A28-A33828F556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6059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FB830-A272-4D4C-8621-69A201B6B001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71F5B-80CB-4250-9A28-A33828F556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5737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FB830-A272-4D4C-8621-69A201B6B001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71F5B-80CB-4250-9A28-A33828F556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5111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FB830-A272-4D4C-8621-69A201B6B001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71F5B-80CB-4250-9A28-A33828F556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5800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FB830-A272-4D4C-8621-69A201B6B001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71F5B-80CB-4250-9A28-A33828F556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697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FB830-A272-4D4C-8621-69A201B6B001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71F5B-80CB-4250-9A28-A33828F556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7353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1FB830-A272-4D4C-8621-69A201B6B001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71F5B-80CB-4250-9A28-A33828F556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1770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D%C5%99evo" TargetMode="External"/><Relationship Id="rId2" Type="http://schemas.openxmlformats.org/officeDocument/2006/relationships/hyperlink" Target="http://cs.wikipedia.org/wiki/Slovensko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hyperlink" Target="http://cs.wikipedia.org/wiki/Hudebn%C3%AD_n%C3%A1stroj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cs.wikipedia.org/wiki/Hudebn%C3%AD_n%C3%A1stroj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685799" y="2130480"/>
            <a:ext cx="7772039" cy="3489120"/>
          </a:xfrm>
        </p:spPr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cs-CZ"/>
              <a:t/>
            </a:r>
            <a:br>
              <a:rPr lang="cs-CZ"/>
            </a:br>
            <a:r>
              <a:rPr lang="cs-CZ"/>
              <a:t/>
            </a:r>
            <a:br>
              <a:rPr lang="cs-CZ"/>
            </a:br>
            <a:r>
              <a:rPr lang="cs-CZ"/>
              <a:t/>
            </a:r>
            <a:br>
              <a:rPr lang="cs-CZ"/>
            </a:br>
            <a:r>
              <a:rPr lang="cs-CZ"/>
              <a:t/>
            </a:r>
            <a:br>
              <a:rPr lang="cs-CZ"/>
            </a:br>
            <a:endParaRPr lang="cs-CZ"/>
          </a:p>
        </p:txBody>
      </p:sp>
      <p:sp>
        <p:nvSpPr>
          <p:cNvPr id="3" name="Podnadpis 2"/>
          <p:cNvSpPr/>
          <p:nvPr/>
        </p:nvSpPr>
        <p:spPr>
          <a:xfrm>
            <a:off x="1339560" y="4140000"/>
            <a:ext cx="6400440" cy="295380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1440" tIns="91440" rIns="91440" bIns="45720" anchor="t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cs-CZ" sz="1800" b="0" i="0" u="none" strike="noStrike" kern="1200">
              <a:ln>
                <a:noFill/>
              </a:ln>
              <a:latin typeface="Arial" pitchFamily="18"/>
              <a:ea typeface="Lucida Sans Unicode" pitchFamily="2"/>
              <a:cs typeface="Mangal" pitchFamily="2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160" y="180000"/>
            <a:ext cx="9143640" cy="23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1260000" y="1800000"/>
            <a:ext cx="7020000" cy="1440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Podnadpis 5"/>
          <p:cNvSpPr txBox="1">
            <a:spLocks noGrp="1"/>
          </p:cNvSpPr>
          <p:nvPr>
            <p:ph type="subTitle" idx="4294967295"/>
          </p:nvPr>
        </p:nvSpPr>
        <p:spPr>
          <a:xfrm>
            <a:off x="457200" y="1649520"/>
            <a:ext cx="8229240" cy="4435920"/>
          </a:xfrm>
        </p:spPr>
        <p:txBody>
          <a:bodyPr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lvl="0" indent="0" algn="ctr" hangingPunct="0">
              <a:buNone/>
            </a:pPr>
            <a:r>
              <a:rPr lang="cs-CZ" sz="2400" smtClean="0">
                <a:latin typeface="TrebuchetMS" pitchFamily="34"/>
              </a:rPr>
              <a:t>VY_32_INOVACE_1CJ2-6</a:t>
            </a:r>
            <a:endParaRPr lang="cs-CZ" sz="2400" dirty="0">
              <a:latin typeface="TrebuchetMS" pitchFamily="34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36000" y="4320000"/>
            <a:ext cx="7740000" cy="2538000"/>
          </a:xfrm>
          <a:prstGeom prst="rect">
            <a:avLst/>
          </a:prstGeom>
          <a:noFill/>
          <a:ln>
            <a:noFill/>
          </a:ln>
        </p:spPr>
        <p:txBody>
          <a:bodyPr vert="horz" lIns="90000" tIns="45000" rIns="90000" bIns="45000" compatLnSpc="0"/>
          <a:lstStyle/>
          <a:p>
            <a:pPr hangingPunct="0">
              <a:defRPr sz="3100"/>
            </a:pPr>
            <a:r>
              <a:rPr lang="cs-CZ" sz="1600" dirty="0" smtClean="0">
                <a:solidFill>
                  <a:srgbClr val="000000"/>
                </a:solidFill>
                <a:latin typeface="TrebuchetMS" pitchFamily="34"/>
                <a:ea typeface="TrebuchetMS" pitchFamily="34"/>
                <a:cs typeface="TrebuchetMS" pitchFamily="34"/>
              </a:rPr>
              <a:t>Výukový materiál zpracovaný </a:t>
            </a:r>
            <a:r>
              <a:rPr lang="cs-CZ" sz="1600" dirty="0">
                <a:solidFill>
                  <a:srgbClr val="000000"/>
                </a:solidFill>
                <a:latin typeface="TrebuchetMS" pitchFamily="34"/>
                <a:ea typeface="TrebuchetMS" pitchFamily="34"/>
                <a:cs typeface="TrebuchetMS" pitchFamily="34"/>
              </a:rPr>
              <a:t>v rámci </a:t>
            </a:r>
            <a:r>
              <a:rPr lang="cs-CZ" sz="1600" dirty="0" smtClean="0">
                <a:solidFill>
                  <a:srgbClr val="000000"/>
                </a:solidFill>
                <a:latin typeface="TrebuchetMS" pitchFamily="34"/>
                <a:ea typeface="TrebuchetMS" pitchFamily="34"/>
                <a:cs typeface="TrebuchetMS" pitchFamily="34"/>
              </a:rPr>
              <a:t>projektu EU </a:t>
            </a:r>
            <a:r>
              <a:rPr lang="cs-CZ" sz="1600" dirty="0">
                <a:solidFill>
                  <a:srgbClr val="000000"/>
                </a:solidFill>
                <a:latin typeface="TrebuchetMS" pitchFamily="34"/>
                <a:ea typeface="TrebuchetMS" pitchFamily="34"/>
                <a:cs typeface="TrebuchetMS" pitchFamily="34"/>
              </a:rPr>
              <a:t>peníze </a:t>
            </a:r>
            <a:r>
              <a:rPr lang="cs-CZ" sz="1600" dirty="0" smtClean="0">
                <a:solidFill>
                  <a:srgbClr val="000000"/>
                </a:solidFill>
                <a:latin typeface="TrebuchetMS" pitchFamily="34"/>
                <a:ea typeface="TrebuchetMS" pitchFamily="34"/>
                <a:cs typeface="TrebuchetMS" pitchFamily="34"/>
              </a:rPr>
              <a:t>školám </a:t>
            </a:r>
          </a:p>
          <a:p>
            <a:pPr hangingPunct="0">
              <a:defRPr sz="3100"/>
            </a:pPr>
            <a:endParaRPr lang="cs-CZ" sz="1400" b="0" i="0" u="none" strike="noStrike" kern="1200" dirty="0">
              <a:ln>
                <a:noFill/>
              </a:ln>
              <a:solidFill>
                <a:srgbClr val="000000"/>
              </a:solidFill>
              <a:latin typeface="TrebuchetMS" pitchFamily="34"/>
              <a:ea typeface="TrebuchetMS" pitchFamily="34"/>
              <a:cs typeface="TrebuchetMS" pitchFamily="34"/>
            </a:endParaRPr>
          </a:p>
          <a:p>
            <a:pPr hangingPunct="0">
              <a:defRPr sz="3100"/>
            </a:pPr>
            <a:r>
              <a:rPr lang="cs-CZ" sz="1200" b="0" i="0" u="none" strike="noStrike" kern="1200" dirty="0" smtClean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Registrační </a:t>
            </a:r>
            <a:r>
              <a:rPr lang="cs-CZ" sz="1200" b="0" i="0" u="none" strike="noStrike" kern="1200" dirty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číslo projektu: </a:t>
            </a:r>
            <a:r>
              <a:rPr lang="cs-CZ" sz="1200" b="0" i="0" u="none" strike="noStrike" kern="1200" dirty="0">
                <a:ln>
                  <a:noFill/>
                </a:ln>
                <a:solidFill>
                  <a:srgbClr val="000000"/>
                </a:solidFill>
                <a:latin typeface="TrebuchetMS" pitchFamily="34"/>
                <a:ea typeface="TrebuchetMS" pitchFamily="34"/>
                <a:cs typeface="TrebuchetMS" pitchFamily="34"/>
              </a:rPr>
              <a:t>CZ.1.07/1.4.00/21.2597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100"/>
            </a:pPr>
            <a:r>
              <a:rPr lang="cs-CZ" sz="1200" b="0" i="0" u="none" strike="noStrike" kern="1200" dirty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Šablona: </a:t>
            </a:r>
            <a:r>
              <a:rPr lang="cs-CZ" sz="1200" b="0" i="0" u="none" strike="noStrike" kern="1200" dirty="0">
                <a:ln>
                  <a:noFill/>
                </a:ln>
                <a:solidFill>
                  <a:srgbClr val="000000"/>
                </a:solidFill>
                <a:latin typeface="TrebuchetMS" pitchFamily="34"/>
                <a:ea typeface="TrebuchetMS" pitchFamily="34"/>
                <a:cs typeface="TrebuchetMS" pitchFamily="34"/>
              </a:rPr>
              <a:t>III/2</a:t>
            </a: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100"/>
            </a:pPr>
            <a:r>
              <a:rPr lang="cs-CZ" sz="1200" b="0" i="0" u="none" strike="noStrike" kern="1200" dirty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Ověřeno ve výuce dne: </a:t>
            </a:r>
            <a:r>
              <a:rPr lang="cs-CZ" sz="1200" b="0" i="0" u="none" strike="noStrike" kern="1200" dirty="0" smtClean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13.5.2013  Třída</a:t>
            </a:r>
            <a:r>
              <a:rPr lang="cs-CZ" sz="1200" b="0" i="0" u="none" strike="noStrike" kern="1200" dirty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: </a:t>
            </a:r>
            <a:r>
              <a:rPr lang="cs-CZ" sz="1200" dirty="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I</a:t>
            </a:r>
            <a:r>
              <a:rPr lang="cs-CZ" sz="1200" b="0" i="0" u="none" strike="noStrike" kern="1200" dirty="0" smtClean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.</a:t>
            </a:r>
            <a:endParaRPr lang="cs-CZ" sz="1200" b="0" i="0" u="none" strike="noStrike" kern="1200" dirty="0">
              <a:ln>
                <a:noFill/>
              </a:ln>
              <a:solidFill>
                <a:srgbClr val="0000FF"/>
              </a:solidFill>
              <a:latin typeface="TrebuchetMS" pitchFamily="34"/>
              <a:ea typeface="TrebuchetMS" pitchFamily="34"/>
              <a:cs typeface="TrebuchetMS" pitchFamily="34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100"/>
            </a:pPr>
            <a:r>
              <a:rPr lang="cs-CZ" sz="1200" b="0" i="0" u="none" strike="noStrike" kern="1200" dirty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Název materiálu: </a:t>
            </a:r>
            <a:r>
              <a:rPr lang="cs-CZ" sz="1200" b="0" i="0" u="none" strike="noStrike" kern="1200" dirty="0" smtClean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abeceda: písmeno </a:t>
            </a:r>
            <a:r>
              <a:rPr lang="cs-CZ" sz="1200" b="0" i="0" u="none" strike="noStrike" kern="1200" dirty="0" err="1" smtClean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F,f</a:t>
            </a:r>
            <a:endParaRPr lang="cs-CZ" sz="1200" b="0" i="0" u="none" strike="noStrike" kern="1200" dirty="0">
              <a:ln>
                <a:noFill/>
              </a:ln>
              <a:solidFill>
                <a:srgbClr val="0000FF"/>
              </a:solidFill>
              <a:latin typeface="TrebuchetMS" pitchFamily="34"/>
              <a:ea typeface="TrebuchetMS" pitchFamily="34"/>
              <a:cs typeface="TrebuchetMS" pitchFamily="34"/>
            </a:endParaRPr>
          </a:p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100"/>
            </a:pPr>
            <a:r>
              <a:rPr lang="cs-CZ" sz="1200" b="0" i="0" u="none" strike="noStrike" kern="1200" dirty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Anotace: materiál je určen na procvičování skládání slov podle abecedy a rozvíjení slovní zásoby</a:t>
            </a:r>
          </a:p>
          <a:p>
            <a:pPr lvl="0" hangingPunct="0">
              <a:defRPr sz="3100"/>
            </a:pPr>
            <a:r>
              <a:rPr lang="cs-CZ" sz="1200" b="0" i="0" u="none" strike="noStrike" kern="1200" dirty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Autor: </a:t>
            </a:r>
            <a:r>
              <a:rPr lang="cs-CZ" sz="1200" b="0" i="0" u="none" strike="noStrike" kern="1200" dirty="0" smtClean="0">
                <a:ln>
                  <a:noFill/>
                </a:ln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N</a:t>
            </a:r>
            <a:r>
              <a:rPr lang="cs-CZ" sz="1200" dirty="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ení-li </a:t>
            </a:r>
            <a:r>
              <a:rPr lang="cs-CZ" sz="1200" dirty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uvedeno </a:t>
            </a:r>
            <a:r>
              <a:rPr lang="cs-CZ" sz="1200" dirty="0" smtClean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jinak, je autorkou Mgr</a:t>
            </a:r>
            <a:r>
              <a:rPr lang="cs-CZ" sz="1200" dirty="0">
                <a:solidFill>
                  <a:srgbClr val="0000FF"/>
                </a:solidFill>
                <a:latin typeface="TrebuchetMS" pitchFamily="34"/>
                <a:ea typeface="TrebuchetMS" pitchFamily="34"/>
                <a:cs typeface="TrebuchetMS" pitchFamily="34"/>
              </a:rPr>
              <a:t>. Jana Závadová </a:t>
            </a:r>
            <a:endParaRPr lang="cs-CZ" sz="1200" b="0" i="0" u="none" strike="noStrike" kern="1200" dirty="0">
              <a:ln>
                <a:noFill/>
              </a:ln>
              <a:solidFill>
                <a:srgbClr val="0000FF"/>
              </a:solidFill>
              <a:latin typeface="TrebuchetMS" pitchFamily="34"/>
              <a:ea typeface="TrebuchetMS" pitchFamily="34"/>
              <a:cs typeface="TrebuchetMS" pitchFamily="34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123728" y="3150809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Investice do rozvoje dalšího vzdělávání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97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43000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Materiál sklouží k trvalému zafixování probírané hlásky a k ní náležejících písmen,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pomáhá ke snadnějšímu vyvození uvedené hlásky,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usnadňuje učitelům výběr návodných pomůcek,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vychází z metodiky splývavého čtení </a:t>
            </a:r>
          </a:p>
        </p:txBody>
      </p:sp>
    </p:spTree>
    <p:extLst>
      <p:ext uri="{BB962C8B-B14F-4D97-AF65-F5344CB8AC3E}">
        <p14:creationId xmlns:p14="http://schemas.microsoft.com/office/powerpoint/2010/main" val="40631067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4796" y="1844824"/>
            <a:ext cx="8229600" cy="504056"/>
          </a:xfrm>
        </p:spPr>
        <p:txBody>
          <a:bodyPr>
            <a:normAutofit fontScale="90000"/>
          </a:bodyPr>
          <a:lstStyle/>
          <a:p>
            <a:pPr algn="l"/>
            <a:r>
              <a:rPr lang="cs-CZ" i="1" dirty="0"/>
              <a:t>Fiala</a:t>
            </a:r>
            <a:r>
              <a:rPr lang="cs-CZ" dirty="0"/>
              <a:t>	fiala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41973" y="249289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0" dirty="0" err="1" smtClean="0">
                <a:latin typeface="Arial Black" pitchFamily="34" charset="0"/>
              </a:rPr>
              <a:t>Klofe</a:t>
            </a:r>
            <a:r>
              <a:rPr lang="cs-CZ" sz="4000" dirty="0" smtClean="0">
                <a:latin typeface="Arial Black" pitchFamily="34" charset="0"/>
              </a:rPr>
              <a:t>	</a:t>
            </a:r>
            <a:r>
              <a:rPr lang="cs-CZ" dirty="0" smtClean="0">
                <a:latin typeface="Arial Black" pitchFamily="34" charset="0"/>
              </a:rPr>
              <a:t>	</a:t>
            </a:r>
            <a:r>
              <a:rPr lang="cs-CZ" sz="2800" dirty="0" smtClean="0">
                <a:latin typeface="Arial Black" pitchFamily="34" charset="0"/>
              </a:rPr>
              <a:t>funí</a:t>
            </a:r>
            <a:r>
              <a:rPr lang="cs-CZ" dirty="0"/>
              <a:t>	</a:t>
            </a:r>
          </a:p>
        </p:txBody>
      </p:sp>
      <p:sp>
        <p:nvSpPr>
          <p:cNvPr id="5" name="Obdélník 4"/>
          <p:cNvSpPr/>
          <p:nvPr/>
        </p:nvSpPr>
        <p:spPr>
          <a:xfrm>
            <a:off x="453868" y="4581128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4000" dirty="0" smtClean="0">
                <a:latin typeface="Seagull Hv AT" pitchFamily="2" charset="0"/>
              </a:rPr>
              <a:t>Fifinka</a:t>
            </a:r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dirty="0" smtClean="0">
                <a:latin typeface="Swiss 721 BlkRnd AT" pitchFamily="2" charset="0"/>
              </a:rPr>
              <a:t>fouká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67544" y="350100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latin typeface="GungsuhChe" pitchFamily="49" charset="-127"/>
                <a:ea typeface="GungsuhChe" pitchFamily="49" charset="-127"/>
              </a:rPr>
              <a:t>FOUSEK</a:t>
            </a:r>
            <a:r>
              <a:rPr lang="cs-CZ" dirty="0" smtClean="0">
                <a:latin typeface="Amerigo AT" pitchFamily="2" charset="0"/>
              </a:rPr>
              <a:t>		</a:t>
            </a:r>
            <a:r>
              <a:rPr lang="cs-CZ" sz="3600" dirty="0" smtClean="0">
                <a:latin typeface="Bodoni MT Condensed" pitchFamily="18" charset="0"/>
              </a:rPr>
              <a:t>flétna</a:t>
            </a:r>
            <a:endParaRPr lang="cs-CZ" sz="3600" dirty="0">
              <a:latin typeface="Bodoni MT Condensed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11560" y="5486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 následujících slovech hledej písmeno </a:t>
            </a:r>
            <a:r>
              <a:rPr lang="cs-CZ" dirty="0" err="1" smtClean="0"/>
              <a:t>F,f</a:t>
            </a:r>
            <a:r>
              <a:rPr lang="cs-CZ" dirty="0" smtClean="0"/>
              <a:t>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8194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b="1" dirty="0"/>
              <a:t>Fujara</a:t>
            </a:r>
            <a:r>
              <a:rPr lang="cs-CZ" sz="2000" dirty="0"/>
              <a:t> je </a:t>
            </a:r>
            <a:r>
              <a:rPr lang="cs-CZ" sz="2000" dirty="0">
                <a:hlinkClick r:id="rId2" action="ppaction://hlinkfile" tooltip="Slovensko"/>
              </a:rPr>
              <a:t>slovenský</a:t>
            </a:r>
            <a:r>
              <a:rPr lang="cs-CZ" sz="2000" dirty="0"/>
              <a:t> lidový </a:t>
            </a:r>
            <a:r>
              <a:rPr lang="cs-CZ" sz="2000" dirty="0">
                <a:hlinkClick r:id="rId3" action="ppaction://hlinkfile" tooltip="Dřevo"/>
              </a:rPr>
              <a:t>dřevěný</a:t>
            </a:r>
            <a:r>
              <a:rPr lang="cs-CZ" sz="2000" dirty="0"/>
              <a:t> dechový </a:t>
            </a:r>
            <a:r>
              <a:rPr lang="cs-CZ" sz="2000" dirty="0">
                <a:hlinkClick r:id="rId4" action="ppaction://hlinkfile" tooltip="Hudební nástroj"/>
              </a:rPr>
              <a:t>hudební </a:t>
            </a:r>
            <a:r>
              <a:rPr lang="cs-CZ" sz="2000" dirty="0" smtClean="0">
                <a:hlinkClick r:id="rId4" action="ppaction://hlinkfile" tooltip="Hudební nástroj"/>
              </a:rPr>
              <a:t>nástroj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dirty="0"/>
              <a:t>Flétna</a:t>
            </a:r>
            <a:r>
              <a:rPr lang="cs-CZ" sz="2000" dirty="0"/>
              <a:t> je dechový </a:t>
            </a:r>
            <a:r>
              <a:rPr lang="cs-CZ" sz="2000" dirty="0">
                <a:hlinkClick r:id="rId4" action="ppaction://hlinkfile" tooltip="Hudební nástroj"/>
              </a:rPr>
              <a:t>hudební </a:t>
            </a:r>
            <a:r>
              <a:rPr lang="cs-CZ" sz="2000" dirty="0" smtClean="0">
                <a:hlinkClick r:id="rId4" action="ppaction://hlinkfile" tooltip="Hudební nástroj"/>
              </a:rPr>
              <a:t>nástroj</a:t>
            </a:r>
            <a:r>
              <a:rPr lang="cs-CZ" sz="2000" dirty="0" smtClean="0"/>
              <a:t>, který se vyvinul z píšťaly</a:t>
            </a: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Urči který z nástrojů je flétna </a:t>
            </a:r>
            <a:endParaRPr lang="cs-CZ" dirty="0"/>
          </a:p>
        </p:txBody>
      </p:sp>
      <p:pic>
        <p:nvPicPr>
          <p:cNvPr id="1026" name="Picture 2" descr="http://upload.wikimedia.org/wikipedia/commons/a/a8/Fujaro_ludado_tuta_bildo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718" y="1600200"/>
            <a:ext cx="3391563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Žák\Pictures\VariousRecorderFlute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255" y="2996952"/>
            <a:ext cx="4100039" cy="3069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338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568952" cy="1143000"/>
          </a:xfrm>
        </p:spPr>
        <p:txBody>
          <a:bodyPr>
            <a:noAutofit/>
          </a:bodyPr>
          <a:lstStyle/>
          <a:p>
            <a:r>
              <a:rPr lang="cs-CZ" sz="2000" b="1" dirty="0" smtClean="0"/>
              <a:t>Fagot</a:t>
            </a:r>
            <a:r>
              <a:rPr lang="cs-CZ" sz="2000" dirty="0" smtClean="0"/>
              <a:t> </a:t>
            </a:r>
            <a:r>
              <a:rPr lang="cs-CZ" sz="2000" dirty="0"/>
              <a:t>je dechový dřevěný hudební nástroj se strojkem z dvojitého třtinového </a:t>
            </a:r>
            <a:r>
              <a:rPr lang="cs-CZ" sz="2000" dirty="0" smtClean="0"/>
              <a:t>plátku.</a:t>
            </a:r>
            <a:br>
              <a:rPr lang="cs-CZ" sz="2000" dirty="0" smtClean="0"/>
            </a:br>
            <a:r>
              <a:rPr lang="cs-CZ" sz="2000" b="1" dirty="0" smtClean="0"/>
              <a:t>Foukací harmonika </a:t>
            </a:r>
            <a:r>
              <a:rPr lang="cs-CZ" sz="2000" dirty="0"/>
              <a:t>je malý ruční </a:t>
            </a:r>
            <a:r>
              <a:rPr lang="cs-CZ" sz="2000" dirty="0">
                <a:hlinkClick r:id="rId2" action="ppaction://hlinkfile" tooltip="Hudební nástroj"/>
              </a:rPr>
              <a:t>hudební nástroj</a:t>
            </a:r>
            <a:r>
              <a:rPr lang="cs-CZ" sz="2000" dirty="0"/>
              <a:t>, na který hudebník hraje ústy foukáním nebo i zpětným nasáváním </a:t>
            </a:r>
            <a:r>
              <a:rPr lang="cs-CZ" sz="2000" dirty="0" smtClean="0"/>
              <a:t>vzduchu.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1979106" cy="452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663245"/>
            <a:ext cx="6096000" cy="260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03640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Urči název barvy, počáteční hlásku, který pruh je tmavý, který světlý?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9591406"/>
              </p:ext>
            </p:extLst>
          </p:nvPr>
        </p:nvGraphicFramePr>
        <p:xfrm>
          <a:off x="457200" y="1600200"/>
          <a:ext cx="8229600" cy="2225040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82296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88762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 smtClean="0"/>
              <a:t>Fialka neboli violka vonná. Víš, kdy kvete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409" y="1590136"/>
            <a:ext cx="5710871" cy="447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136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/>
              <a:t>Dokážeš dokončit následující text?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Foukej, foukej větříčku,    ……</a:t>
            </a:r>
          </a:p>
          <a:p>
            <a:r>
              <a:rPr lang="cs-CZ" dirty="0" smtClean="0"/>
              <a:t>Červená, modrá fiala, fiala, ……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30881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Fujara: http</a:t>
            </a:r>
            <a:r>
              <a:rPr lang="cs-CZ" sz="1600" dirty="0"/>
              <a:t>://upload.wikimedia.org/wikipedia/commons/a/a8/Fujaro_ludado_tuta_bildo.jpg</a:t>
            </a:r>
          </a:p>
        </p:txBody>
      </p:sp>
      <p:sp>
        <p:nvSpPr>
          <p:cNvPr id="3" name="Obdélník 2"/>
          <p:cNvSpPr/>
          <p:nvPr/>
        </p:nvSpPr>
        <p:spPr>
          <a:xfrm>
            <a:off x="611560" y="1484784"/>
            <a:ext cx="71287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smtClean="0"/>
              <a:t>Flétna: http</a:t>
            </a:r>
            <a:r>
              <a:rPr lang="cs-CZ" sz="1600" dirty="0"/>
              <a:t>://cs.wikipedia.org/wiki/Zobcov%C3%A1_fl%C3%A9tna</a:t>
            </a:r>
          </a:p>
        </p:txBody>
      </p:sp>
      <p:sp>
        <p:nvSpPr>
          <p:cNvPr id="4" name="Obdélník 3"/>
          <p:cNvSpPr/>
          <p:nvPr/>
        </p:nvSpPr>
        <p:spPr>
          <a:xfrm>
            <a:off x="618991" y="2204864"/>
            <a:ext cx="71287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Fagot: http://cs.wikipedia.org/wiki/Fagot</a:t>
            </a:r>
          </a:p>
        </p:txBody>
      </p:sp>
      <p:sp>
        <p:nvSpPr>
          <p:cNvPr id="6" name="Obdélník 5"/>
          <p:cNvSpPr/>
          <p:nvPr/>
        </p:nvSpPr>
        <p:spPr>
          <a:xfrm>
            <a:off x="618991" y="2929953"/>
            <a:ext cx="73448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smtClean="0"/>
              <a:t>Foukací </a:t>
            </a:r>
            <a:r>
              <a:rPr lang="cs-CZ" sz="1600" dirty="0" err="1" smtClean="0"/>
              <a:t>harmonika:http</a:t>
            </a:r>
            <a:r>
              <a:rPr lang="cs-CZ" sz="1600" dirty="0"/>
              <a:t>://cs.wikipedia.org/wiki/Foukac%C3%AD_harmonika</a:t>
            </a:r>
          </a:p>
        </p:txBody>
      </p:sp>
      <p:sp>
        <p:nvSpPr>
          <p:cNvPr id="5" name="Obdélník 4"/>
          <p:cNvSpPr/>
          <p:nvPr/>
        </p:nvSpPr>
        <p:spPr>
          <a:xfrm>
            <a:off x="730780" y="3573016"/>
            <a:ext cx="77296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smtClean="0"/>
              <a:t>Fialka: http</a:t>
            </a:r>
            <a:r>
              <a:rPr lang="cs-CZ" sz="1600" dirty="0"/>
              <a:t>://www.google.cz/imgres?imgurl=http://www.naturfoto.cz/fotografie/ostatni/violka-vonna-fialka</a:t>
            </a:r>
          </a:p>
        </p:txBody>
      </p:sp>
    </p:spTree>
    <p:extLst>
      <p:ext uri="{BB962C8B-B14F-4D97-AF65-F5344CB8AC3E}">
        <p14:creationId xmlns:p14="http://schemas.microsoft.com/office/powerpoint/2010/main" val="127011180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200</Words>
  <Application>Microsoft Office PowerPoint</Application>
  <PresentationFormat>Předvádění na obrazovce (4:3)</PresentationFormat>
  <Paragraphs>34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    </vt:lpstr>
      <vt:lpstr>Anotace</vt:lpstr>
      <vt:lpstr>Fiala fiala </vt:lpstr>
      <vt:lpstr>Fujara je slovenský lidový dřevěný dechový hudební nástroj Flétna je dechový hudební nástroj, který se vyvinul z píšťaly</vt:lpstr>
      <vt:lpstr>Fagot je dechový dřevěný hudební nástroj se strojkem z dvojitého třtinového plátku. Foukací harmonika je malý ruční hudební nástroj, na který hudebník hraje ústy foukáním nebo i zpětným nasáváním vzduchu.</vt:lpstr>
      <vt:lpstr>Urči název barvy, počáteční hlásku, který pruh je tmavý, který světlý?</vt:lpstr>
      <vt:lpstr>Fialka neboli violka vonná. Víš, kdy kvete?</vt:lpstr>
      <vt:lpstr>Dokážeš dokončit následující text?</vt:lpstr>
      <vt:lpstr>Fujara: http://upload.wikimedia.org/wikipedia/commons/a/a8/Fujaro_ludado_tuta_bildo.jpg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Žák</dc:creator>
  <cp:lastModifiedBy>Žák</cp:lastModifiedBy>
  <cp:revision>19</cp:revision>
  <dcterms:created xsi:type="dcterms:W3CDTF">2013-06-11T20:54:29Z</dcterms:created>
  <dcterms:modified xsi:type="dcterms:W3CDTF">2013-11-05T21:17:33Z</dcterms:modified>
</cp:coreProperties>
</file>