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7" r:id="rId3"/>
    <p:sldId id="259" r:id="rId4"/>
    <p:sldId id="260" r:id="rId5"/>
    <p:sldId id="261" r:id="rId6"/>
    <p:sldId id="264" r:id="rId7"/>
    <p:sldId id="262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2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B58D60-BF18-42B9-9B34-7E2A6E4978BD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9B7E458-1CC4-476E-B0F6-DEBB4A9AD9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7345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4114872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2517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6671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2339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90742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0306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44500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866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96323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179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5611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34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E66F60-769B-4B31-ACC0-B886C046E985}" type="datetimeFigureOut">
              <a:rPr lang="cs-CZ" smtClean="0"/>
              <a:t>28.11.2013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C88640-5C24-4B3E-A20B-B0CA816CADD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16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799" y="2130480"/>
            <a:ext cx="7772039" cy="348912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3" name="Podnadpis 2"/>
          <p:cNvSpPr/>
          <p:nvPr/>
        </p:nvSpPr>
        <p:spPr>
          <a:xfrm>
            <a:off x="1339560" y="4140000"/>
            <a:ext cx="6400440" cy="2953800"/>
          </a:xfrm>
          <a:custGeom>
            <a:avLst/>
            <a:gdLst>
              <a:gd name="f0" fmla="val 0"/>
              <a:gd name="f1" fmla="val 21600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l" t="t" r="r" b="b"/>
            <a:pathLst>
              <a:path w="21600" h="21600">
                <a:moveTo>
                  <a:pt x="f0" y="f0"/>
                </a:moveTo>
                <a:lnTo>
                  <a:pt x="f1" y="f0"/>
                </a:lnTo>
                <a:lnTo>
                  <a:pt x="f1" y="f1"/>
                </a:lnTo>
                <a:lnTo>
                  <a:pt x="f0" y="f1"/>
                </a:lnTo>
                <a:lnTo>
                  <a:pt x="f0" y="f0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160" y="180000"/>
            <a:ext cx="9143640" cy="234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1260000" y="1800000"/>
            <a:ext cx="7020000" cy="1440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0"/>
            <a:ext cx="8229240" cy="4435920"/>
          </a:xfrm>
        </p:spPr>
        <p:txBody>
          <a:bodyPr anchor="ctr"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lvl="0" indent="0" algn="ctr" hangingPunct="0">
              <a:buNone/>
            </a:pPr>
            <a:r>
              <a:rPr lang="cs-CZ" sz="2400" smtClean="0">
                <a:latin typeface="TrebuchetMS" pitchFamily="34"/>
              </a:rPr>
              <a:t>VY_32_INOVACE_1CJ2-8</a:t>
            </a:r>
            <a:endParaRPr lang="cs-CZ" sz="2400" dirty="0">
              <a:latin typeface="TrebuchetMS" pitchFamily="34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36000" y="4320000"/>
            <a:ext cx="7740000" cy="2538000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/>
          <a:p>
            <a:pPr hangingPunct="0">
              <a:defRPr sz="3100"/>
            </a:pP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Výukový materiál zpracovaný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v rámci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projektu EU </a:t>
            </a:r>
            <a:r>
              <a:rPr lang="cs-CZ" sz="1600" dirty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peníze </a:t>
            </a:r>
            <a:r>
              <a:rPr lang="cs-CZ" sz="1600" dirty="0" smtClean="0"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školám </a:t>
            </a:r>
          </a:p>
          <a:p>
            <a:pPr hangingPunct="0">
              <a:defRPr sz="3100"/>
            </a:pPr>
            <a:endParaRPr lang="cs-CZ" sz="1400" b="0" i="0" u="none" strike="noStrike" kern="1200" dirty="0">
              <a:ln>
                <a:noFill/>
              </a:ln>
              <a:solidFill>
                <a:srgbClr val="000000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hangingPunct="0"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Registrační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číslo projektu: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00"/>
                </a:solidFill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12.10. 2012  Třída</a:t>
            </a: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.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Název materiálu: </a:t>
            </a: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abeceda: písmeno K, k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Anotace: materiál je určen na procvičování skládání slov podle abecedy a rozvíjení slovní zásoby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Mgr. Jana Závadová, žáci ZŠ a MŠ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Březina</a:t>
            </a:r>
          </a:p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/>
            </a:pPr>
            <a:r>
              <a:rPr lang="cs-CZ" sz="1200" b="0" i="0" u="none" strike="noStrike" kern="1200" dirty="0" smtClean="0">
                <a:ln>
                  <a:noFill/>
                </a:ln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Ilustrace: archiv autorky</a:t>
            </a:r>
            <a:endParaRPr lang="cs-CZ" sz="1200" b="0" i="0" u="none" strike="noStrike" kern="1200" dirty="0">
              <a:ln>
                <a:noFill/>
              </a:ln>
              <a:solidFill>
                <a:srgbClr val="0000FF"/>
              </a:solidFill>
              <a:latin typeface="TrebuchetMS" pitchFamily="34"/>
              <a:ea typeface="TrebuchetMS" pitchFamily="34"/>
              <a:cs typeface="TrebuchetMS" pitchFamily="34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3150809"/>
            <a:ext cx="4680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Investice do rozvoje dalšího vzdělávání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294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Materiál sklouží k trvalému zafixování probírané hlásky a k ní náležejících písmen,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pomáhá ke snadnějšímu vyvození uvedené hlásky,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usnadňuje učitelům výběr návodných pomůcek,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vychází z metodiky splývavého čtení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 upevnění pomohou všechny smysly – zrak, hmat, sluch, čich viz doporučení následující stránka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Kromě zvýšení čtenářské gramotnosti lze materiál využit v hodinách výtvarné výchovy, pracovních činností. prvouky , popř.  předmětu Člověk a svět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153135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je nejlepší přítel člověka?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smtClean="0"/>
              <a:t>(</a:t>
            </a:r>
            <a:r>
              <a:rPr lang="cs-CZ" sz="1800" smtClean="0"/>
              <a:t>Kniha</a:t>
            </a:r>
            <a:r>
              <a:rPr lang="cs-CZ" sz="1800" dirty="0" smtClean="0"/>
              <a:t>, zapůjčená v knihovně,  koupená  v </a:t>
            </a:r>
            <a:r>
              <a:rPr lang="cs-CZ" sz="1800" smtClean="0"/>
              <a:t>knihkupectví.)</a:t>
            </a:r>
            <a:endParaRPr lang="cs-CZ" sz="1800" dirty="0"/>
          </a:p>
        </p:txBody>
      </p:sp>
      <p:pic>
        <p:nvPicPr>
          <p:cNvPr id="2050" name="Picture 2" descr="D:\foto\Foto Březina\2013\březen Měsíc knihy\DSC07026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628800"/>
            <a:ext cx="3014464" cy="2260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D:\foto\Foto Březina\2013\Exkurze do knihovny\CIMG739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212976"/>
            <a:ext cx="4098032" cy="3073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0802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/>
              <a:t>Vzpomeň si na jiné dopravní prostředky. Je kolotoč dopravní prostředek?</a:t>
            </a:r>
            <a:endParaRPr lang="cs-CZ" sz="3600" dirty="0"/>
          </a:p>
        </p:txBody>
      </p:sp>
      <p:pic>
        <p:nvPicPr>
          <p:cNvPr id="6146" name="Picture 2" descr="D:\foto\Foto Březina\foto Březina 2011\dopravní hřiště 201\CIMG4565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8172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Znáš jiný význam slova klika? „To máš teda kliku“.</a:t>
            </a:r>
            <a:endParaRPr lang="cs-CZ" dirty="0"/>
          </a:p>
        </p:txBody>
      </p:sp>
      <p:pic>
        <p:nvPicPr>
          <p:cNvPr id="7170" name="Picture 2" descr="D:\foto\Foto Březina\foto Březina 2011\vývoj hudebních nástrojů\CIMG5322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3394472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325719"/>
            <a:ext cx="4570839" cy="3028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0087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Vyjmenuj co nejvíce květin, ve kterých uslyšíme „k“ na začátku.</a:t>
            </a:r>
            <a:endParaRPr lang="cs-CZ" dirty="0"/>
          </a:p>
        </p:txBody>
      </p:sp>
      <p:pic>
        <p:nvPicPr>
          <p:cNvPr id="10243" name="Picture 3" descr="D:\DUM\RVP DUM\ČJ\foto F2\DSC_823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4876800" cy="323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51092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_</a:t>
            </a:r>
            <a:r>
              <a:rPr lang="cs-CZ" dirty="0" smtClean="0"/>
              <a:t>ONEV </a:t>
            </a:r>
            <a:r>
              <a:rPr lang="cs-CZ" sz="1600" dirty="0" smtClean="0"/>
              <a:t>(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Doplň vhodné písmeno!)</a:t>
            </a:r>
            <a:endParaRPr lang="cs-CZ" sz="1600" dirty="0"/>
          </a:p>
        </p:txBody>
      </p:sp>
      <p:pic>
        <p:nvPicPr>
          <p:cNvPr id="8194" name="Picture 2" descr="I:\Foto DUMY\DSC_8269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5342" y="1600200"/>
            <a:ext cx="6833316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3885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Kámen, nůžky , papír – nauč se </a:t>
            </a:r>
            <a:r>
              <a:rPr lang="cs-CZ" smtClean="0"/>
              <a:t>toto rozpočítávadlo.</a:t>
            </a:r>
            <a:endParaRPr lang="cs-CZ" dirty="0"/>
          </a:p>
        </p:txBody>
      </p:sp>
      <p:pic>
        <p:nvPicPr>
          <p:cNvPr id="11266" name="Picture 2" descr="D:\DUM\RVP DUM\ČJ\foto F2\DSC_824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43157" y="2533309"/>
            <a:ext cx="4930956" cy="32659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871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Kašpárek či </a:t>
            </a:r>
            <a:r>
              <a:rPr lang="cs-CZ" smtClean="0"/>
              <a:t>král pomohou </a:t>
            </a:r>
            <a:r>
              <a:rPr lang="cs-CZ" dirty="0" smtClean="0"/>
              <a:t>pro zapamatování písmene K, k.</a:t>
            </a:r>
            <a:endParaRPr lang="cs-CZ" dirty="0"/>
          </a:p>
        </p:txBody>
      </p:sp>
      <p:pic>
        <p:nvPicPr>
          <p:cNvPr id="1026" name="Picture 2" descr="D:\DUM\RVP DUM\ČJ\abeceda\DSC0701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657198"/>
            <a:ext cx="318229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DUM\101NIKON\DSCN001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0667" y="1700808"/>
            <a:ext cx="3271300" cy="448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90760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220</Words>
  <Application>Microsoft Office PowerPoint</Application>
  <PresentationFormat>Předvádění na obrazovce (4:3)</PresentationFormat>
  <Paragraphs>26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    </vt:lpstr>
      <vt:lpstr>Anotace</vt:lpstr>
      <vt:lpstr>Kdo je nejlepší přítel člověka? (Kniha, zapůjčená v knihovně,  koupená  v knihkupectví.)</vt:lpstr>
      <vt:lpstr>Vzpomeň si na jiné dopravní prostředky. Je kolotoč dopravní prostředek?</vt:lpstr>
      <vt:lpstr>Znáš jiný význam slova klika? „To máš teda kliku“.</vt:lpstr>
      <vt:lpstr>Vyjmenuj co nejvíce květin, ve kterých uslyšíme „k“ na začátku.</vt:lpstr>
      <vt:lpstr>_ONEV (Doplň vhodné písmeno!)</vt:lpstr>
      <vt:lpstr>Kámen, nůžky , papír – nauč se toto rozpočítávadlo.</vt:lpstr>
      <vt:lpstr>Kašpárek či král pomohou pro zapamatování písmene K, k.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</dc:title>
  <dc:creator>Žák</dc:creator>
  <cp:lastModifiedBy>jitka</cp:lastModifiedBy>
  <cp:revision>20</cp:revision>
  <dcterms:created xsi:type="dcterms:W3CDTF">2013-06-02T19:16:31Z</dcterms:created>
  <dcterms:modified xsi:type="dcterms:W3CDTF">2013-11-28T19:19:24Z</dcterms:modified>
</cp:coreProperties>
</file>