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75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0066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159432-3055-443F-A5BA-EE65C1C62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104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335BD-9F2C-43DE-8804-6725ED71C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088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1019A1-9ECC-49F2-8AB5-DA4BD073E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70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C5CEA-EB0D-404B-B82F-C292D1C87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1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9D647C-8546-49C0-988A-692913C0E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839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531C9-E010-4DD6-B78B-FECA3FF75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188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976577-A08F-4D32-B761-38F315D86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58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C121D-A203-428B-8143-4BA452827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038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564D3-681F-444A-99E6-F8C87CCC3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295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B80D9-347D-472C-87E0-C77519FC2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565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42B1BC-F5DA-4B52-B5E4-ABA5FE22E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302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6E0768-5365-4145-A7B9-D6E530BE1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381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709FA8-ADC7-4969-A86C-3CE654831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52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BC748E3F-B310-44B7-A438-7FD229CA8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VY_32_INOVACE_46B_Tíha a gravitační síla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1268413"/>
            <a:ext cx="2362200" cy="21859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t">
              <a:defRPr/>
            </a:pPr>
            <a:r>
              <a:rPr lang="cs-CZ" sz="2800" b="1" dirty="0">
                <a:solidFill>
                  <a:schemeClr val="accent6"/>
                </a:solidFill>
                <a:latin typeface="Times New Roman" charset="0"/>
              </a:rPr>
              <a:t>Hmotnost - m</a:t>
            </a:r>
            <a:endParaRPr lang="cs-CZ" sz="2800" dirty="0">
              <a:solidFill>
                <a:schemeClr val="accent6"/>
              </a:solidFill>
              <a:latin typeface="Times New Roman" charset="0"/>
            </a:endParaRPr>
          </a:p>
          <a:p>
            <a:pPr fontAlgn="t">
              <a:defRPr/>
            </a:pPr>
            <a:r>
              <a:rPr lang="cs-CZ" sz="2800" dirty="0">
                <a:solidFill>
                  <a:schemeClr val="accent6"/>
                </a:solidFill>
                <a:latin typeface="Times New Roman" charset="0"/>
              </a:rPr>
              <a:t>500 g = 0,5 kg </a:t>
            </a:r>
          </a:p>
          <a:p>
            <a:pPr fontAlgn="t">
              <a:defRPr/>
            </a:pPr>
            <a:r>
              <a:rPr lang="cs-CZ" sz="2800" dirty="0">
                <a:solidFill>
                  <a:schemeClr val="accent6"/>
                </a:solidFill>
                <a:latin typeface="Times New Roman" charset="0"/>
              </a:rPr>
              <a:t>800 g = 0,8 kg </a:t>
            </a:r>
          </a:p>
          <a:p>
            <a:pPr fontAlgn="t">
              <a:defRPr/>
            </a:pPr>
            <a:r>
              <a:rPr lang="cs-CZ" sz="2800" dirty="0">
                <a:solidFill>
                  <a:schemeClr val="accent6"/>
                </a:solidFill>
                <a:latin typeface="Times New Roman" charset="0"/>
              </a:rPr>
              <a:t>900 g = 0,9 kg </a:t>
            </a:r>
          </a:p>
          <a:p>
            <a:pPr>
              <a:defRPr/>
            </a:pPr>
            <a:endParaRPr lang="cs-CZ" dirty="0">
              <a:latin typeface="Times New Roman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95738" y="1268413"/>
            <a:ext cx="1655762" cy="218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t" hangingPunct="1"/>
            <a:r>
              <a:rPr lang="cs-CZ" sz="2800" b="1">
                <a:solidFill>
                  <a:srgbClr val="FF0000"/>
                </a:solidFill>
              </a:rPr>
              <a:t>Tíha - G</a:t>
            </a:r>
            <a:endParaRPr lang="cs-CZ" sz="2800">
              <a:solidFill>
                <a:srgbClr val="FF0000"/>
              </a:solidFill>
            </a:endParaRPr>
          </a:p>
          <a:p>
            <a:pPr algn="ctr" eaLnBrk="1" fontAlgn="t" hangingPunct="1"/>
            <a:r>
              <a:rPr lang="cs-CZ" sz="2800">
                <a:solidFill>
                  <a:srgbClr val="FF0000"/>
                </a:solidFill>
              </a:rPr>
              <a:t>5 N</a:t>
            </a:r>
          </a:p>
          <a:p>
            <a:pPr algn="ctr" eaLnBrk="1" fontAlgn="t" hangingPunct="1"/>
            <a:r>
              <a:rPr lang="cs-CZ" sz="2800">
                <a:solidFill>
                  <a:srgbClr val="FF0000"/>
                </a:solidFill>
              </a:rPr>
              <a:t>8 N</a:t>
            </a:r>
          </a:p>
          <a:p>
            <a:pPr algn="ctr" eaLnBrk="1" fontAlgn="t" hangingPunct="1"/>
            <a:r>
              <a:rPr lang="cs-CZ" sz="2800">
                <a:solidFill>
                  <a:srgbClr val="FF0000"/>
                </a:solidFill>
              </a:rPr>
              <a:t>9 N</a:t>
            </a:r>
          </a:p>
          <a:p>
            <a:pPr eaLnBrk="1" hangingPunct="1"/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11863" y="900113"/>
            <a:ext cx="2446337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fontAlgn="t" hangingPunct="1"/>
            <a:r>
              <a:rPr lang="cs-CZ" sz="2800" b="1" dirty="0">
                <a:solidFill>
                  <a:srgbClr val="00B050"/>
                </a:solidFill>
              </a:rPr>
              <a:t>Gravitační síla</a:t>
            </a:r>
          </a:p>
          <a:p>
            <a:pPr eaLnBrk="1" fontAlgn="t" hangingPunct="1"/>
            <a:r>
              <a:rPr lang="cs-CZ" sz="2800" b="1" dirty="0">
                <a:solidFill>
                  <a:srgbClr val="00B050"/>
                </a:solidFill>
              </a:rPr>
              <a:t>        - </a:t>
            </a:r>
            <a:r>
              <a:rPr lang="cs-CZ" sz="2800" b="1" dirty="0" err="1">
                <a:solidFill>
                  <a:srgbClr val="00B050"/>
                </a:solidFill>
              </a:rPr>
              <a:t>F</a:t>
            </a:r>
            <a:r>
              <a:rPr lang="cs-CZ" sz="2800" b="1" baseline="-25000" dirty="0" err="1">
                <a:solidFill>
                  <a:srgbClr val="00B050"/>
                </a:solidFill>
              </a:rPr>
              <a:t>g</a:t>
            </a:r>
            <a:endParaRPr lang="cs-CZ" sz="2800" dirty="0">
              <a:solidFill>
                <a:srgbClr val="00B050"/>
              </a:solidFill>
            </a:endParaRPr>
          </a:p>
          <a:p>
            <a:pPr algn="ctr" eaLnBrk="1" fontAlgn="t" hangingPunct="1"/>
            <a:r>
              <a:rPr lang="cs-CZ" sz="2800" dirty="0">
                <a:solidFill>
                  <a:srgbClr val="00B050"/>
                </a:solidFill>
              </a:rPr>
              <a:t>5 N</a:t>
            </a:r>
          </a:p>
          <a:p>
            <a:pPr algn="ctr" eaLnBrk="1" fontAlgn="t" hangingPunct="1"/>
            <a:r>
              <a:rPr lang="cs-CZ" sz="2800" dirty="0">
                <a:solidFill>
                  <a:srgbClr val="00B050"/>
                </a:solidFill>
              </a:rPr>
              <a:t>8 N</a:t>
            </a:r>
          </a:p>
          <a:p>
            <a:pPr algn="ctr" eaLnBrk="1" fontAlgn="t" hangingPunct="1"/>
            <a:r>
              <a:rPr lang="cs-CZ" sz="2800" dirty="0">
                <a:solidFill>
                  <a:srgbClr val="00B050"/>
                </a:solidFill>
              </a:rPr>
              <a:t>9 N</a:t>
            </a:r>
          </a:p>
          <a:p>
            <a:pPr eaLnBrk="1" hangingPunct="1"/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3284538"/>
            <a:ext cx="7489825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rgbClr val="FFC000"/>
                </a:solidFill>
              </a:rPr>
              <a:t>Známe-li hmotnost tělesa, můžeme určit jeho tíhu (příp. i velikost grav. síly, kterou je přitahováno k Zemi) i bez použití siloměru.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4999038"/>
            <a:ext cx="8099425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800" b="1">
                <a:solidFill>
                  <a:srgbClr val="FF66FF"/>
                </a:solidFill>
              </a:rPr>
              <a:t>Platí i obráceně: známe-li tíhu tělesa, můžeme určit </a:t>
            </a:r>
          </a:p>
          <a:p>
            <a:pPr algn="ctr" eaLnBrk="1" hangingPunct="1"/>
            <a:r>
              <a:rPr lang="cs-CZ" sz="2800" b="1">
                <a:solidFill>
                  <a:srgbClr val="FF66FF"/>
                </a:solidFill>
              </a:rPr>
              <a:t>jeho hmotnost bez vážení.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404813"/>
            <a:ext cx="7773987" cy="658812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Doplň chybějící údaje: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4213" y="1268413"/>
            <a:ext cx="3600450" cy="44037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mtClean="0"/>
              <a:t>m = 6 kg      →       </a:t>
            </a:r>
            <a:r>
              <a:rPr lang="cs-CZ" b="1" smtClean="0">
                <a:solidFill>
                  <a:srgbClr val="FF0000"/>
                </a:solidFill>
              </a:rPr>
              <a:t>G</a:t>
            </a:r>
            <a:r>
              <a:rPr lang="cs-CZ" smtClean="0"/>
              <a:t> = </a:t>
            </a:r>
          </a:p>
          <a:p>
            <a:pPr marL="0" indent="0">
              <a:buFontTx/>
              <a:buNone/>
            </a:pPr>
            <a:endParaRPr lang="cs-CZ" sz="1200" smtClean="0"/>
          </a:p>
          <a:p>
            <a:pPr marL="0" indent="0">
              <a:buFontTx/>
              <a:buNone/>
            </a:pPr>
            <a:r>
              <a:rPr lang="cs-CZ" smtClean="0"/>
              <a:t>G = 17 N     →       </a:t>
            </a:r>
            <a:r>
              <a:rPr lang="cs-CZ" b="1" smtClean="0">
                <a:solidFill>
                  <a:srgbClr val="FF0000"/>
                </a:solidFill>
              </a:rPr>
              <a:t>m </a:t>
            </a:r>
            <a:r>
              <a:rPr lang="cs-CZ" smtClean="0"/>
              <a:t>= </a:t>
            </a:r>
          </a:p>
          <a:p>
            <a:pPr marL="0" indent="0">
              <a:buFontTx/>
              <a:buNone/>
            </a:pPr>
            <a:endParaRPr lang="cs-CZ" sz="1200" smtClean="0"/>
          </a:p>
          <a:p>
            <a:pPr marL="0" indent="0">
              <a:buFontTx/>
              <a:buNone/>
            </a:pPr>
            <a:r>
              <a:rPr lang="cs-CZ" smtClean="0"/>
              <a:t>m = 2,4 kg   →      </a:t>
            </a:r>
            <a:r>
              <a:rPr lang="cs-CZ" b="1" smtClean="0">
                <a:solidFill>
                  <a:srgbClr val="FF0000"/>
                </a:solidFill>
              </a:rPr>
              <a:t>F</a:t>
            </a:r>
            <a:r>
              <a:rPr lang="cs-CZ" b="1" baseline="-25000" smtClean="0">
                <a:solidFill>
                  <a:srgbClr val="FF0000"/>
                </a:solidFill>
              </a:rPr>
              <a:t>g</a:t>
            </a:r>
            <a:r>
              <a:rPr lang="cs-CZ" baseline="-25000" smtClean="0"/>
              <a:t>  </a:t>
            </a:r>
            <a:r>
              <a:rPr lang="cs-CZ" smtClean="0"/>
              <a:t>= </a:t>
            </a:r>
          </a:p>
          <a:p>
            <a:pPr marL="0" indent="0">
              <a:buFontTx/>
              <a:buNone/>
            </a:pPr>
            <a:endParaRPr lang="cs-CZ" sz="1200" smtClean="0"/>
          </a:p>
          <a:p>
            <a:pPr marL="0" indent="0">
              <a:buFontTx/>
              <a:buNone/>
            </a:pPr>
            <a:r>
              <a:rPr lang="cs-CZ" smtClean="0"/>
              <a:t>G = 59 N     →       </a:t>
            </a:r>
            <a:r>
              <a:rPr lang="cs-CZ" b="1" smtClean="0">
                <a:solidFill>
                  <a:srgbClr val="FF0000"/>
                </a:solidFill>
              </a:rPr>
              <a:t>m</a:t>
            </a:r>
            <a:r>
              <a:rPr lang="cs-CZ" smtClean="0"/>
              <a:t> = </a:t>
            </a:r>
          </a:p>
          <a:p>
            <a:pPr marL="0" indent="0">
              <a:buFontTx/>
              <a:buNone/>
            </a:pPr>
            <a:endParaRPr lang="cs-CZ" sz="1200" smtClean="0"/>
          </a:p>
          <a:p>
            <a:pPr marL="0" indent="0">
              <a:buFontTx/>
              <a:buNone/>
            </a:pPr>
            <a:r>
              <a:rPr lang="cs-CZ" smtClean="0"/>
              <a:t>m = 3,78 kg →       </a:t>
            </a:r>
            <a:r>
              <a:rPr lang="cs-CZ" b="1" smtClean="0">
                <a:solidFill>
                  <a:srgbClr val="FF0000"/>
                </a:solidFill>
              </a:rPr>
              <a:t>G</a:t>
            </a:r>
            <a:r>
              <a:rPr lang="cs-CZ" smtClean="0"/>
              <a:t> =</a:t>
            </a:r>
          </a:p>
          <a:p>
            <a:pPr marL="0" indent="0">
              <a:buFontTx/>
              <a:buNone/>
            </a:pPr>
            <a:endParaRPr lang="cs-CZ" sz="1200" smtClean="0"/>
          </a:p>
          <a:p>
            <a:pPr marL="0" indent="0">
              <a:buFontTx/>
              <a:buNone/>
            </a:pPr>
            <a:r>
              <a:rPr lang="cs-CZ" smtClean="0"/>
              <a:t>F</a:t>
            </a:r>
            <a:r>
              <a:rPr lang="cs-CZ" baseline="-25000" smtClean="0"/>
              <a:t>g </a:t>
            </a:r>
            <a:r>
              <a:rPr lang="cs-CZ" smtClean="0"/>
              <a:t>= 47 N     →       </a:t>
            </a:r>
            <a:r>
              <a:rPr lang="cs-CZ" b="1" smtClean="0">
                <a:solidFill>
                  <a:srgbClr val="FF0000"/>
                </a:solidFill>
              </a:rPr>
              <a:t>m</a:t>
            </a:r>
            <a:r>
              <a:rPr lang="cs-CZ" smtClean="0"/>
              <a:t> =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6100" y="1268413"/>
            <a:ext cx="4025900" cy="44751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60 N</a:t>
            </a:r>
          </a:p>
          <a:p>
            <a:pPr marL="0" indent="0">
              <a:buFontTx/>
              <a:buNone/>
            </a:pPr>
            <a:endParaRPr lang="cs-CZ" sz="1200" b="1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1,7 kg</a:t>
            </a:r>
          </a:p>
          <a:p>
            <a:pPr marL="0" indent="0">
              <a:buFontTx/>
              <a:buNone/>
            </a:pPr>
            <a:endParaRPr lang="cs-CZ" sz="1200" b="1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24 N</a:t>
            </a:r>
          </a:p>
          <a:p>
            <a:pPr marL="0" indent="0">
              <a:buFontTx/>
              <a:buNone/>
            </a:pPr>
            <a:endParaRPr lang="cs-CZ" sz="1200" b="1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5,9 kg</a:t>
            </a:r>
          </a:p>
          <a:p>
            <a:pPr marL="0" indent="0">
              <a:buFontTx/>
              <a:buNone/>
            </a:pPr>
            <a:endParaRPr lang="cs-CZ" sz="1200" b="1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37,8 N</a:t>
            </a:r>
          </a:p>
          <a:p>
            <a:pPr marL="0" indent="0">
              <a:buFontTx/>
              <a:buNone/>
            </a:pPr>
            <a:endParaRPr lang="cs-CZ" sz="1200" b="1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cs-CZ" b="1" smtClean="0">
                <a:solidFill>
                  <a:srgbClr val="FF0000"/>
                </a:solidFill>
              </a:rPr>
              <a:t>4,7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348</TotalTime>
  <Words>152</Words>
  <Application>Microsoft Office PowerPoint</Application>
  <PresentationFormat>Předvádění na obrazovce (4:3)</PresentationFormat>
  <Paragraphs>41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VY_32_INOVACE_46B_Tíha a gravitační síla</vt:lpstr>
      <vt:lpstr>Prezentace aplikace PowerPoint</vt:lpstr>
      <vt:lpstr>Doplň chybějící údaje: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Habisonova</cp:lastModifiedBy>
  <cp:revision>68</cp:revision>
  <dcterms:created xsi:type="dcterms:W3CDTF">2003-11-19T14:30:33Z</dcterms:created>
  <dcterms:modified xsi:type="dcterms:W3CDTF">2012-03-13T09:08:31Z</dcterms:modified>
</cp:coreProperties>
</file>