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2" r:id="rId3"/>
    <p:sldId id="258" r:id="rId4"/>
    <p:sldId id="257" r:id="rId5"/>
    <p:sldId id="261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46B01-D07C-477F-ABDE-3CFC4AAF89D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9AAAB-1BF2-4F42-97E0-67AD23C678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1615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46B01-D07C-477F-ABDE-3CFC4AAF89D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9AAAB-1BF2-4F42-97E0-67AD23C678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3748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46B01-D07C-477F-ABDE-3CFC4AAF89D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9AAAB-1BF2-4F42-97E0-67AD23C678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3644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46B01-D07C-477F-ABDE-3CFC4AAF89D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9AAAB-1BF2-4F42-97E0-67AD23C678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4031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46B01-D07C-477F-ABDE-3CFC4AAF89D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9AAAB-1BF2-4F42-97E0-67AD23C678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46899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46B01-D07C-477F-ABDE-3CFC4AAF89D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9AAAB-1BF2-4F42-97E0-67AD23C678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6120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46B01-D07C-477F-ABDE-3CFC4AAF89D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9AAAB-1BF2-4F42-97E0-67AD23C678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23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46B01-D07C-477F-ABDE-3CFC4AAF89D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9AAAB-1BF2-4F42-97E0-67AD23C678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4363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46B01-D07C-477F-ABDE-3CFC4AAF89D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9AAAB-1BF2-4F42-97E0-67AD23C678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3223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46B01-D07C-477F-ABDE-3CFC4AAF89D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9AAAB-1BF2-4F42-97E0-67AD23C678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4481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46B01-D07C-477F-ABDE-3CFC4AAF89D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9AAAB-1BF2-4F42-97E0-67AD23C678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0980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46B01-D07C-477F-ABDE-3CFC4AAF89D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29AAAB-1BF2-4F42-97E0-67AD23C678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463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200" b="1" dirty="0" smtClean="0">
                <a:latin typeface="+mn-lt"/>
              </a:rPr>
              <a:t>Základní škola, Hořice, Husova 11</a:t>
            </a:r>
            <a:br>
              <a:rPr lang="cs-CZ" sz="3200" b="1" dirty="0" smtClean="0">
                <a:latin typeface="+mn-lt"/>
              </a:rPr>
            </a:br>
            <a:r>
              <a:rPr lang="cs-CZ" sz="3200" b="1" dirty="0" smtClean="0">
                <a:latin typeface="+mn-lt"/>
              </a:rPr>
              <a:t>VY_32_INOVACE 1_45 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2339975" y="1498600"/>
            <a:ext cx="42481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ČLOVĚK II.</a:t>
            </a:r>
          </a:p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SLABIKY - </a:t>
            </a:r>
            <a:r>
              <a:rPr lang="cs-CZ" dirty="0" smtClean="0">
                <a:latin typeface="+mn-lt"/>
              </a:rPr>
              <a:t>4</a:t>
            </a:r>
            <a:r>
              <a:rPr lang="cs-CZ" dirty="0" smtClean="0">
                <a:latin typeface="+mn-lt"/>
              </a:rPr>
              <a:t>. - 5</a:t>
            </a:r>
            <a:r>
              <a:rPr lang="cs-CZ" dirty="0" smtClean="0">
                <a:latin typeface="+mn-lt"/>
              </a:rPr>
              <a:t>. r. ČESKÝ JAZYK</a:t>
            </a:r>
          </a:p>
        </p:txBody>
      </p:sp>
    </p:spTree>
    <p:extLst>
      <p:ext uri="{BB962C8B-B14F-4D97-AF65-F5344CB8AC3E}">
        <p14:creationId xmlns:p14="http://schemas.microsoft.com/office/powerpoint/2010/main" val="502696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600" dirty="0" smtClean="0"/>
              <a:t>NÁZEV DIGITÁLNÍHO UČEBNÍHO MATERIÁLU: ČLOVĚK II. </a:t>
            </a:r>
            <a:r>
              <a:rPr lang="cs-CZ" sz="1600" dirty="0" smtClean="0"/>
              <a:t>SLABIKY - </a:t>
            </a:r>
            <a:r>
              <a:rPr lang="cs-CZ" sz="1600" dirty="0" smtClean="0"/>
              <a:t>4</a:t>
            </a:r>
            <a:r>
              <a:rPr lang="cs-CZ" sz="1600" dirty="0" smtClean="0"/>
              <a:t>. - </a:t>
            </a:r>
            <a:r>
              <a:rPr lang="cs-CZ" sz="1600" dirty="0" smtClean="0"/>
              <a:t>5. r. ČESKÝ JAZYK</a:t>
            </a:r>
          </a:p>
          <a:p>
            <a:pPr>
              <a:buNone/>
            </a:pPr>
            <a:r>
              <a:rPr lang="cs-CZ" sz="1600" dirty="0" smtClean="0"/>
              <a:t> </a:t>
            </a:r>
          </a:p>
          <a:p>
            <a:pPr>
              <a:buNone/>
            </a:pPr>
            <a:r>
              <a:rPr lang="cs-CZ" sz="1600" dirty="0" smtClean="0"/>
              <a:t>AUTOR: Mgr. Jarmila Luštická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>
              <a:buNone/>
            </a:pPr>
            <a:r>
              <a:rPr lang="cs-CZ" sz="1600" dirty="0" smtClean="0"/>
              <a:t>STRUČNÁ ANOTACE (OBSAH, DATUM PILOTÁŽE): 11. 4. 2011 Učivo slouží k procvičování tvrdých a měkkých slabik.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>
              <a:buNone/>
            </a:pPr>
            <a:r>
              <a:rPr lang="cs-CZ" sz="1600" dirty="0" smtClean="0"/>
              <a:t>VZDĚLÁVACÍ PŘEDMĚT (VE KTERÉM BYL MATERIÁL ODUČEN): Český jazyk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>
              <a:buNone/>
            </a:pPr>
            <a:r>
              <a:rPr lang="cs-CZ" sz="1600" dirty="0" smtClean="0"/>
              <a:t>KLÍČOVÉ KOMPETENCE: Klíčové kompetence k učení, kompetence k řešení problému, kompetence komunikativní 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>
              <a:buNone/>
            </a:pPr>
            <a:r>
              <a:rPr lang="cs-CZ" sz="1600" dirty="0" smtClean="0"/>
              <a:t>MEZIPŘEDMĚTOVÉ VZTAHY: Přírodověda 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>
              <a:buNone/>
            </a:pPr>
            <a:r>
              <a:rPr lang="cs-CZ" sz="1600" dirty="0" smtClean="0"/>
              <a:t>OČEKÁVANÝ VÝSTUP: Rozlišuje tvrdé a měkké souhlásky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>
              <a:buNone/>
            </a:pPr>
            <a:r>
              <a:rPr lang="cs-CZ" sz="1600" dirty="0" smtClean="0"/>
              <a:t>TYPICKÁ VĚKOVÁ SKUPINA: 4</a:t>
            </a:r>
            <a:r>
              <a:rPr lang="cs-CZ" sz="1600" dirty="0" smtClean="0"/>
              <a:t>. - 5</a:t>
            </a:r>
            <a:r>
              <a:rPr lang="cs-CZ" sz="1600" dirty="0" smtClean="0"/>
              <a:t>. ročník, ZŠ praktická 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6512511" cy="1143000"/>
          </a:xfrm>
        </p:spPr>
        <p:txBody>
          <a:bodyPr/>
          <a:lstStyle/>
          <a:p>
            <a:r>
              <a:rPr lang="cs-CZ" dirty="0" smtClean="0"/>
              <a:t>Tvrdé slabiky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611560" y="1484784"/>
            <a:ext cx="7416824" cy="4320480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r>
              <a:rPr lang="cs-CZ" b="1" dirty="0" smtClean="0"/>
              <a:t>Doplň tvrdé slabiky: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sz="3800" dirty="0" smtClean="0"/>
              <a:t>Tatínka bolí no__.</a:t>
            </a:r>
          </a:p>
          <a:p>
            <a:pPr marL="0" indent="0">
              <a:buNone/>
            </a:pPr>
            <a:r>
              <a:rPr lang="cs-CZ" sz="3800" dirty="0" smtClean="0"/>
              <a:t>Petr má rád pohád__.</a:t>
            </a:r>
          </a:p>
          <a:p>
            <a:pPr marL="0" indent="0">
              <a:buNone/>
            </a:pPr>
            <a:r>
              <a:rPr lang="cs-CZ" sz="3800" dirty="0" smtClean="0"/>
              <a:t>Jana udělala __bu.</a:t>
            </a:r>
          </a:p>
          <a:p>
            <a:pPr marL="0" indent="0">
              <a:buNone/>
            </a:pPr>
            <a:r>
              <a:rPr lang="cs-CZ" sz="3800" dirty="0" smtClean="0"/>
              <a:t>Maminka má ráda květi__.</a:t>
            </a:r>
          </a:p>
          <a:p>
            <a:pPr marL="0" indent="0">
              <a:buNone/>
            </a:pPr>
            <a:r>
              <a:rPr lang="cs-CZ" sz="3800" dirty="0" smtClean="0"/>
              <a:t>Tomáš loví __by.</a:t>
            </a:r>
          </a:p>
          <a:p>
            <a:pPr marL="0" indent="0">
              <a:buNone/>
            </a:pPr>
            <a:r>
              <a:rPr lang="cs-CZ" sz="3800" dirty="0" smtClean="0"/>
              <a:t>Máme doma dřevěné scho__.</a:t>
            </a:r>
          </a:p>
          <a:p>
            <a:pPr marL="0" indent="0">
              <a:buNone/>
            </a:pPr>
            <a:r>
              <a:rPr lang="cs-CZ" sz="3800" dirty="0" smtClean="0"/>
              <a:t>Jakub potřebuje nové bo__.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63888" y="6021288"/>
            <a:ext cx="216024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00" b="1" dirty="0">
                <a:solidFill>
                  <a:schemeClr val="bg1">
                    <a:lumMod val="50000"/>
                  </a:schemeClr>
                </a:solidFill>
              </a:rPr>
              <a:t>Dostupné z Metodického portálu www.rvp.cz, ISSN: 1802-4785, financovaného z ESF a státního rozpočtu ČR. Provozováno Výzkumným ústavem pedagogickým v Praze.</a:t>
            </a:r>
          </a:p>
          <a:p>
            <a:pPr algn="ctr"/>
            <a:endParaRPr lang="cs-CZ" sz="900" dirty="0"/>
          </a:p>
        </p:txBody>
      </p:sp>
      <p:sp>
        <p:nvSpPr>
          <p:cNvPr id="4" name="Ovál 3"/>
          <p:cNvSpPr/>
          <p:nvPr/>
        </p:nvSpPr>
        <p:spPr>
          <a:xfrm>
            <a:off x="5724128" y="1412776"/>
            <a:ext cx="3096344" cy="3024336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6588224" y="1851704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hy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7380312" y="249289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chy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156176" y="342900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ky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714238" y="2492896"/>
            <a:ext cx="450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ry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632340" y="345185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dy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668344" y="185170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ty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714238" y="3140968"/>
            <a:ext cx="450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9381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>
          <a:xfrm>
            <a:off x="179512" y="1196752"/>
            <a:ext cx="8424935" cy="5544615"/>
          </a:xfrm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</a:rPr>
              <a:t>Doplň měkké slabiky: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Jana chodí ráda do  __vadla.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Maminka si __je nové šaty.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__jeme na vesnici.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Budeme __cho, ať __rku nevzbudíme.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Práce __diče je náročná.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Oloupeme si __buli.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__kdo už nepřijde.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Udržujeme __stotu a pořádek.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971601" y="22865"/>
            <a:ext cx="6984776" cy="1389912"/>
          </a:xfrm>
        </p:spPr>
        <p:txBody>
          <a:bodyPr/>
          <a:lstStyle/>
          <a:p>
            <a:pPr algn="ctr"/>
            <a:r>
              <a:rPr lang="cs-CZ" dirty="0" smtClean="0"/>
              <a:t>Měkké slabiky</a:t>
            </a:r>
            <a:endParaRPr lang="cs-CZ" dirty="0"/>
          </a:p>
        </p:txBody>
      </p:sp>
      <p:sp>
        <p:nvSpPr>
          <p:cNvPr id="4" name="Vývojový diagram: spojnice 3"/>
          <p:cNvSpPr/>
          <p:nvPr/>
        </p:nvSpPr>
        <p:spPr>
          <a:xfrm>
            <a:off x="5724128" y="730734"/>
            <a:ext cx="2952328" cy="2952328"/>
          </a:xfrm>
          <a:prstGeom prst="flowChartConnector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6372200" y="1052736"/>
            <a:ext cx="18722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di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ši</a:t>
            </a:r>
          </a:p>
          <a:p>
            <a:r>
              <a:rPr lang="cs-CZ" b="1" dirty="0" smtClean="0"/>
              <a:t>      ži</a:t>
            </a:r>
          </a:p>
          <a:p>
            <a:r>
              <a:rPr lang="cs-CZ" b="1" dirty="0" smtClean="0"/>
              <a:t>                      ti</a:t>
            </a:r>
          </a:p>
          <a:p>
            <a:r>
              <a:rPr lang="cs-CZ" b="1" dirty="0" smtClean="0"/>
              <a:t>             ji</a:t>
            </a:r>
          </a:p>
          <a:p>
            <a:r>
              <a:rPr lang="cs-CZ" b="1" dirty="0"/>
              <a:t>ř</a:t>
            </a:r>
            <a:r>
              <a:rPr lang="cs-CZ" b="1" dirty="0" smtClean="0"/>
              <a:t>i                  či</a:t>
            </a:r>
          </a:p>
          <a:p>
            <a:r>
              <a:rPr lang="cs-CZ" b="1" dirty="0" smtClean="0"/>
              <a:t>         ci</a:t>
            </a:r>
          </a:p>
          <a:p>
            <a:r>
              <a:rPr lang="cs-CZ" b="1" dirty="0" smtClean="0"/>
              <a:t>                ni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779912" y="6021288"/>
            <a:ext cx="208823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00" b="1" dirty="0" smtClean="0">
                <a:solidFill>
                  <a:schemeClr val="bg1">
                    <a:lumMod val="50000"/>
                  </a:schemeClr>
                </a:solidFill>
              </a:rPr>
              <a:t>Dostupné z Metodického portálu www.rvp.cz, ISSN: 1802-4785, financovaného z ESF a státního rozpočtu ČR. Provozováno Výzkumným ústavem pedagogickým v Praze.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588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229600" cy="100811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Tvrdé a měkké slabiky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764704"/>
            <a:ext cx="8229600" cy="5760640"/>
          </a:xfrm>
        </p:spPr>
        <p:txBody>
          <a:bodyPr/>
          <a:lstStyle/>
          <a:p>
            <a:endParaRPr lang="cs-CZ" b="1" dirty="0" smtClean="0"/>
          </a:p>
          <a:p>
            <a:r>
              <a:rPr lang="cs-CZ" b="1" dirty="0" smtClean="0"/>
              <a:t>Doplňování i, y:</a:t>
            </a:r>
          </a:p>
          <a:p>
            <a:pPr marL="0" indent="0">
              <a:buNone/>
            </a:pPr>
            <a:r>
              <a:rPr lang="cs-CZ" smtClean="0"/>
              <a:t>Děti </a:t>
            </a:r>
            <a:r>
              <a:rPr lang="cs-CZ"/>
              <a:t>se </a:t>
            </a:r>
            <a:r>
              <a:rPr lang="cs-CZ" smtClean="0"/>
              <a:t>těšily…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na jarn-  prázdn- n-,</a:t>
            </a:r>
          </a:p>
          <a:p>
            <a:pPr marL="0" indent="0">
              <a:buNone/>
            </a:pPr>
            <a:r>
              <a:rPr lang="cs-CZ" dirty="0"/>
              <a:t>na dárk-  k narozen-nám,</a:t>
            </a:r>
          </a:p>
          <a:p>
            <a:pPr marL="0" indent="0">
              <a:buNone/>
            </a:pPr>
            <a:r>
              <a:rPr lang="cs-CZ" dirty="0"/>
              <a:t>na loutkové d-vadlo,</a:t>
            </a:r>
          </a:p>
          <a:p>
            <a:pPr marL="0" indent="0">
              <a:buNone/>
            </a:pPr>
            <a:r>
              <a:rPr lang="cs-CZ" dirty="0"/>
              <a:t>na maminč-n- pohádk-</a:t>
            </a:r>
          </a:p>
          <a:p>
            <a:pPr marL="0" indent="0">
              <a:buNone/>
            </a:pPr>
            <a:r>
              <a:rPr lang="cs-CZ" dirty="0"/>
              <a:t>na j-</a:t>
            </a:r>
            <a:r>
              <a:rPr lang="cs-CZ" dirty="0" err="1"/>
              <a:t>zdu</a:t>
            </a:r>
            <a:r>
              <a:rPr lang="cs-CZ" dirty="0"/>
              <a:t> parn-kem.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Documents and Settings\Správce\Local Settings\Temporary Internet Files\Content.IE5\E7G8WE8Y\MC90029039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340768"/>
            <a:ext cx="1495417" cy="142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Správce\Local Settings\Temporary Internet Files\Content.IE5\5GK6S72T\MC9002330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923" y="3219034"/>
            <a:ext cx="1655275" cy="1374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Správce\Local Settings\Temporary Internet Files\Content.IE5\U3BIJ3ZD\MC90029525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4635" y="4509120"/>
            <a:ext cx="1801288" cy="1356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614184" y="5865647"/>
            <a:ext cx="187220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dirty="0">
                <a:solidFill>
                  <a:schemeClr val="bg1">
                    <a:lumMod val="50000"/>
                  </a:schemeClr>
                </a:solidFill>
              </a:rPr>
              <a:t>Dostupné z Metodického portálu www.rvp.cz, ISSN: 1802-4785, financovaného z ESF a státního rozpočtu ČR. Provozováno Výzkumným ústavem pedagogickým v Praze.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0023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 a citace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sz="1000" i="1" dirty="0"/>
              <a:t>Speciální pedagogika</a:t>
            </a:r>
            <a:r>
              <a:rPr lang="cs-CZ" sz="1000" dirty="0"/>
              <a:t>. Havlíčkův Brod : TOBIÁŠ, 1994. Tvrdé a měkké slabiky, s. 52.</a:t>
            </a:r>
            <a:endParaRPr lang="cs-CZ" sz="1000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31840" y="6237312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974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307</Words>
  <Application>Microsoft Office PowerPoint</Application>
  <PresentationFormat>Předvádění na obrazovce (4:3)</PresentationFormat>
  <Paragraphs>79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Základní škola, Hořice, Husova 11 VY_32_INOVACE 1_45 </vt:lpstr>
      <vt:lpstr>Prezentace aplikace PowerPoint</vt:lpstr>
      <vt:lpstr>Tvrdé slabiky</vt:lpstr>
      <vt:lpstr>Měkké slabiky</vt:lpstr>
      <vt:lpstr>Tvrdé a měkké slabiky </vt:lpstr>
      <vt:lpstr>Odkazy a citace</vt:lpstr>
    </vt:vector>
  </TitlesOfParts>
  <Company>yyy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škola, Hořice, Husova 11 VY_32_sada 1_01 </dc:title>
  <dc:creator>xxx</dc:creator>
  <cp:lastModifiedBy>Martin Králík</cp:lastModifiedBy>
  <cp:revision>11</cp:revision>
  <dcterms:created xsi:type="dcterms:W3CDTF">2011-04-27T16:16:30Z</dcterms:created>
  <dcterms:modified xsi:type="dcterms:W3CDTF">2012-03-19T14:58:05Z</dcterms:modified>
</cp:coreProperties>
</file>