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56" r:id="rId3"/>
    <p:sldId id="262" r:id="rId4"/>
    <p:sldId id="260" r:id="rId5"/>
    <p:sldId id="264" r:id="rId6"/>
    <p:sldId id="278" r:id="rId7"/>
    <p:sldId id="263" r:id="rId8"/>
    <p:sldId id="265" r:id="rId9"/>
    <p:sldId id="266" r:id="rId10"/>
    <p:sldId id="267" r:id="rId11"/>
    <p:sldId id="280" r:id="rId12"/>
    <p:sldId id="268" r:id="rId13"/>
    <p:sldId id="279" r:id="rId14"/>
    <p:sldId id="269" r:id="rId15"/>
    <p:sldId id="270" r:id="rId16"/>
    <p:sldId id="275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FFFF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849" autoAdjust="0"/>
  </p:normalViewPr>
  <p:slideViewPr>
    <p:cSldViewPr>
      <p:cViewPr>
        <p:scale>
          <a:sx n="120" d="100"/>
          <a:sy n="120" d="100"/>
        </p:scale>
        <p:origin x="-13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22. 11. 2013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autolexicon.net/articles/easy-access-door/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aovotice.cz/autorizovany-zarucni-servis-avia.ht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odtahova-technika.cz/reference/hnilicka-transport-84" TargetMode="External"/><Relationship Id="rId11" Type="http://schemas.openxmlformats.org/officeDocument/2006/relationships/hyperlink" Target="http://www.autoprofiteam.cz/podvozky/10/03.jpg" TargetMode="External"/><Relationship Id="rId5" Type="http://schemas.openxmlformats.org/officeDocument/2006/relationships/hyperlink" Target="http://www.liaznavzdy.cz/nedtrans/konstrukce1.php" TargetMode="External"/><Relationship Id="rId10" Type="http://schemas.openxmlformats.org/officeDocument/2006/relationships/hyperlink" Target="http://cs.autolexicon.net/articles/viceprvkova-naprava/" TargetMode="External"/><Relationship Id="rId4" Type="http://schemas.openxmlformats.org/officeDocument/2006/relationships/hyperlink" Target="http://en.wikipedia.org/wiki/File:FardierdeCugnot20050111.jpg" TargetMode="External"/><Relationship Id="rId9" Type="http://schemas.openxmlformats.org/officeDocument/2006/relationships/hyperlink" Target="http://www.slevomat.cz/sleva/151887-kompletni-vycisteni-automobilu-vcetne-voskovani-karoser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91176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Druhy karoserií a třídy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Skupina, karoserie,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rám, motor,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náprava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Hlavní části motorových vozidel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VY_32_INOVACE_13_249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/>
        </p:spPr>
        <p:txBody>
          <a:bodyPr>
            <a:noAutofit/>
          </a:bodyPr>
          <a:lstStyle/>
          <a:p>
            <a:r>
              <a:rPr lang="cs-CZ" sz="3600" dirty="0" smtClean="0"/>
              <a:t>Hlavní části motorových vozidel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Každé motorové i nemotorové vozidlo, popř. stroj je poskládán  z několika skupin (hlavní části), které spolu tvoří funkční celek.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Jednotlivé skupiny jsou rozděleny takto: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1800" dirty="0" smtClean="0"/>
              <a:t>skupina – motor</a:t>
            </a:r>
          </a:p>
          <a:p>
            <a:r>
              <a:rPr lang="cs-CZ" sz="1800" dirty="0" smtClean="0"/>
              <a:t>skupina – převodovka</a:t>
            </a:r>
          </a:p>
          <a:p>
            <a:r>
              <a:rPr lang="cs-CZ" sz="1800" dirty="0" smtClean="0"/>
              <a:t>skupina - přední náprava</a:t>
            </a:r>
          </a:p>
          <a:p>
            <a:r>
              <a:rPr lang="cs-CZ" sz="1800" dirty="0" smtClean="0"/>
              <a:t>skupina – zadní náprava</a:t>
            </a:r>
          </a:p>
          <a:p>
            <a:r>
              <a:rPr lang="cs-CZ" sz="1800" dirty="0" smtClean="0"/>
              <a:t>skupina – mechanizmus řízení</a:t>
            </a:r>
          </a:p>
          <a:p>
            <a:r>
              <a:rPr lang="cs-CZ" sz="1800" dirty="0" smtClean="0"/>
              <a:t>skupina – rám</a:t>
            </a:r>
          </a:p>
          <a:p>
            <a:r>
              <a:rPr lang="cs-CZ" sz="1800" dirty="0" smtClean="0"/>
              <a:t>skupina – nástavba karoserie</a:t>
            </a:r>
          </a:p>
          <a:p>
            <a:r>
              <a:rPr lang="cs-CZ" sz="1800" dirty="0" smtClean="0"/>
              <a:t>skupina – karoserie</a:t>
            </a:r>
          </a:p>
          <a:p>
            <a:r>
              <a:rPr lang="cs-CZ" sz="1800" dirty="0" smtClean="0"/>
              <a:t>skupina – interiéru (vnitřní vybavení karoserie)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497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920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Skupina motor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Skupina motor se skládá:</a:t>
            </a:r>
          </a:p>
          <a:p>
            <a:r>
              <a:rPr lang="cs-CZ" sz="1800" dirty="0" smtClean="0"/>
              <a:t>konstrukční celek motoru</a:t>
            </a:r>
          </a:p>
          <a:p>
            <a:r>
              <a:rPr lang="cs-CZ" sz="1800" dirty="0" smtClean="0"/>
              <a:t>spojka</a:t>
            </a:r>
          </a:p>
          <a:p>
            <a:r>
              <a:rPr lang="cs-CZ" sz="1800" dirty="0" smtClean="0"/>
              <a:t>příslušenství - 	el. zdroj napětí a proudu (alternátor/dynamo), el. instalace (řízení motoru včetně snímačů a akčních členů), chlazení motoru (chladící okruh včetně chladiče), mazání motoru (okruh mazání včetně možného chlazení), přeplňování motoru a klimatizace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068960"/>
            <a:ext cx="4713253" cy="3344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8000"/>
            <a:ext cx="792088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Skupina převodovka</a:t>
            </a:r>
            <a:endParaRPr lang="cs-CZ" sz="3600" dirty="0"/>
          </a:p>
          <a:p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196752"/>
            <a:ext cx="792088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Skupina převodovka se skládá: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motory v předu napříč př. náhon – převodovka; rozvodovka; poloosy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motory v předu podél př. náhon – převodovka; rozvodovka; poloosy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motory v předu podél zad. náhon – převodovka; přídavná/redukční př.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motory v předu napříč př./zad. náhon – převodovka - výstup na zadní nápravu</a:t>
            </a:r>
          </a:p>
          <a:p>
            <a:pPr marL="357188" indent="-357188">
              <a:buFont typeface="Arial" panose="020B0604020202020204" pitchFamily="34" charset="0"/>
              <a:buChar char="•"/>
            </a:pPr>
            <a:r>
              <a:rPr lang="cs-CZ" dirty="0" smtClean="0"/>
              <a:t>motory v předu podél př./zad. náhon – výstup na přední nebo zadní nápravu</a:t>
            </a:r>
          </a:p>
          <a:p>
            <a:pPr marL="357188" indent="-357188">
              <a:buFont typeface="Arial" panose="020B0604020202020204" pitchFamily="34" charset="0"/>
              <a:buChar char="•"/>
            </a:pPr>
            <a:r>
              <a:rPr lang="cs-CZ" dirty="0" smtClean="0"/>
              <a:t>motory v předu podél 4x4 – převodovka; redukční převodovka včetně mezinápravového diferenciálu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535854"/>
            <a:ext cx="5472608" cy="3030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612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20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Skupina </a:t>
            </a:r>
            <a:r>
              <a:rPr lang="cs-CZ" sz="4000" dirty="0"/>
              <a:t>převodovka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u="sng" dirty="0" smtClean="0"/>
              <a:t>Koncept – AUDI A6 QUATRO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1800" dirty="0" smtClean="0"/>
              <a:t>pohon přední a zadní nápravy</a:t>
            </a:r>
          </a:p>
          <a:p>
            <a:r>
              <a:rPr lang="cs-CZ" sz="1800" dirty="0" smtClean="0"/>
              <a:t>automatický mezinápravový diferenciál s možností změny točivého momentu mezi nápravami v pohyblivém poměru, dle optimální trakce kol</a:t>
            </a:r>
          </a:p>
          <a:p>
            <a:r>
              <a:rPr lang="cs-CZ" sz="1800" dirty="0" smtClean="0"/>
              <a:t>spolupráce s elektronickými systémy, hlavně s ESP v různých jízdních režimech</a:t>
            </a:r>
            <a:endParaRPr lang="cs-CZ" sz="18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010" y="1600200"/>
            <a:ext cx="308297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166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20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Skupina přední náprava</a:t>
            </a:r>
            <a:endParaRPr lang="cs-CZ" sz="3600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Skupina přední náprava se skládá:</a:t>
            </a:r>
          </a:p>
          <a:p>
            <a:r>
              <a:rPr lang="cs-CZ" sz="1800" dirty="0" smtClean="0"/>
              <a:t>samotná konstrukce nápravy</a:t>
            </a:r>
          </a:p>
          <a:p>
            <a:r>
              <a:rPr lang="cs-CZ" sz="1800" dirty="0" smtClean="0"/>
              <a:t>tlumení</a:t>
            </a:r>
          </a:p>
          <a:p>
            <a:r>
              <a:rPr lang="cs-CZ" sz="1800" dirty="0" smtClean="0"/>
              <a:t>pérování</a:t>
            </a:r>
          </a:p>
          <a:p>
            <a:r>
              <a:rPr lang="cs-CZ" sz="1800" dirty="0" smtClean="0"/>
              <a:t>brzdy</a:t>
            </a:r>
          </a:p>
          <a:p>
            <a:r>
              <a:rPr lang="cs-CZ" sz="1800" dirty="0" smtClean="0"/>
              <a:t>stabilizátor</a:t>
            </a:r>
            <a:endParaRPr lang="cs-CZ" sz="1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565" y="2420888"/>
            <a:ext cx="6065954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496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20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Skupina zadní náprava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200" dirty="0" smtClean="0"/>
              <a:t>Konstrukce náprav může být – pevná nebo výkyvná, v obou případech je spojovací hřídel součástí skupiny.</a:t>
            </a:r>
            <a:r>
              <a:rPr lang="cs-CZ" sz="2000" dirty="0" smtClean="0"/>
              <a:t> </a:t>
            </a:r>
          </a:p>
          <a:p>
            <a:pPr marL="0" indent="0" algn="ctr">
              <a:buNone/>
            </a:pPr>
            <a:endParaRPr lang="cs-CZ" sz="2000" dirty="0" smtClean="0"/>
          </a:p>
          <a:p>
            <a:r>
              <a:rPr lang="cs-CZ" sz="1900" dirty="0" smtClean="0"/>
              <a:t>pevná (mostová) náprava – součásti: 	- most nápravy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/>
              <a:t>				- rozvodovka s diferenciálem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/>
              <a:t>				- poloosy včetně uložení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/>
              <a:t>				- brzdy, pérování, tlumení včetně 					  stabilizátoru</a:t>
            </a:r>
          </a:p>
          <a:p>
            <a:pPr marL="0" indent="0">
              <a:buNone/>
            </a:pPr>
            <a:r>
              <a:rPr lang="cs-CZ" sz="1900" dirty="0" smtClean="0"/>
              <a:t>					- kloubová hřídel včetně uložení</a:t>
            </a:r>
          </a:p>
          <a:p>
            <a:pPr marL="0" indent="0">
              <a:buNone/>
            </a:pPr>
            <a:endParaRPr lang="cs-CZ" sz="1900" dirty="0" smtClean="0"/>
          </a:p>
          <a:p>
            <a:r>
              <a:rPr lang="cs-CZ" sz="1900" dirty="0" smtClean="0"/>
              <a:t>výkyvné nápravy – součásti:	- rozvodovka s diferenciálem popř. se 				  spojkou „Haldex“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/>
              <a:t>			- poloosy včetně homokinetických kloubů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/>
              <a:t>			- brzdy, pérování, tlumiče a stabilizátor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/>
              <a:t>			- spojovací hřídel včetně uložení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/>
              <a:t>				</a:t>
            </a:r>
            <a:endParaRPr lang="cs-CZ" sz="1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17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32656"/>
            <a:ext cx="792088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Skupina zadní náprava</a:t>
            </a:r>
            <a:endParaRPr lang="cs-CZ" sz="3600" dirty="0"/>
          </a:p>
          <a:p>
            <a:pPr algn="ctr"/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</a:t>
            </a:r>
            <a:r>
              <a:rPr lang="cs-CZ" dirty="0" smtClean="0"/>
              <a:t>								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19" y="1700808"/>
            <a:ext cx="3975455" cy="2269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105" y="1785465"/>
            <a:ext cx="3698354" cy="1523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71" y="4077072"/>
            <a:ext cx="3810000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90913"/>
            <a:ext cx="3877625" cy="2253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1484784"/>
            <a:ext cx="290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Tuhá zadní náprava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1484784"/>
            <a:ext cx="2748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Wattův přímovod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6093296"/>
            <a:ext cx="2659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Výkyvná náprava - schéma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949280"/>
            <a:ext cx="3995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Výkyvná náprava – více prvkové zavěšení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85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7992888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Skupina mechanizmus </a:t>
            </a:r>
            <a:r>
              <a:rPr lang="cs-CZ" sz="3600" dirty="0" smtClean="0">
                <a:solidFill>
                  <a:prstClr val="black"/>
                </a:solidFill>
              </a:rPr>
              <a:t>řízení</a:t>
            </a:r>
            <a:endParaRPr lang="cs-CZ" sz="2000" dirty="0"/>
          </a:p>
          <a:p>
            <a:r>
              <a:rPr lang="pt-BR" dirty="0"/>
              <a:t>				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28800"/>
            <a:ext cx="8227060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Kompletní konstrukce mechanizmu řízení s různými druhy převodek řízení s </a:t>
            </a:r>
          </a:p>
          <a:p>
            <a:r>
              <a:rPr lang="cs-CZ" sz="2000" dirty="0" smtClean="0"/>
              <a:t>posilovačem nebo bez něho.</a:t>
            </a:r>
          </a:p>
          <a:p>
            <a:endParaRPr lang="cs-CZ" sz="2000" dirty="0"/>
          </a:p>
          <a:p>
            <a:r>
              <a:rPr lang="cs-CZ" dirty="0" smtClean="0"/>
              <a:t>Konstrukční složení: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převodka řízení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táhla a tyče řízení (řídící a spojovací)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louby řízení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volantová tyč s kloubem a volantem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posilovač řízení (hydraulický, pneumatický, elektromotor nebo jiný, včetně rozvodu </a:t>
            </a:r>
          </a:p>
          <a:p>
            <a:pPr marL="288000"/>
            <a:r>
              <a:rPr lang="cs-CZ" dirty="0" smtClean="0"/>
              <a:t>media popř. chladiče media</a:t>
            </a:r>
          </a:p>
          <a:p>
            <a:endParaRPr lang="cs-CZ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509120"/>
            <a:ext cx="6220706" cy="1952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351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7992888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Skupina mechanizmus </a:t>
            </a:r>
            <a:r>
              <a:rPr lang="cs-CZ" sz="3600" dirty="0" smtClean="0">
                <a:solidFill>
                  <a:prstClr val="black"/>
                </a:solidFill>
              </a:rPr>
              <a:t>řízení</a:t>
            </a:r>
            <a:endParaRPr lang="cs-CZ" sz="2000" dirty="0"/>
          </a:p>
          <a:p>
            <a:r>
              <a:rPr lang="pt-BR" dirty="0"/>
              <a:t>					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363" y="1484784"/>
            <a:ext cx="5629275" cy="481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7850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05273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			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1"/>
            <a:ext cx="792000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Skupina rám vozidla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422068"/>
            <a:ext cx="7920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 skupiny rám vozidla patří: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 samotná konstrukce rámu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elektroinstalace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rozvod stlačeného vzduchu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výfuk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spojovací zařízení popř. točnice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držáky pro uchycení agregátů vozidla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84170"/>
            <a:ext cx="6353038" cy="2897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126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Skupina nástavba karoserie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7992888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 skupiny vozidla patří různé nástavby vozidel:</a:t>
            </a:r>
          </a:p>
          <a:p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autojeřáb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zvedací plošina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cisterna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autobusová nástavba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skříňový valník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mrazírenská nástavba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dílenská nástavba</a:t>
            </a:r>
          </a:p>
          <a:p>
            <a:r>
              <a:rPr lang="cs-CZ" dirty="0" smtClean="0"/>
              <a:t>a mnohé jiné. </a:t>
            </a:r>
          </a:p>
          <a:p>
            <a:r>
              <a:rPr lang="cs-CZ" dirty="0" smtClean="0"/>
              <a:t>Uvedená skupina je včetně elektroinstalace, zasklení, vytápění popř. hydraulických rozvodů apod.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082" y="1844824"/>
            <a:ext cx="3216357" cy="2412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86793"/>
            <a:ext cx="2904322" cy="2082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0990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792088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						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548679"/>
            <a:ext cx="792088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Skupina karoserie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628800"/>
            <a:ext cx="7571303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skupiny karoserie patří: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samotná karoserie – 	blatníková, pontonová, kapotová, samonosná  a</a:t>
            </a:r>
          </a:p>
          <a:p>
            <a:r>
              <a:rPr lang="cs-CZ" dirty="0"/>
              <a:t>	</a:t>
            </a:r>
            <a:r>
              <a:rPr lang="cs-CZ" dirty="0" smtClean="0"/>
              <a:t>		další konstrukce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zasklení vozidla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vnější elektrická instalace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vnější části karoserie -	nárazníky, zpětná zrcátka, spoilery, madla apod.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víka motoru a zavazadlového prostoru, dveře včetně výklopných  </a:t>
            </a:r>
            <a:r>
              <a:rPr lang="cs-CZ" sz="2000" dirty="0"/>
              <a:t>	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564" y="3667379"/>
            <a:ext cx="4761692" cy="3103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350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1" y="471885"/>
            <a:ext cx="792088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Skupina interiér vozidla</a:t>
            </a:r>
            <a:endParaRPr lang="cs-CZ" sz="36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556792"/>
            <a:ext cx="776783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skupiny vozidla patří: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výplně dveří, stropu a podlahy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palubní deska spolu se spínači, ukazovateli a přepínači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elektrická instalace vnitřní osvětlení, topení, klimatizace, palubní výstroj apod.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sedadla včetně možné elektroinstalace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aktivní bezpečnost - 	airbagy, předpínače pasů, nastavení volantu apod.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ovládání vozidla - 	stahování oken, nastavení zrcátek, ozvučení apod.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227" y="3717032"/>
            <a:ext cx="6286500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5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ve zkratce vysvětluje jednotlivé skupiny vozidel, které jsou uvedeny ve Znaleckém standardu číslo I/2005, vydané ČVUT v BRNĚ. Akademické nakladatelství CERM s.r.o</a:t>
            </a:r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Domácí práce:</a:t>
            </a:r>
          </a:p>
          <a:p>
            <a:endParaRPr lang="cs-CZ" sz="2000" dirty="0" smtClean="0"/>
          </a:p>
          <a:p>
            <a:r>
              <a:rPr lang="cs-CZ" sz="2000" dirty="0" smtClean="0"/>
              <a:t>Zařaďte si Vaše rodinné vozidlo do popsaných skupin, popř. si ujasněte možné rozdíly v popisu prezentace a Vaším rodinným vozidlem.</a:t>
            </a:r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</a:t>
            </a:r>
            <a:r>
              <a:rPr lang="cs-CZ" sz="1600" dirty="0">
                <a:solidFill>
                  <a:prstClr val="black"/>
                </a:solidFill>
              </a:rPr>
              <a:t>I. </a:t>
            </a:r>
            <a:r>
              <a:rPr lang="cs-CZ" sz="1600" dirty="0" smtClean="0">
                <a:solidFill>
                  <a:prstClr val="black"/>
                </a:solidFill>
              </a:rPr>
              <a:t>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</a:t>
            </a:r>
            <a:r>
              <a:rPr lang="cs-CZ" sz="1600" dirty="0">
                <a:solidFill>
                  <a:prstClr val="black"/>
                </a:solidFill>
              </a:rPr>
              <a:t>- Příručka </a:t>
            </a:r>
            <a:r>
              <a:rPr lang="cs-CZ" sz="1600" dirty="0" smtClean="0">
                <a:solidFill>
                  <a:prstClr val="black"/>
                </a:solidFill>
              </a:rPr>
              <a:t>pro automechanika. Sobotáles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schémata, vyjma fotografií z volně dostupných zdrojů:</a:t>
            </a:r>
          </a:p>
          <a:p>
            <a:endParaRPr lang="cs-CZ" sz="1400" u="sng" dirty="0" smtClean="0">
              <a:hlinkClick r:id="rId4"/>
            </a:endParaRPr>
          </a:p>
          <a:p>
            <a:r>
              <a:rPr lang="cs-CZ" sz="14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www.liaznavzdy.cz/nedtrans/konstrukce1.php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www.odtahova-technika.cz/reference/hnilicka-transport-84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www.aovotice.cz/autorizovany-zarucni-servis-avia.htm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8"/>
              </a:rPr>
              <a:t>http://cs.autolexicon.net/articles/easy-access-door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/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9"/>
              </a:rPr>
              <a:t>http://www.slevomat.cz/sleva/151887-kompletni-vycisteni-automobilu-vcetne-voskovani-karoserie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#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0"/>
              </a:rPr>
              <a:t>http://cs.autolexicon.net/articles/viceprvkova-naprava</a:t>
            </a:r>
            <a:r>
              <a:rPr lang="cs-CZ" sz="1400" dirty="0" smtClean="0">
                <a:solidFill>
                  <a:prstClr val="black"/>
                </a:solidFill>
                <a:hlinkClick r:id="rId10"/>
              </a:rPr>
              <a:t>/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1"/>
              </a:rPr>
              <a:t>www.autoprofiteam.cz/podvozky/10/03.jpg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1915</TotalTime>
  <Words>697</Words>
  <Application>Microsoft Office PowerPoint</Application>
  <PresentationFormat>Předvádění na obrazovce (4:3)</PresentationFormat>
  <Paragraphs>195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Hlavní části motorových vozidel</vt:lpstr>
      <vt:lpstr>Skupina motor</vt:lpstr>
      <vt:lpstr>Prezentace aplikace PowerPoint</vt:lpstr>
      <vt:lpstr>  Skupina převodovka  </vt:lpstr>
      <vt:lpstr>Skupina přední náprava</vt:lpstr>
      <vt:lpstr>Skupina zadní náprava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139</cp:revision>
  <dcterms:created xsi:type="dcterms:W3CDTF">2010-11-01T23:40:31Z</dcterms:created>
  <dcterms:modified xsi:type="dcterms:W3CDTF">2013-11-22T12:53:46Z</dcterms:modified>
</cp:coreProperties>
</file>