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56" r:id="rId3"/>
    <p:sldId id="262" r:id="rId4"/>
    <p:sldId id="260" r:id="rId5"/>
    <p:sldId id="264" r:id="rId6"/>
    <p:sldId id="282" r:id="rId7"/>
    <p:sldId id="281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78" r:id="rId21"/>
    <p:sldId id="263" r:id="rId22"/>
    <p:sldId id="295" r:id="rId23"/>
    <p:sldId id="296" r:id="rId24"/>
    <p:sldId id="275" r:id="rId25"/>
    <p:sldId id="27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FFFF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849" autoAdjust="0"/>
  </p:normalViewPr>
  <p:slideViewPr>
    <p:cSldViewPr>
      <p:cViewPr>
        <p:scale>
          <a:sx n="90" d="100"/>
          <a:sy n="90" d="100"/>
        </p:scale>
        <p:origin x="-2232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uning.sk/dokument-tatra-603-v8-coupe-tuning-veteran-majo-vase-upravene-auta-2010" TargetMode="External"/><Relationship Id="rId13" Type="http://schemas.openxmlformats.org/officeDocument/2006/relationships/hyperlink" Target="http://cs.wikipedia.org/wiki/Soubor:BMW-X5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prumysl.cz/milniky-vyvoje-ceskych-motoru-ve-spolecnosti-skoda/" TargetMode="External"/><Relationship Id="rId12" Type="http://schemas.openxmlformats.org/officeDocument/2006/relationships/hyperlink" Target="http://cs.6i6i.ru/concept-suv-vehicles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cs.wikipedia.org/wiki/Nedot%C3%A1%C4%8Divost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google.cz/search?q=vw+passat&amp;client=firefox-a&amp;hs=R0f&amp;rls=org.mozilla:cs:official&amp;source=lnms&amp;tbm=isch&amp;sa=X&amp;ei=s5KIUsr-Nc2ShQf4wID4Cg&amp;ved=0CAkQ_AUoAQ&amp;biw=1440&amp;bih=703#imgdii=_" TargetMode="External"/><Relationship Id="rId11" Type="http://schemas.openxmlformats.org/officeDocument/2006/relationships/hyperlink" Target="http://www.jaguar-daimler.cz/XJ13/foto-L01.htm" TargetMode="External"/><Relationship Id="rId5" Type="http://schemas.openxmlformats.org/officeDocument/2006/relationships/hyperlink" Target="http://www.automobilrevue.cz/" TargetMode="External"/><Relationship Id="rId15" Type="http://schemas.openxmlformats.org/officeDocument/2006/relationships/hyperlink" Target="http://cs.wikipedia.org/wiki/P%C5%99et%C3%A1%C4%8Divost" TargetMode="External"/><Relationship Id="rId10" Type="http://schemas.openxmlformats.org/officeDocument/2006/relationships/hyperlink" Target="http://cs.wikipedia.org/wiki/Lamborghini_Murci%C3%A9lago" TargetMode="External"/><Relationship Id="rId4" Type="http://schemas.openxmlformats.org/officeDocument/2006/relationships/hyperlink" Target="http://en.wikipedia.org/wiki/File:FardierdeCugnot20050111.jpg" TargetMode="External"/><Relationship Id="rId9" Type="http://schemas.openxmlformats.org/officeDocument/2006/relationships/hyperlink" Target="http://www.autoindex.cz/clanek.php?pid=458" TargetMode="External"/><Relationship Id="rId14" Type="http://schemas.openxmlformats.org/officeDocument/2006/relationships/hyperlink" Target="http://www.tipcars.com/magazin-toyota-fj-cruiser-4x4-do-vyroby-34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95905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Koncepce stavby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Koncepce, karoserie,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těžiště, motor, vlastnosti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Základní koncepce stavby motorových vozidel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VY_32_INOVACE_13_250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/>
        </p:spPr>
        <p:txBody>
          <a:bodyPr>
            <a:noAutofit/>
          </a:bodyPr>
          <a:lstStyle/>
          <a:p>
            <a:r>
              <a:rPr lang="cs-CZ" sz="3600" dirty="0" smtClean="0"/>
              <a:t>Základní koncepce stavby vozidel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 posuzování koncepce stavby automobilů se vychází:</a:t>
            </a:r>
          </a:p>
          <a:p>
            <a:pPr marL="0" indent="0">
              <a:buNone/>
            </a:pPr>
            <a:r>
              <a:rPr lang="cs-CZ" sz="2000" dirty="0" smtClean="0"/>
              <a:t>z umístění hnacího ústrojí - motor, spojka, převodovka a rozvodovka vzhledem k nápravám. </a:t>
            </a:r>
          </a:p>
          <a:p>
            <a:pPr marL="0" indent="0">
              <a:buNone/>
            </a:pPr>
            <a:r>
              <a:rPr lang="cs-CZ" sz="2000" dirty="0" smtClean="0"/>
              <a:t>Tím se mění těžiště a také jízdní vlastnosti vozidla.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Koncepce stavby vozidel:</a:t>
            </a:r>
          </a:p>
          <a:p>
            <a:pPr marL="0" indent="0">
              <a:buNone/>
            </a:pPr>
            <a:endParaRPr lang="cs-CZ" sz="2000" dirty="0" smtClean="0"/>
          </a:p>
          <a:p>
            <a:pPr marL="358775" indent="-358775"/>
            <a:r>
              <a:rPr lang="cs-CZ" sz="2000" dirty="0" smtClean="0"/>
              <a:t>motor vpředu zadní náhon (klasická koncepce)</a:t>
            </a:r>
          </a:p>
          <a:p>
            <a:pPr marL="358775" indent="-358775"/>
            <a:r>
              <a:rPr lang="cs-CZ" sz="2000" dirty="0" smtClean="0"/>
              <a:t>motor vpředu napříč – přední náhon</a:t>
            </a:r>
          </a:p>
          <a:p>
            <a:pPr marL="358775" indent="-358775"/>
            <a:r>
              <a:rPr lang="cs-CZ" sz="2000" dirty="0" smtClean="0"/>
              <a:t>motor vpředu podél – přední náhon</a:t>
            </a:r>
          </a:p>
          <a:p>
            <a:pPr marL="358775" indent="-358775"/>
            <a:r>
              <a:rPr lang="cs-CZ" sz="2000" dirty="0" smtClean="0"/>
              <a:t>motor vzadu – zadní náhon</a:t>
            </a:r>
          </a:p>
          <a:p>
            <a:pPr marL="358775" indent="-358775"/>
            <a:r>
              <a:rPr lang="cs-CZ" sz="2000" dirty="0" smtClean="0"/>
              <a:t>motor uprostřed – zadní náhon</a:t>
            </a:r>
          </a:p>
          <a:p>
            <a:pPr marL="358775" indent="-358775"/>
            <a:r>
              <a:rPr lang="cs-CZ" sz="2000" dirty="0" smtClean="0"/>
              <a:t>motor vpředu – koncepce 4 x 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497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920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Motor vpředu - zadní náhon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u="sng" dirty="0" smtClean="0"/>
              <a:t>Klasická koncepce</a:t>
            </a:r>
            <a:r>
              <a:rPr lang="cs-CZ" sz="2000" b="1" dirty="0" smtClean="0"/>
              <a:t> </a:t>
            </a:r>
            <a:r>
              <a:rPr lang="cs-CZ" sz="2000" dirty="0" smtClean="0"/>
              <a:t>–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motor spolu s převodovkou je uložen podél - pohání  zadní nápravu kloubovým hřídelem (Mercedes, BMW, Opel). Některé automobilky používají konstrukci „Transaxle“ to je uložení převodovky k zadní nápravě nebo je převodovka její součástí.</a:t>
            </a:r>
          </a:p>
          <a:p>
            <a:pPr marL="0" indent="0">
              <a:buNone/>
            </a:pPr>
            <a:endParaRPr lang="cs-CZ" sz="2000" b="1" u="sng" dirty="0" smtClean="0"/>
          </a:p>
          <a:p>
            <a:pPr marL="0" indent="0">
              <a:buNone/>
            </a:pPr>
            <a:r>
              <a:rPr lang="cs-CZ" sz="2000" b="1" u="sng" dirty="0" smtClean="0"/>
              <a:t>Výhody</a:t>
            </a:r>
            <a:r>
              <a:rPr lang="cs-CZ" sz="2000" dirty="0" smtClean="0"/>
              <a:t> – </a:t>
            </a:r>
          </a:p>
          <a:p>
            <a:pPr marL="0" indent="0">
              <a:buNone/>
            </a:pPr>
            <a:r>
              <a:rPr lang="cs-CZ" sz="2000" dirty="0" smtClean="0"/>
              <a:t>jednoduchá konstrukce, při zatížení - rovnoměrné zatížení přední a zadní nápravy, dobrý přístup k motoru i převodovce, posunutím hnacího ústrojí k zadní nápravě lze docílit rovnoměrnější zatížení náprav i při nezatíženém vozidle.</a:t>
            </a:r>
          </a:p>
          <a:p>
            <a:pPr marL="0" indent="0">
              <a:buNone/>
            </a:pPr>
            <a:endParaRPr lang="cs-CZ" sz="2000" b="1" u="sng" dirty="0" smtClean="0"/>
          </a:p>
          <a:p>
            <a:pPr marL="0" indent="0">
              <a:buNone/>
            </a:pPr>
            <a:r>
              <a:rPr lang="cs-CZ" sz="2000" b="1" u="sng" dirty="0" smtClean="0"/>
              <a:t>Nevýhoda</a:t>
            </a:r>
            <a:r>
              <a:rPr lang="cs-CZ" sz="2000" dirty="0" smtClean="0"/>
              <a:t> – </a:t>
            </a:r>
          </a:p>
          <a:p>
            <a:pPr marL="0" indent="0">
              <a:buNone/>
            </a:pPr>
            <a:r>
              <a:rPr lang="cs-CZ" sz="2000" dirty="0" smtClean="0"/>
              <a:t>různé rozložení váhy vozidla.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Motor vpředu - zadní náhon</a:t>
            </a:r>
            <a:endParaRPr lang="cs-CZ" sz="3600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6846279" cy="41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612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Motor vpředu - zadní náhon</a:t>
            </a:r>
            <a:endParaRPr lang="cs-CZ" sz="3600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6950355" cy="41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2" y="6093296"/>
            <a:ext cx="1056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Transaxle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972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08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Motor vpředu - zadní náhon</a:t>
            </a:r>
            <a:endParaRPr lang="cs-CZ" sz="3600" dirty="0"/>
          </a:p>
        </p:txBody>
      </p:sp>
      <p:pic>
        <p:nvPicPr>
          <p:cNvPr id="14" name="Zástupný symbol pro obsah 13" descr="schem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54578" y="1600200"/>
            <a:ext cx="4025843" cy="4525963"/>
          </a:xfrm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Zástupný symbol pro obsah 11" descr="getthumbnail.aspx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57200" y="2352745"/>
            <a:ext cx="4038600" cy="3020873"/>
          </a:xfrm>
        </p:spPr>
      </p:pic>
      <p:sp>
        <p:nvSpPr>
          <p:cNvPr id="13" name="TextovéPole 12"/>
          <p:cNvSpPr txBox="1"/>
          <p:nvPr/>
        </p:nvSpPr>
        <p:spPr>
          <a:xfrm>
            <a:off x="467544" y="5877272"/>
            <a:ext cx="3296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Porsche 928 - Transaxle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1196752"/>
            <a:ext cx="2577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Mercedes Benz  E - klasse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18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Motor vpředu napříč</a:t>
            </a:r>
            <a:endParaRPr lang="cs-CZ" sz="36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8000" y="1620000"/>
            <a:ext cx="820891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Motor </a:t>
            </a:r>
            <a:r>
              <a:rPr lang="cs-CZ" sz="2400" dirty="0"/>
              <a:t>vpředu - přední </a:t>
            </a:r>
            <a:r>
              <a:rPr lang="cs-CZ" sz="2400" dirty="0" smtClean="0"/>
              <a:t>pohon</a:t>
            </a:r>
            <a:r>
              <a:rPr lang="cs-CZ" sz="2000" dirty="0" smtClean="0"/>
              <a:t>: </a:t>
            </a:r>
          </a:p>
          <a:p>
            <a:endParaRPr lang="cs-CZ" dirty="0" smtClean="0"/>
          </a:p>
          <a:p>
            <a:r>
              <a:rPr lang="cs-CZ" sz="2000" dirty="0" smtClean="0"/>
              <a:t>motor </a:t>
            </a:r>
            <a:r>
              <a:rPr lang="cs-CZ" sz="2000" dirty="0"/>
              <a:t>spolu s převodovkou napříč nebo </a:t>
            </a:r>
            <a:r>
              <a:rPr lang="cs-CZ" sz="2000" dirty="0" smtClean="0"/>
              <a:t>podél, přední </a:t>
            </a:r>
            <a:r>
              <a:rPr lang="cs-CZ" sz="2000" dirty="0"/>
              <a:t>náprava je hnací i </a:t>
            </a:r>
            <a:r>
              <a:rPr lang="cs-CZ" sz="2000" dirty="0" smtClean="0"/>
              <a:t>řídící.</a:t>
            </a:r>
          </a:p>
          <a:p>
            <a:endParaRPr lang="cs-CZ" sz="2000" dirty="0"/>
          </a:p>
          <a:p>
            <a:r>
              <a:rPr lang="cs-CZ" sz="2000" u="sng" dirty="0" smtClean="0"/>
              <a:t>Výhody</a:t>
            </a:r>
            <a:r>
              <a:rPr lang="cs-CZ" dirty="0" smtClean="0"/>
              <a:t>:</a:t>
            </a:r>
          </a:p>
          <a:p>
            <a:pPr marL="285750" indent="-288000">
              <a:buFont typeface="Arial" panose="020B0604020202020204" pitchFamily="34" charset="0"/>
              <a:buChar char="•"/>
            </a:pPr>
            <a:r>
              <a:rPr lang="cs-CZ" sz="2000" dirty="0" smtClean="0"/>
              <a:t>velký </a:t>
            </a:r>
            <a:r>
              <a:rPr lang="cs-CZ" sz="2000" dirty="0"/>
              <a:t>užitný </a:t>
            </a:r>
            <a:r>
              <a:rPr lang="cs-CZ" sz="2000" dirty="0" smtClean="0"/>
              <a:t>prostor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příznivé </a:t>
            </a:r>
            <a:r>
              <a:rPr lang="cs-CZ" sz="2000" dirty="0"/>
              <a:t>jízdní vlastnosti pro </a:t>
            </a:r>
            <a:r>
              <a:rPr lang="cs-CZ" sz="2000" dirty="0" smtClean="0"/>
              <a:t>řidiče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přestavitelnost karoserií</a:t>
            </a:r>
            <a:r>
              <a:rPr lang="cs-CZ" dirty="0"/>
              <a:t>							</a:t>
            </a:r>
          </a:p>
          <a:p>
            <a:r>
              <a:rPr lang="cs-CZ" sz="2000" u="sng" dirty="0" smtClean="0"/>
              <a:t>Nevýhody</a:t>
            </a:r>
            <a:r>
              <a:rPr lang="cs-CZ" sz="2000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výrobně dražší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při </a:t>
            </a:r>
            <a:r>
              <a:rPr lang="cs-CZ" sz="2000" dirty="0"/>
              <a:t>nárazu poškození </a:t>
            </a:r>
            <a:r>
              <a:rPr lang="cs-CZ" sz="2000" dirty="0" smtClean="0"/>
              <a:t>motoru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nedotáčivost vozidla </a:t>
            </a:r>
            <a:r>
              <a:rPr lang="cs-CZ" sz="2000" dirty="0"/>
              <a:t>v </a:t>
            </a:r>
            <a:r>
              <a:rPr lang="cs-CZ" sz="2000" dirty="0" smtClean="0"/>
              <a:t>zatáčkách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konstrukčně složitější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horší </a:t>
            </a:r>
            <a:r>
              <a:rPr lang="cs-CZ" sz="2000" dirty="0"/>
              <a:t>přístup pro opravy k jednotlivým </a:t>
            </a:r>
            <a:r>
              <a:rPr lang="cs-CZ" sz="2000" dirty="0" smtClean="0"/>
              <a:t>celkům</a:t>
            </a:r>
            <a:r>
              <a:rPr lang="cs-CZ" dirty="0"/>
              <a:t>							</a:t>
            </a:r>
          </a:p>
        </p:txBody>
      </p:sp>
    </p:spTree>
    <p:extLst>
      <p:ext uri="{BB962C8B-B14F-4D97-AF65-F5344CB8AC3E}">
        <p14:creationId xmlns:p14="http://schemas.microsoft.com/office/powerpoint/2010/main" val="328910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vpředu napříč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850" y="1530349"/>
            <a:ext cx="7050640" cy="41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532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vpředu podél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20824"/>
            <a:ext cx="7015432" cy="41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3588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vpředu - příklady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3600000" cy="27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68760"/>
            <a:ext cx="4387336" cy="2464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82293"/>
            <a:ext cx="3810000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760" y="3957690"/>
            <a:ext cx="3658520" cy="258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78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vzadu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204" y="1268760"/>
            <a:ext cx="8208912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Motor vzadu – zadní náhon</a:t>
            </a:r>
            <a:r>
              <a:rPr lang="cs-CZ" dirty="0" smtClean="0"/>
              <a:t>:</a:t>
            </a:r>
            <a:r>
              <a:rPr lang="cs-CZ" dirty="0"/>
              <a:t>		</a:t>
            </a:r>
            <a:endParaRPr lang="cs-CZ" dirty="0" smtClean="0"/>
          </a:p>
          <a:p>
            <a:endParaRPr lang="cs-CZ" dirty="0"/>
          </a:p>
          <a:p>
            <a:r>
              <a:rPr lang="cs-CZ" sz="2000" dirty="0" smtClean="0"/>
              <a:t>umístění </a:t>
            </a:r>
            <a:r>
              <a:rPr lang="cs-CZ" sz="2000" dirty="0"/>
              <a:t>pohonné jednotky podél nebo </a:t>
            </a:r>
            <a:r>
              <a:rPr lang="cs-CZ" sz="2000" dirty="0" smtClean="0"/>
              <a:t>napříč - za </a:t>
            </a:r>
            <a:r>
              <a:rPr lang="cs-CZ" sz="2000" dirty="0"/>
              <a:t>zadní </a:t>
            </a:r>
            <a:r>
              <a:rPr lang="cs-CZ" sz="2000" dirty="0" smtClean="0"/>
              <a:t>nápravou</a:t>
            </a:r>
            <a:r>
              <a:rPr lang="cs-CZ" dirty="0"/>
              <a:t>					</a:t>
            </a:r>
          </a:p>
          <a:p>
            <a:r>
              <a:rPr lang="cs-CZ" sz="2000" u="sng" dirty="0" smtClean="0"/>
              <a:t>Výhody:</a:t>
            </a:r>
          </a:p>
          <a:p>
            <a:endParaRPr lang="cs-CZ" sz="2000" u="sng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nejlevnější provedení stavby karoserie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opravitelnost – skupiny motor/převodovka</a:t>
            </a:r>
            <a:r>
              <a:rPr lang="cs-CZ" dirty="0"/>
              <a:t>							</a:t>
            </a:r>
          </a:p>
          <a:p>
            <a:r>
              <a:rPr lang="cs-CZ" sz="2000" u="sng" dirty="0" smtClean="0"/>
              <a:t>Nevýhody: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malý </a:t>
            </a:r>
            <a:r>
              <a:rPr lang="cs-CZ" sz="2000" dirty="0"/>
              <a:t>zavazadlový </a:t>
            </a:r>
            <a:r>
              <a:rPr lang="cs-CZ" sz="2000" dirty="0" smtClean="0"/>
              <a:t>prostor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jeden </a:t>
            </a:r>
            <a:r>
              <a:rPr lang="cs-CZ" sz="2000" dirty="0"/>
              <a:t>typ </a:t>
            </a:r>
            <a:r>
              <a:rPr lang="cs-CZ" sz="2000" dirty="0" smtClean="0"/>
              <a:t>karoserie – (variabilita karoserií)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deformační zóna přední části – nádrž umístěná vpředu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nedostatečné vytápění vozidla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rozdělení hmotnosti </a:t>
            </a:r>
            <a:r>
              <a:rPr lang="cs-CZ" sz="2000" dirty="0"/>
              <a:t>- zadní uložení = </a:t>
            </a:r>
            <a:r>
              <a:rPr lang="cs-CZ" sz="2000" dirty="0" smtClean="0"/>
              <a:t>přetáčivost </a:t>
            </a:r>
            <a:r>
              <a:rPr lang="cs-CZ" sz="2000" dirty="0"/>
              <a:t>vozidla v </a:t>
            </a:r>
            <a:r>
              <a:rPr lang="cs-CZ" sz="2000" dirty="0" smtClean="0"/>
              <a:t>zatáčkách</a:t>
            </a:r>
            <a:r>
              <a:rPr lang="cs-CZ" dirty="0"/>
              <a:t>							</a:t>
            </a:r>
          </a:p>
        </p:txBody>
      </p:sp>
    </p:spTree>
    <p:extLst>
      <p:ext uri="{BB962C8B-B14F-4D97-AF65-F5344CB8AC3E}">
        <p14:creationId xmlns:p14="http://schemas.microsoft.com/office/powerpoint/2010/main" val="1504681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vzadu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28762"/>
            <a:ext cx="6736801" cy="41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404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vzadu - příklady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99664">
            <a:off x="323517" y="1921508"/>
            <a:ext cx="4719776" cy="2737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4098031" cy="30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2708920"/>
            <a:ext cx="2020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Tatra 603 BB design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301208"/>
            <a:ext cx="1637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Škoda 1000 MB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88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uprostřed – zadní náhon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5" y="1340768"/>
            <a:ext cx="820891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 </a:t>
            </a:r>
            <a:r>
              <a:rPr lang="cs-CZ" sz="2000" dirty="0" smtClean="0"/>
              <a:t>pohledu  konstruktéra, jediné </a:t>
            </a:r>
            <a:r>
              <a:rPr lang="cs-CZ" sz="2000" dirty="0"/>
              <a:t>správné místo pro pohonnou </a:t>
            </a:r>
            <a:r>
              <a:rPr lang="cs-CZ" sz="2000" dirty="0" smtClean="0"/>
              <a:t>jednotku, je </a:t>
            </a:r>
            <a:r>
              <a:rPr lang="cs-CZ" sz="2000" dirty="0"/>
              <a:t>před zadní </a:t>
            </a:r>
            <a:r>
              <a:rPr lang="cs-CZ" sz="2000" dirty="0" smtClean="0"/>
              <a:t>nápravou - uvnitř rozvoru kol vozidla.</a:t>
            </a:r>
          </a:p>
          <a:p>
            <a:endParaRPr lang="cs-CZ" sz="2000" dirty="0"/>
          </a:p>
          <a:p>
            <a:r>
              <a:rPr lang="cs-CZ" sz="2000" dirty="0" smtClean="0"/>
              <a:t>Tuto koncepci používají (skutečná) sportovní vozidla včetně monopostů F1</a:t>
            </a:r>
          </a:p>
          <a:p>
            <a:r>
              <a:rPr lang="cs-CZ" sz="2000" u="sng" dirty="0" smtClean="0"/>
              <a:t>Výhody</a:t>
            </a:r>
            <a:r>
              <a:rPr lang="cs-CZ" sz="2000" dirty="0" smtClean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hmotnost </a:t>
            </a:r>
            <a:r>
              <a:rPr lang="cs-CZ" sz="2000" dirty="0"/>
              <a:t>hnacího agregátu v </a:t>
            </a:r>
            <a:r>
              <a:rPr lang="cs-CZ" sz="2000" dirty="0" smtClean="0"/>
              <a:t>blízkosti </a:t>
            </a:r>
            <a:r>
              <a:rPr lang="cs-CZ" sz="2000" dirty="0"/>
              <a:t>středu vozu znamená menší setrvačnost, rychlejší odezvu </a:t>
            </a:r>
            <a:r>
              <a:rPr lang="cs-CZ" sz="2000" dirty="0" smtClean="0"/>
              <a:t>řízení </a:t>
            </a:r>
            <a:r>
              <a:rPr lang="cs-CZ" sz="2000" dirty="0"/>
              <a:t>a lepší vyvážení auta </a:t>
            </a:r>
            <a:r>
              <a:rPr lang="cs-CZ" sz="2000" dirty="0" smtClean="0"/>
              <a:t>v zatáčce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na </a:t>
            </a:r>
            <a:r>
              <a:rPr lang="cs-CZ" sz="2000" dirty="0"/>
              <a:t>zadní nápravu připadá mírně </a:t>
            </a:r>
            <a:r>
              <a:rPr lang="cs-CZ" sz="2000" dirty="0" smtClean="0"/>
              <a:t>většina </a:t>
            </a:r>
            <a:r>
              <a:rPr lang="cs-CZ" sz="2000" dirty="0"/>
              <a:t>hmotnosti vozu, </a:t>
            </a:r>
            <a:r>
              <a:rPr lang="cs-CZ" sz="2000" dirty="0" smtClean="0"/>
              <a:t>to </a:t>
            </a:r>
            <a:r>
              <a:rPr lang="cs-CZ" sz="2000" dirty="0"/>
              <a:t>je ideální z hlediska vyvážení (neutrální </a:t>
            </a:r>
            <a:r>
              <a:rPr lang="cs-CZ" sz="2000" dirty="0" smtClean="0"/>
              <a:t>/mírně </a:t>
            </a:r>
            <a:r>
              <a:rPr lang="cs-CZ" sz="2000" dirty="0"/>
              <a:t>přetáčivé) i trakce (váha motoru pomáhá tlačit zadní kola k povrchu vozovky). </a:t>
            </a:r>
            <a:endParaRPr lang="cs-CZ" sz="2000" dirty="0" smtClean="0"/>
          </a:p>
          <a:p>
            <a:r>
              <a:rPr lang="cs-CZ" sz="2000" u="sng" dirty="0" smtClean="0"/>
              <a:t>Nevýhody</a:t>
            </a:r>
            <a:r>
              <a:rPr lang="cs-CZ" sz="2000" dirty="0" smtClean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rychlá </a:t>
            </a:r>
            <a:r>
              <a:rPr lang="cs-CZ" sz="2000" dirty="0"/>
              <a:t>ztráta stability při překročení meze přilnavosti – zvládnout smyk je mnohem těžší než u aut s motorem </a:t>
            </a:r>
            <a:r>
              <a:rPr lang="cs-CZ" sz="2000" dirty="0" smtClean="0"/>
              <a:t>vpředu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prostorová </a:t>
            </a:r>
            <a:r>
              <a:rPr lang="cs-CZ" sz="2000" dirty="0"/>
              <a:t>náročnost, </a:t>
            </a:r>
            <a:r>
              <a:rPr lang="cs-CZ" sz="2000" dirty="0" smtClean="0"/>
              <a:t>motor je uložen tam</a:t>
            </a:r>
            <a:r>
              <a:rPr lang="cs-CZ" sz="2000" dirty="0"/>
              <a:t>, kde </a:t>
            </a:r>
            <a:r>
              <a:rPr lang="cs-CZ" sz="2000" dirty="0" smtClean="0"/>
              <a:t>bývají </a:t>
            </a:r>
            <a:r>
              <a:rPr lang="cs-CZ" sz="2000" dirty="0"/>
              <a:t>zadní </a:t>
            </a:r>
            <a:r>
              <a:rPr lang="cs-CZ" sz="2000" dirty="0" smtClean="0"/>
              <a:t>sedadla</a:t>
            </a:r>
          </a:p>
          <a:p>
            <a:r>
              <a:rPr lang="cs-CZ" sz="2000" dirty="0" smtClean="0"/>
              <a:t>Sportovní vozy </a:t>
            </a:r>
            <a:r>
              <a:rPr lang="cs-CZ" sz="2000" dirty="0"/>
              <a:t>s motorem uprostřed mívají většinou pohon zadních </a:t>
            </a:r>
            <a:r>
              <a:rPr lang="cs-CZ" sz="2000" dirty="0" smtClean="0"/>
              <a:t>kol a stále</a:t>
            </a:r>
          </a:p>
          <a:p>
            <a:r>
              <a:rPr lang="cs-CZ" sz="2000" dirty="0" smtClean="0"/>
              <a:t>více pohonů 4x4, zvláště ve skupině </a:t>
            </a:r>
            <a:r>
              <a:rPr lang="cs-CZ" sz="2000" dirty="0"/>
              <a:t>Volkswagen (Lamborghini Gallardo a Murciélago, Audi R8, Bugatti Veyron).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67225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uprostřed - zadní pohon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51791"/>
            <a:ext cx="6660000" cy="4389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218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uprostřed - příklady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4113291" cy="2394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4005064"/>
            <a:ext cx="3882008" cy="258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43644"/>
            <a:ext cx="3705200" cy="2645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05063"/>
            <a:ext cx="3744416" cy="2496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140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vpředu – koncepce 4x4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5" y="1268760"/>
            <a:ext cx="820891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u="sng" dirty="0" smtClean="0"/>
              <a:t>Pohon </a:t>
            </a:r>
            <a:r>
              <a:rPr lang="cs-CZ" sz="2200" u="sng" dirty="0"/>
              <a:t>všech kol (4WD</a:t>
            </a:r>
            <a:r>
              <a:rPr lang="cs-CZ" sz="2200" u="sng" dirty="0" smtClean="0"/>
              <a:t>)</a:t>
            </a:r>
            <a:r>
              <a:rPr lang="cs-CZ" sz="2200" dirty="0" smtClean="0"/>
              <a:t>:</a:t>
            </a:r>
          </a:p>
          <a:p>
            <a:r>
              <a:rPr lang="cs-CZ" sz="2000" dirty="0" smtClean="0"/>
              <a:t>motor </a:t>
            </a:r>
            <a:r>
              <a:rPr lang="cs-CZ" sz="2000" dirty="0"/>
              <a:t>s převodovkou může být umístěn vpředu i </a:t>
            </a:r>
            <a:r>
              <a:rPr lang="cs-CZ" sz="2000" dirty="0" smtClean="0"/>
              <a:t>vzadu, podélně </a:t>
            </a:r>
            <a:r>
              <a:rPr lang="cs-CZ" sz="2000" dirty="0"/>
              <a:t>nebo </a:t>
            </a:r>
            <a:r>
              <a:rPr lang="cs-CZ" sz="2000" dirty="0" smtClean="0"/>
              <a:t>příčně, koncepce </a:t>
            </a:r>
            <a:r>
              <a:rPr lang="cs-CZ" sz="2000" dirty="0"/>
              <a:t>se používala </a:t>
            </a:r>
            <a:r>
              <a:rPr lang="cs-CZ" sz="2000" dirty="0" smtClean="0"/>
              <a:t>do nedávna </a:t>
            </a:r>
            <a:r>
              <a:rPr lang="cs-CZ" sz="2000" dirty="0"/>
              <a:t>pouze u </a:t>
            </a:r>
            <a:r>
              <a:rPr lang="cs-CZ" sz="2000" dirty="0" smtClean="0"/>
              <a:t>NA., popř. v terénních  automobilů a poté </a:t>
            </a:r>
            <a:r>
              <a:rPr lang="cs-CZ" sz="2000" dirty="0"/>
              <a:t>u osobních vozidel (Subaru</a:t>
            </a:r>
            <a:r>
              <a:rPr lang="cs-CZ" sz="2000" dirty="0" smtClean="0"/>
              <a:t>, Audi, Škoda, VW </a:t>
            </a:r>
            <a:r>
              <a:rPr lang="cs-CZ" sz="2000" dirty="0"/>
              <a:t>atd.)	</a:t>
            </a:r>
            <a:endParaRPr lang="cs-CZ" sz="2000" dirty="0" smtClean="0"/>
          </a:p>
          <a:p>
            <a:r>
              <a:rPr lang="cs-CZ" sz="2000" dirty="0" smtClean="0"/>
              <a:t>Pohon </a:t>
            </a:r>
            <a:r>
              <a:rPr lang="cs-CZ" sz="2000" dirty="0"/>
              <a:t>- vypínatelná přední náprava</a:t>
            </a:r>
            <a:r>
              <a:rPr lang="cs-CZ" sz="2000" dirty="0" smtClean="0"/>
              <a:t>, trvale </a:t>
            </a:r>
            <a:r>
              <a:rPr lang="cs-CZ" sz="2000" dirty="0"/>
              <a:t>4x4 v záběru (Landrover</a:t>
            </a:r>
            <a:r>
              <a:rPr lang="cs-CZ" sz="2000" dirty="0" smtClean="0"/>
              <a:t>) – mezinápravový diferenciál </a:t>
            </a:r>
            <a:r>
              <a:rPr lang="cs-CZ" sz="2000" dirty="0"/>
              <a:t>s proměnným přenosem síly na př</a:t>
            </a:r>
            <a:r>
              <a:rPr lang="cs-CZ" sz="2000" dirty="0" smtClean="0"/>
              <a:t>. + zad. nápravu </a:t>
            </a:r>
            <a:r>
              <a:rPr lang="cs-CZ" sz="2000" dirty="0"/>
              <a:t>(Synchro</a:t>
            </a:r>
            <a:r>
              <a:rPr lang="cs-CZ" sz="2000" dirty="0" smtClean="0"/>
              <a:t>). Současné SUV a Crossovery používají elektronické systémy se spojkou „Haldex“</a:t>
            </a:r>
          </a:p>
          <a:p>
            <a:r>
              <a:rPr lang="cs-CZ" sz="2000" u="sng" dirty="0" smtClean="0"/>
              <a:t>Výhody</a:t>
            </a:r>
            <a:r>
              <a:rPr lang="cs-CZ" sz="2000" dirty="0" smtClean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výborné trakční vlastnosti – zvláště na kluzké vozovce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malá citlivost na boční vítr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dobré rozložení hmotnosti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zvýšení schopnosti rozjezdu a stoupavosti nezávisle na zatížení</a:t>
            </a:r>
          </a:p>
          <a:p>
            <a:r>
              <a:rPr lang="cs-CZ" sz="2000" u="sng" dirty="0" smtClean="0"/>
              <a:t>Nevýhody</a:t>
            </a:r>
            <a:r>
              <a:rPr lang="cs-CZ" sz="2000" dirty="0" smtClean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vyšší pořizovací cena, pohotovostní hmotnost a spotřeba paliva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menší zavazadlový prostor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menší schopnost akcelerace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r>
              <a:rPr lang="cs-CZ" dirty="0"/>
              <a:t>							</a:t>
            </a:r>
          </a:p>
        </p:txBody>
      </p:sp>
    </p:spTree>
    <p:extLst>
      <p:ext uri="{BB962C8B-B14F-4D97-AF65-F5344CB8AC3E}">
        <p14:creationId xmlns:p14="http://schemas.microsoft.com/office/powerpoint/2010/main" val="245436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Motor vpředu – koncepce 4x4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38287"/>
            <a:ext cx="6878561" cy="41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8532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20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Motor vpředu – koncepce 4x4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200" u="sng" dirty="0" smtClean="0"/>
              <a:t>Koncept – AUDI A6 QUATRO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pohon přední a zadní nápravy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automatický mezinápravový diferenciál s možností změny točivého momentu mezi nápravami v pohyblivém poměru, dle optimální trakce kol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spolupráce s elektronickými systémy, hlavně s ESP v různých jízdních režimech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00200"/>
            <a:ext cx="3348957" cy="4916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166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200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Koncepce 4x4 - příklady</a:t>
            </a:r>
            <a:endParaRPr lang="cs-CZ" sz="3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381000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300" y="3907315"/>
            <a:ext cx="4262590" cy="2631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650" y="1376772"/>
            <a:ext cx="3729761" cy="2461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496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Jízdní vlastnosti vozidel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268760"/>
            <a:ext cx="820891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Přetáčivost</a:t>
            </a:r>
            <a:r>
              <a:rPr lang="cs-CZ" sz="2000" dirty="0" smtClean="0"/>
              <a:t>:</a:t>
            </a:r>
          </a:p>
          <a:p>
            <a:r>
              <a:rPr lang="cs-CZ" sz="2000" dirty="0"/>
              <a:t>je jev, který provází jízdu </a:t>
            </a:r>
            <a:r>
              <a:rPr lang="cs-CZ" sz="2000" dirty="0" smtClean="0"/>
              <a:t>automobilu </a:t>
            </a:r>
            <a:r>
              <a:rPr lang="cs-CZ" sz="2000" dirty="0"/>
              <a:t>během průjezdu zatáček s </a:t>
            </a:r>
            <a:r>
              <a:rPr lang="cs-CZ" sz="2000" dirty="0" smtClean="0"/>
              <a:t>malými poloměry - vyšší rychlostí </a:t>
            </a:r>
            <a:r>
              <a:rPr lang="cs-CZ" sz="2000" dirty="0"/>
              <a:t>nebo </a:t>
            </a:r>
            <a:r>
              <a:rPr lang="cs-CZ" sz="2000" dirty="0" smtClean="0"/>
              <a:t>špatným </a:t>
            </a:r>
            <a:r>
              <a:rPr lang="cs-CZ" sz="2000" dirty="0"/>
              <a:t>stavem povrchu vozovky. </a:t>
            </a:r>
            <a:r>
              <a:rPr lang="cs-CZ" sz="2000" dirty="0" smtClean="0"/>
              <a:t>Přetáčivost </a:t>
            </a:r>
            <a:r>
              <a:rPr lang="cs-CZ" sz="2000" dirty="0"/>
              <a:t>je </a:t>
            </a:r>
            <a:r>
              <a:rPr lang="cs-CZ" sz="2000" dirty="0" smtClean="0"/>
              <a:t>odvozena </a:t>
            </a:r>
            <a:r>
              <a:rPr lang="cs-CZ" sz="2000" dirty="0"/>
              <a:t>od faktu, že osa vozidla při průjezdu zatáčkou opisuje oblouk s menším poloměrem, než má zatáčka, a </a:t>
            </a:r>
            <a:r>
              <a:rPr lang="cs-CZ" sz="2000" dirty="0" smtClean="0"/>
              <a:t>příliš </a:t>
            </a:r>
            <a:r>
              <a:rPr lang="cs-CZ" sz="2000" dirty="0"/>
              <a:t>zatáčí. Přetáčivost se </a:t>
            </a:r>
            <a:r>
              <a:rPr lang="cs-CZ" sz="2000" dirty="0" smtClean="0"/>
              <a:t>objevuje </a:t>
            </a:r>
            <a:r>
              <a:rPr lang="cs-CZ" sz="2000" dirty="0"/>
              <a:t>u </a:t>
            </a:r>
            <a:r>
              <a:rPr lang="cs-CZ" sz="2000" dirty="0" smtClean="0"/>
              <a:t>koncepce – motor vzadu – zadní pohon, </a:t>
            </a:r>
            <a:r>
              <a:rPr lang="cs-CZ" sz="2000" dirty="0"/>
              <a:t>ale </a:t>
            </a:r>
            <a:r>
              <a:rPr lang="cs-CZ" sz="2000" dirty="0" smtClean="0"/>
              <a:t>objevuje </a:t>
            </a:r>
            <a:r>
              <a:rPr lang="cs-CZ" sz="2000" dirty="0"/>
              <a:t>se i u vozidel klasické koncepce, kde je </a:t>
            </a:r>
            <a:r>
              <a:rPr lang="cs-CZ" sz="2000" dirty="0" smtClean="0"/>
              <a:t>způsobený </a:t>
            </a:r>
            <a:r>
              <a:rPr lang="cs-CZ" sz="2000" dirty="0"/>
              <a:t>mírně odlišnou kombinací příčin. </a:t>
            </a:r>
            <a:r>
              <a:rPr lang="cs-CZ" sz="2000" dirty="0" smtClean="0"/>
              <a:t>Přímou </a:t>
            </a:r>
            <a:r>
              <a:rPr lang="cs-CZ" sz="2000" dirty="0"/>
              <a:t>příčinou přetáčivého smyku je ztráta adheze na zadní nápravě</a:t>
            </a:r>
            <a:r>
              <a:rPr lang="cs-CZ" sz="2000" dirty="0" smtClean="0"/>
              <a:t>.</a:t>
            </a:r>
          </a:p>
          <a:p>
            <a:r>
              <a:rPr lang="cs-CZ" sz="2000" u="sng" dirty="0" smtClean="0"/>
              <a:t>Nedotáčivost</a:t>
            </a:r>
            <a:r>
              <a:rPr lang="cs-CZ" sz="2000" dirty="0" smtClean="0"/>
              <a:t>:</a:t>
            </a:r>
          </a:p>
          <a:p>
            <a:r>
              <a:rPr lang="cs-CZ" sz="2000" dirty="0"/>
              <a:t>je jev, který provází jízdu v automobilu během průjezdu zatáček s </a:t>
            </a:r>
            <a:r>
              <a:rPr lang="cs-CZ" sz="2000" dirty="0" smtClean="0"/>
              <a:t>malými poloměry - vyšší rychlostí, </a:t>
            </a:r>
            <a:r>
              <a:rPr lang="cs-CZ" sz="2000" dirty="0"/>
              <a:t>nebo </a:t>
            </a:r>
            <a:r>
              <a:rPr lang="cs-CZ" sz="2000" dirty="0" smtClean="0"/>
              <a:t>špatným </a:t>
            </a:r>
            <a:r>
              <a:rPr lang="cs-CZ" sz="2000" dirty="0"/>
              <a:t>stavem povrchu vozovky. Název </a:t>
            </a:r>
            <a:r>
              <a:rPr lang="cs-CZ" sz="2000" dirty="0" smtClean="0"/>
              <a:t>je </a:t>
            </a:r>
            <a:r>
              <a:rPr lang="cs-CZ" sz="2000" dirty="0"/>
              <a:t>odvozen od faktu, že osa vozidla při průjezdu zatáčkou opisuje oblouk s větším poloměrem, než má zatáčka, a </a:t>
            </a:r>
            <a:r>
              <a:rPr lang="cs-CZ" sz="2000" dirty="0" smtClean="0"/>
              <a:t>málo </a:t>
            </a:r>
            <a:r>
              <a:rPr lang="cs-CZ" sz="2000" dirty="0"/>
              <a:t>zatáčí. Nedotáčivost se </a:t>
            </a:r>
            <a:r>
              <a:rPr lang="cs-CZ" sz="2000" dirty="0" smtClean="0"/>
              <a:t>objevuje </a:t>
            </a:r>
            <a:r>
              <a:rPr lang="cs-CZ" sz="2000" dirty="0"/>
              <a:t>u automobilů s předním náhonem, kde je však způsobený mírně odlišnou kombinací příčin. Nedotáčivého smyku je možné dosáhnout i s vozidlem se zadním náhonem, avšak je to poměrně komplikované a nebezpečné. Přímou příčinou nedotáčivého smyku je ztráta adheze na přední nápravě.</a:t>
            </a:r>
          </a:p>
        </p:txBody>
      </p:sp>
    </p:spTree>
    <p:extLst>
      <p:ext uri="{BB962C8B-B14F-4D97-AF65-F5344CB8AC3E}">
        <p14:creationId xmlns:p14="http://schemas.microsoft.com/office/powerpoint/2010/main" val="3661162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Jízdní vlastnosti - schéma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495300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00513"/>
            <a:ext cx="495300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1412776"/>
            <a:ext cx="1416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Nedotáčivost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877272"/>
            <a:ext cx="1218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Přetáčivost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122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ve zkratce vysvětluje jednotlivé koncepce stavby vozidel, které nalezneme v konstrukcích současných a historických automobilů.</a:t>
            </a:r>
          </a:p>
          <a:p>
            <a:endParaRPr lang="cs-CZ" sz="2000" dirty="0"/>
          </a:p>
          <a:p>
            <a:r>
              <a:rPr lang="cs-CZ" sz="2000" u="sng" dirty="0" smtClean="0"/>
              <a:t>Domácí práce</a:t>
            </a:r>
            <a:r>
              <a:rPr lang="cs-CZ" sz="2000" dirty="0" smtClean="0"/>
              <a:t>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koncepce je Váš rodinný automobil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výhody/nevýhody přináší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koncepci 4x4, dle rozložení hmotností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Charakterizujte jízdní vlastnosti vozidla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Charakterizujte systém „Transaxle“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584000"/>
            <a:ext cx="76328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</a:t>
            </a:r>
            <a:r>
              <a:rPr lang="cs-CZ" sz="1600" dirty="0">
                <a:solidFill>
                  <a:prstClr val="black"/>
                </a:solidFill>
              </a:rPr>
              <a:t>I. </a:t>
            </a:r>
            <a:r>
              <a:rPr lang="cs-CZ" sz="1600" dirty="0" smtClean="0">
                <a:solidFill>
                  <a:prstClr val="black"/>
                </a:solidFill>
              </a:rPr>
              <a:t>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</a:t>
            </a:r>
            <a:r>
              <a:rPr lang="cs-CZ" sz="1600" dirty="0">
                <a:solidFill>
                  <a:prstClr val="black"/>
                </a:solidFill>
              </a:rPr>
              <a:t>- Příručka </a:t>
            </a:r>
            <a:r>
              <a:rPr lang="cs-CZ" sz="1600" dirty="0" smtClean="0">
                <a:solidFill>
                  <a:prstClr val="black"/>
                </a:solidFill>
              </a:rPr>
              <a:t>pro automechanika. Sobotáles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schémata, vyjma fotografií z volně dostupných zdrojů:</a:t>
            </a:r>
          </a:p>
          <a:p>
            <a:endParaRPr lang="cs-CZ" sz="1400" u="sng" dirty="0" smtClean="0">
              <a:hlinkClick r:id="rId4"/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28000" y="2700000"/>
            <a:ext cx="792088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>
              <a:hlinkClick r:id="rId5"/>
            </a:endParaRPr>
          </a:p>
          <a:p>
            <a:r>
              <a:rPr lang="cs-CZ" sz="1400" dirty="0" smtClean="0">
                <a:hlinkClick r:id="rId5"/>
              </a:rPr>
              <a:t>http://www.automobilrevue.cz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https://www.google.cz/search?q=vw+passat&amp;client=firefox-a&amp;hs=R0f&amp;rls=org.mozilla:cs:official&amp;source=lnms&amp;tbm=isch&amp;sa=X&amp;ei=s5KIUsr-Nc2ShQf4wID4Cg&amp;ved=0CAkQ_AUoAQ&amp;biw=1440&amp;bih=703#imgdii=_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http://www.prumysl.cz/milniky-vyvoje-ceskych-motoru-ve-spolecnosti-skoda/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http://www.tuning.sk/dokument-tatra-603-v8-coupe-tuning-veteran-majo-vase-upravene-auta-2010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http://www.autoindex.cz/clanek.php?pid=458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cs.wikipedia.org/wiki/Lamborghini_Murci%C3%A9lago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www.jaguar-daimler.cz/XJ13/foto-L01.htm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cs.6i6i.ru/concept-suv-vehicles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cs.wikipedia.org/wiki/Soubor:BMW-X5.jpg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www.tipcars.com/magazin-toyota-fj-cruiser-4x4-do-vyroby-341.html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cs.wikipedia.org/wiki/P%C5%99et%C3%A1%C4%8Divost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cs.wikipedia.org/wiki/Nedot%C3%A1%C4%8Divost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2610</TotalTime>
  <Words>986</Words>
  <Application>Microsoft Office PowerPoint</Application>
  <PresentationFormat>Předvádění na obrazovce (4:3)</PresentationFormat>
  <Paragraphs>207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Základní koncepce stavby vozidel</vt:lpstr>
      <vt:lpstr>Motor vpředu - zadní náhon</vt:lpstr>
      <vt:lpstr>Motor vpředu - zadní náhon</vt:lpstr>
      <vt:lpstr>Motor vpředu - zadní náhon</vt:lpstr>
      <vt:lpstr>Motor vpředu - zadní náhon</vt:lpstr>
      <vt:lpstr>Motor vpředu napříč</vt:lpstr>
      <vt:lpstr>Motor vpředu napříč</vt:lpstr>
      <vt:lpstr>Motor vpředu podél</vt:lpstr>
      <vt:lpstr>Motor vpředu - příklady</vt:lpstr>
      <vt:lpstr>Motor vzadu</vt:lpstr>
      <vt:lpstr>Motor vzadu</vt:lpstr>
      <vt:lpstr>Motor vzadu - příklady</vt:lpstr>
      <vt:lpstr>Motor uprostřed – zadní náhon</vt:lpstr>
      <vt:lpstr>Motor uprostřed - zadní pohon</vt:lpstr>
      <vt:lpstr>Motor uprostřed - příklady</vt:lpstr>
      <vt:lpstr>Motor vpředu – koncepce 4x4</vt:lpstr>
      <vt:lpstr>Motor vpředu – koncepce 4x4</vt:lpstr>
      <vt:lpstr>  Motor vpředu – koncepce 4x4  </vt:lpstr>
      <vt:lpstr>Koncepce 4x4 - příklady</vt:lpstr>
      <vt:lpstr>Jízdní vlastnosti vozidel</vt:lpstr>
      <vt:lpstr>Jízdní vlastnosti - schéma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187</cp:revision>
  <dcterms:created xsi:type="dcterms:W3CDTF">2010-11-01T23:40:31Z</dcterms:created>
  <dcterms:modified xsi:type="dcterms:W3CDTF">2013-11-22T12:55:09Z</dcterms:modified>
</cp:coreProperties>
</file>