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4"/>
  </p:notesMasterIdLst>
  <p:sldIdLst>
    <p:sldId id="256" r:id="rId2"/>
    <p:sldId id="262" r:id="rId3"/>
    <p:sldId id="297" r:id="rId4"/>
    <p:sldId id="264" r:id="rId5"/>
    <p:sldId id="308" r:id="rId6"/>
    <p:sldId id="320" r:id="rId7"/>
    <p:sldId id="324" r:id="rId8"/>
    <p:sldId id="327" r:id="rId9"/>
    <p:sldId id="329" r:id="rId10"/>
    <p:sldId id="322" r:id="rId11"/>
    <p:sldId id="321" r:id="rId12"/>
    <p:sldId id="326" r:id="rId13"/>
    <p:sldId id="311" r:id="rId14"/>
    <p:sldId id="281" r:id="rId15"/>
    <p:sldId id="287" r:id="rId16"/>
    <p:sldId id="286" r:id="rId17"/>
    <p:sldId id="288" r:id="rId18"/>
    <p:sldId id="289" r:id="rId19"/>
    <p:sldId id="292" r:id="rId20"/>
    <p:sldId id="291" r:id="rId21"/>
    <p:sldId id="260" r:id="rId22"/>
    <p:sldId id="32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139" autoAdjust="0"/>
  </p:normalViewPr>
  <p:slideViewPr>
    <p:cSldViewPr>
      <p:cViewPr varScale="1">
        <p:scale>
          <a:sx n="69" d="100"/>
          <a:sy n="69" d="100"/>
        </p:scale>
        <p:origin x="-8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VY_32_INOVACE_Transformátory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Elektrický proud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VY_32_INOVACE_Transformátory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22.11.2013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dqQZJcekbD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hyperlink" Target="http://www.youtube.com/watch?v=FKEU0S-ZM_E" TargetMode="External"/><Relationship Id="rId2" Type="http://schemas.openxmlformats.org/officeDocument/2006/relationships/hyperlink" Target="http://www.youtube.com/watch?v=1-2LrZLczR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-N_VhWGqp9o" TargetMode="External"/><Relationship Id="rId5" Type="http://schemas.openxmlformats.org/officeDocument/2006/relationships/hyperlink" Target="http://www.youtube.com/watch?v=Adr74W7n8LA" TargetMode="External"/><Relationship Id="rId4" Type="http://schemas.openxmlformats.org/officeDocument/2006/relationships/hyperlink" Target="http://www.youtube.com/watch?v=S84crSNFkc8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4998.cz.all.biz/transformator-jednofazovy-vykonovy-10-5-300-kva-g25912#!prettyPhoto/0/" TargetMode="External"/><Relationship Id="rId2" Type="http://schemas.openxmlformats.org/officeDocument/2006/relationships/hyperlink" Target="http://www.sved.cz/eshop/transformatory-bezpecnostni-shop/transformator-bjn-100-230-12v.html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ziby.euweb.cz/elektronika/teorie/ucebice-elektro.htm#2.2.3._C%C3%ADvky_%28Induktory%29" TargetMode="External"/><Relationship Id="rId3" Type="http://schemas.openxmlformats.org/officeDocument/2006/relationships/hyperlink" Target="http://lucy.troja.mff.cuni.cz/~tichy/elektross/el_pole/elstat.html" TargetMode="External"/><Relationship Id="rId7" Type="http://schemas.openxmlformats.org/officeDocument/2006/relationships/hyperlink" Target="http://fyzika.okhelp.cz/elektrotechnicke-znacky/civka-s-zeleznym-jadrem-tlumivka.php" TargetMode="External"/><Relationship Id="rId2" Type="http://schemas.openxmlformats.org/officeDocument/2006/relationships/hyperlink" Target="http://www.cez.cz/edee/content/microsites/elektrina/zaj9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yzika.okhelp.cz/elektrotechnicke-znacky/civka-vinuti.php" TargetMode="External"/><Relationship Id="rId11" Type="http://schemas.openxmlformats.org/officeDocument/2006/relationships/hyperlink" Target="http://www.office.microsoft.com/" TargetMode="External"/><Relationship Id="rId5" Type="http://schemas.openxmlformats.org/officeDocument/2006/relationships/hyperlink" Target="http://www.dpkelectrosales.com/ctr_intro.htm" TargetMode="External"/><Relationship Id="rId10" Type="http://schemas.openxmlformats.org/officeDocument/2006/relationships/hyperlink" Target="http://www.ame.cz/HR184360-E-W-civka-15mH-AT4043-60-30002031-30032668-_d164677_10699.aspx" TargetMode="External"/><Relationship Id="rId4" Type="http://schemas.openxmlformats.org/officeDocument/2006/relationships/hyperlink" Target="http://elektronika.host22.com/test/articles.php?article_id=4" TargetMode="External"/><Relationship Id="rId9" Type="http://schemas.openxmlformats.org/officeDocument/2006/relationships/hyperlink" Target="http://cs.wikibooks.org/wiki/Soubor:Electronic_component_inductor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07979741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vlastností kondenzátorů a cívek v 9.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tří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4 </a:t>
            </a:r>
            <a:r>
              <a:rPr lang="cs-CZ" dirty="0"/>
              <a:t>– </a:t>
            </a:r>
            <a:r>
              <a:rPr lang="cs-CZ" dirty="0" smtClean="0"/>
              <a:t>14): deskový kondenzátor, kapacita kondenzátoru, jednotky kapacity, druhy kondenzátorů, chování kondenzátorů v obvodu stejnosměrného a střídavého proudu, možnosti použití </a:t>
            </a:r>
            <a:r>
              <a:rPr lang="cs-CZ" dirty="0"/>
              <a:t>kondenzátorů. </a:t>
            </a:r>
            <a:r>
              <a:rPr lang="cs-CZ" dirty="0" smtClean="0"/>
              <a:t>Cívky, </a:t>
            </a:r>
            <a:r>
              <a:rPr lang="cs-CZ" dirty="0"/>
              <a:t>chování </a:t>
            </a:r>
            <a:r>
              <a:rPr lang="cs-CZ" dirty="0" smtClean="0"/>
              <a:t>cívek v </a:t>
            </a:r>
            <a:r>
              <a:rPr lang="cs-CZ" dirty="0"/>
              <a:t>obvodu stejnosměrného a střídavého proudu, možnosti použití </a:t>
            </a:r>
            <a:r>
              <a:rPr lang="cs-CZ" dirty="0" smtClean="0"/>
              <a:t>cívek.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závěrečný test (snímky 15 – 21).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Časová </a:t>
            </a:r>
            <a:r>
              <a:rPr lang="cs-CZ" dirty="0"/>
              <a:t>náročnost </a:t>
            </a:r>
            <a:r>
              <a:rPr lang="cs-CZ" dirty="0" smtClean="0"/>
              <a:t>40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Popis práce s prezentací: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Mezi jednotlivými snímky se přechází standardním způsobem.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10 </a:t>
            </a:r>
            <a:r>
              <a:rPr lang="cs-CZ" dirty="0"/>
              <a:t>obsahuje </a:t>
            </a:r>
            <a:r>
              <a:rPr lang="cs-CZ" dirty="0" smtClean="0"/>
              <a:t>hypertextové odkazy </a:t>
            </a:r>
            <a:r>
              <a:rPr lang="cs-CZ" dirty="0"/>
              <a:t>na </a:t>
            </a:r>
            <a:r>
              <a:rPr lang="cs-CZ" dirty="0" smtClean="0"/>
              <a:t>videa demonstrující nabíjení a vybíjení kondenzátoru.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17 </a:t>
            </a:r>
            <a:r>
              <a:rPr lang="cs-CZ" smtClean="0"/>
              <a:t>– 21 </a:t>
            </a:r>
            <a:r>
              <a:rPr lang="cs-CZ" dirty="0" smtClean="0"/>
              <a:t>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3363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/>
          </a:bodyPr>
          <a:lstStyle/>
          <a:p>
            <a:pPr lvl="0"/>
            <a:r>
              <a:rPr lang="cs-CZ" sz="6000" dirty="0"/>
              <a:t>Transformátory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Části transformátoru</a:t>
            </a: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2411760" y="1916832"/>
            <a:ext cx="4464496" cy="4506558"/>
            <a:chOff x="2411760" y="1988840"/>
            <a:chExt cx="4464496" cy="4506558"/>
          </a:xfrm>
        </p:grpSpPr>
        <p:pic>
          <p:nvPicPr>
            <p:cNvPr id="1026" name="Picture 2" descr="http://upload.wikimedia.org/wikipedia/commons/0/06/Transformator-1-1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1988840"/>
              <a:ext cx="4298882" cy="45065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6084168" y="5877272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</a:t>
              </a:r>
              <a:endParaRPr lang="cs-CZ" dirty="0"/>
            </a:p>
          </p:txBody>
        </p:sp>
      </p:grpSp>
      <p:sp>
        <p:nvSpPr>
          <p:cNvPr id="11" name="Čárový popisek 1 10"/>
          <p:cNvSpPr/>
          <p:nvPr/>
        </p:nvSpPr>
        <p:spPr>
          <a:xfrm>
            <a:off x="6876256" y="3429000"/>
            <a:ext cx="2088232" cy="885127"/>
          </a:xfrm>
          <a:prstGeom prst="borderCallout1">
            <a:avLst>
              <a:gd name="adj1" fmla="val 49742"/>
              <a:gd name="adj2" fmla="val -1327"/>
              <a:gd name="adj3" fmla="val 112500"/>
              <a:gd name="adj4" fmla="val -38333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Sekundární cívka</a:t>
            </a:r>
            <a:endParaRPr lang="cs-CZ" sz="2800" dirty="0"/>
          </a:p>
        </p:txBody>
      </p:sp>
      <p:sp>
        <p:nvSpPr>
          <p:cNvPr id="19" name="Čárový popisek 1 18"/>
          <p:cNvSpPr/>
          <p:nvPr/>
        </p:nvSpPr>
        <p:spPr>
          <a:xfrm flipH="1">
            <a:off x="323528" y="3429000"/>
            <a:ext cx="2088232" cy="885127"/>
          </a:xfrm>
          <a:prstGeom prst="borderCallout1">
            <a:avLst>
              <a:gd name="adj1" fmla="val 48709"/>
              <a:gd name="adj2" fmla="val -451"/>
              <a:gd name="adj3" fmla="val 112500"/>
              <a:gd name="adj4" fmla="val -38333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Primární</a:t>
            </a:r>
            <a:r>
              <a:rPr lang="cs-CZ" sz="3200" dirty="0" smtClean="0"/>
              <a:t> </a:t>
            </a:r>
            <a:r>
              <a:rPr lang="cs-CZ" sz="2800" dirty="0" smtClean="0"/>
              <a:t>cívka</a:t>
            </a:r>
            <a:endParaRPr lang="cs-CZ" sz="2800" dirty="0"/>
          </a:p>
        </p:txBody>
      </p:sp>
      <p:sp>
        <p:nvSpPr>
          <p:cNvPr id="20" name="Čárový popisek 1 19"/>
          <p:cNvSpPr/>
          <p:nvPr/>
        </p:nvSpPr>
        <p:spPr>
          <a:xfrm flipH="1">
            <a:off x="755576" y="5661248"/>
            <a:ext cx="2088232" cy="885127"/>
          </a:xfrm>
          <a:prstGeom prst="borderCallout1">
            <a:avLst>
              <a:gd name="adj1" fmla="val 49742"/>
              <a:gd name="adj2" fmla="val -1765"/>
              <a:gd name="adj3" fmla="val 7127"/>
              <a:gd name="adj4" fmla="val -6635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Společné jádro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4001983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transformátorů</a:t>
            </a:r>
            <a:endParaRPr lang="cs-CZ" dirty="0"/>
          </a:p>
        </p:txBody>
      </p:sp>
      <p:sp>
        <p:nvSpPr>
          <p:cNvPr id="9" name="AutoShape 6" descr="data:image/jpeg;base64,/9j/4AAQSkZJRgABAQAAAQABAAD/2wCEAAkGBhISEBUUEhQUFRQVEBQUFBQUEBAVFBQUFRQVFRQVFBQXHCceFxkjGRQXHy8gIycpLSwsFh4xNTMqNSYrLCoBCQoKDgwOGg8PFywcHBwsKSksKSwpLCksLCksKSkpKSkpKSwpKSkpLCkpKSwpKSwpKSkpLCwpLCkpLCkpKSwpKf/AABEIAREAuQMBIgACEQEDEQH/xAAbAAACAgMBAAAAAAAAAAAAAAAAAQIEAwUGB//EAEkQAAIBAgMFBAUHCAgHAQEAAAECAAMRBBIhBQYxQVETImGBMnGRobEHFDNCcpLBFiNDUmKi0fAVU4OTssLS8WNkc4Kjw+GzJP/EABkBAQEBAQEBAAAAAAAAAAAAAAABAgMFBP/EACYRAQEAAgEDBAIDAQEAAAAAAAABAhEDBBIhEzFBUUJhFCIykQX/2gAMAwEAAhEDEQA/AO0vHCEkQwskIhJWgISciBJQQQhaOQEI5ID23iI0O8m8wwrIoTOzKXfU2SmL97Tnp8JvF1APIqCL8bEAi/jrPO96ceauLqW1UFMN9oFiT7TTJ8xPSsQO8w/aIHqBsIVgjIkiJqt6doPRwjvTOVyVRW6Fgx8vQ4wkbTLERNPuhUqNhfzjFyK9VFcliWVcouSSSe9n5nn4TdXlgjeFoysLQFCBMYEG0YRkRSgIkdZKEG2G0dopKFFo7RwkAI4RgQCEI7REMTJRPeX7Q+OsgBNbtbaZFKp83XtHsyLcgC+qMQb6271vVJbJ7rrbkd3qArV6KWHdxdfF1GuLsKKUqaKfDtM3H9Y2noRE4TcfDvRxR7alURqtNqYYr3QczVmZjw7wTLofqr1M70D4Xk3KtmmMzkd+6hephqPIlqz/AGVzMT5JRc+ZnYstuPnOA32xR+eZFvm+aCj51yyWvy+m4+HDjKkdFuUD8wo34sarD1NVb+B9s3UdPDLTUU0FlRQijoqAKPhGZYiMIQgFoRmKUIxWjjhEbRSdpG0KxQjIgBJCgRwAjAlUwIQhCHJCAEJFNWsQeYNx6+XvnHbR2u2FdaVRCGKjQ6aFsl/vA6+E7C88033xWfaL/wDCSnT+5Tzt+8zTjyYTKeWsfd0mF29TqFgL6Eg8LGxIuPA2lt+zbjbhYE8h0vKPyb7PT5rUd0Vi+IKjMOC0qajQ8R33b2Tp32PQbgGX7L/g15wvDfeVvuikmKYLYNfjYnvEX6E66chObxO7NQ1+3Fe7doHs6Xsym6WNzcKbcRL+9+F+bYftadQn84iAEWN2zG9wbaBGM53Yu3sRUrU6Q77ObKCBroWP7qk+UmuXHwupXoeFxOdRf0gq57CwzW71vDNe0zWlfZ2HdVOcWYngRYgDr6zeWjPqwts8+7lYiRFaShOjKEJLLERKhWhCEkUQhCVGEiOEcKIxCEAjgBGRIHCEI0MOKr5KbvYtkpu+UXu2VSQBYcyLTyPF4g1Kteq3F3Ym17XqVL2F+QAbXoPGexTk9r7hUShanUFFFu1TtCci0wvEFRdbHXW/S4mcptvBuN06HZ4HDjmaXaN66zNVHucTa5ppd3NtrXNRFAtRFMJ3ShalYqPzZZiMuQLe/S9jpNyB/HyjxTLG43VjjflOxX5vD07+lUqVD17irTU29dR/ZNf8n2HzY8typUajDwJApL7naQ37xAqYykAQUXDU8rKbqczVHYqRe/EL5S98mtGoKlZsvcNMK7kcHBVkUHxzkkdBM/ks8Yu9ZryMRMc257KEcUoIiY4QhXkTJwlEbwyxmK0DEBHaEIURgQtGIQWjhACFMCMiO0IEcs5TfvHsMlAaKyGs5t6WRmFOmLftIT68l+c62Vsds6nWXLVQOOIvxB6qw1U+qYzluOo78GeOHJMspuR5QjlWDKSGBuGU2I6FSOE6rd3FV8bWZa9RylKhfu5FGZm7NSwy5WYhn7xF/wA2CLWJMdq7iVFN8Oe0W/oMVWoPUSQrDx0M6PdrYvzahla3aO2eoRwvqFUHmFXn1Zp8nFx545a+HrdZz8HJxbx82/8AWSnu/QBUlc+VCoFTIyAHN9QKF0FRlFwcoYhbAy9RoqgCoqqo4KqhQPIeqTjtPt08MRRxGEEIQlIUcYikBCEIQQhCUYbRiKNYElXpAyFWgrizDMOl2HDUaggyCYIL6L1hpaxru6jxAqZiPbCsO1MU1PsWBAU4yjSq3A+jq5048u+UPlLwH/2a7bWzhUo1M1Z0Fgy3NMUkemVdGPcL2zKPrTNs5aj0qbu1ZXdFd6btSORmAJU9wcPxMirgEJB6bZripb9nsqZXy4Ee2CioOSNyJBdDw1IU3HlfzMVGS0REQfqCviSuXgTq17Dhz8JrdqbZqU7ChRFdhU7Nx2oSxKFlyi+Zr24hctr6mxs2uM3dNnHOZG+jqL1cDiF6lHVgOnpKt/bLFDfrCN6XbUz0qUD8abNJuOvpZ/TfCOY8JiUqoHpsGRr2YXsbEqeIuLEW16TIRK5WaEjJRSslCShCoiEYhaAoRxXkQQhCUY8sAI4wIUhHeFowINtbvIKnzZnp6vReniMh4VBQJdqZHQrmPPVB4TYYbELURKiarURainnldQw9xEo7fxLJh3CfSVbYeiOtWvdB5KuZz9iXsLhVp00pp6NOmlNfFUUKCfXa/nJoZQI1jhAAZrdt7vUcVl7XPdAwVkZVIDEEg3U31UTZER2krWNuN3HJ/kAF+ixddNb95UYfulfhyhW3Yx7C3zxKg6Vab8PNWnVuLcdPWQPjK52hRBC9rSzE2C9tTLEngAAePhM6j6Meoznyr7N2Y9KgiGpZxnLFKdMoWdy2isBoOA4c5l7OuODUH0+slakfMqzj3S2RFmm3zZW27qjWx70xepR0zKo7KutTMXYKgAZVa5Jtw0sTykqNU06QNUsXN2e1LENZmuWUKKfdRdALX0F+cw0z2uKY6FMLZF8cVUQmq3HjTpMqDoaj85slaVFBdu4Y2Hb0gTyaoKbfdqZTMj7UoDjVp+VRWPkEuZdZyRqSfXr8Yqfd4afZAX4SIwUMSr3yh7AA3alUQG/6pcDN5eHWZYzDLKpRWjhCFaFo4QMIMd4wIwIUAwjAjtCNRjjfaGDU+itDF1l8auVKQ9ik/em5E1218GzdnVprmq0HLKgIBqI4y1KYJB10VgOZS3OT2TtiliAezPeHp0zpUQ+KcfZCqW0d5uyqMgpg5WZbs7C5VipNhyuJSbeuqeCoP+0nX/uJmDadDPjqg/6h8waLH31pWxGxnaoU1s+GYggkWem4F9OGlUfdnnc3LyTkuMrvjMdbWau8OIP6Qr6lQfhKb7WdyFNViWJCjtGNyOIGsy4XdRwaTOVulLJVXUhyS2t/sm2omfB7pohpqahLJVZkIsADlXMoBvdbAHxtOOVyv5Vrx9NXhslQEp3rGxJBvfzlLaOEIOmhI0PQ8j5GxnZYbYFGkTl0JADHM5vbhxNv9psMPh8MAe0y3yi2YG1zxBtrpYcOs4zKzLe/DV9lnAYrtaVOpzqUqbnwLIpb964mPGY4oclIB65F1pk91eFqlYj0KYvfq2gF7ytQFSogFOrRSkLpnw63JynKUpBhlpZfRJNzcE2l/C4RKa5UFgTmOpLMx4s7E3Zj1M9vG7m3yezHs/AijSWmCWILMzt6VSo5LVKjdCzEm3LQcpn5yVoppBEY4QAmELQJhUSIRmIwghCECFoGMQgFo4ARgQCUsfsOhXYNUUioOFam5p1l9VRdTwGhvLxEFgcSyfM9oE3Z8+ZS9U52KvRoOtzp3hUpFb21AF+csbS243cIubrXp6AXs9Br26nuX8pl31whz0XHMBb2+vTz2W/ilQ2/6ZmpXBV3yZabmzhrgfsup/xTz+pxvqSz6d+PXb5X12rmLIC3eBJA0A4EgEDnmB56XtBtod/hrcvmJ+sRYn120mOluxjG+rlHjZeXDWXKG5lf6zqOveH4XnzXg5L7OsyxjA+OPWa7aeJutyeB69Z0lPcwfWq+xSf4Sym51Dnmb7oH4y4dJnvymXJixbma4QdO3rjj4rf339k3chhcElJAlNQqi9gOpJZifEkkkzLlnrYzUkfLbuotI2kyIrTSIwkrREQFC0IhAdpEiSkSYBCEIEY16xLJQpgRwEdoQoASRgFgSQzNnPUnzM1+0MeKIGl2bNlHAdwLmLHkBnUde9NN+WD/ANSn95U/hMWye7Um3UQM5c74v/Up/eVP4RfljVP6Gl9+rM9+K6rqRCcsN7q3HsqXtq/6ovyrrfqUR5VD8Wjvh211DLAic2N56nMUx6kP4mM7y1P2Pu//AGb7omnRESBnPvvI+W/dv9mWNlbbapUCtbvA5TYDvAE205GxHrjZpt4SREheaZKEZgICiIjgYERHeIwgKSAjtGBLFFo4CPLIgyySxXjy2IB0voASATfhYHUwrn94qp7ZF5DCuw8WerY//ik56lhXKqbHvKpHiCAQRN5t9ycSCAbJS7EkgAdpc1SBzNg4BPIgzrN3ti0hhMP3QT82pAmw1/NrqZnUt8r514eePgXsO6R5SK4Koes9XXZFIcFAmGvsgBT2ZCnqaauOP6pHwl7YbrzE4J+hiGDc8jPSxsYZjexGQW7iDvWsWNhr1twkKewBdCxvlLZhZO/f0b6aAeEdsN15z8za/C/qj+aN0npOD2Mqlg/fF7qSEFr37oC20Hqls7MpH6g/nUx2w8vJ69FgLW43mTCK9J6TkaCrSN+Vi6g+4mdxtbZ1H51hxYC5e4tofRsP56zFvZgKY2cSvFKdIoeejpY/z1jSeWd11I8T8ZjImn2hvxg6dRg1RiAx76U2qUyL8Q6GxEz4HejB1vo8TRJPJn7Nvu1LSmmwMAJPsza/LqNR7RpIwIwjtAiEQMIGEDJaEllkMRiEpqWdgqjmb8eSgDVmPIC5MqpIL6c+nOa6ttu7MmGpnEOpszK4ShTN7EVK50zfsoGOnKM4WpiPpQ1KjfSiGtVqr/zDL6KE/olNzbvHiJsqVIKoVQFVRZVUAKo6BRoJBpm2Piqv0+LNNTxpYNOyX1Gs16jDzF4qW5WDX9GxPNmr1y1+uZWGs3gEkFgcdjsGlDE5KebszhRUKNUqVArvWZAylySpK0rcZtNn749jQpU+aUlQki9yot+Ex7x7PtVSsCe9Tagy8u4lWtSI6G4qA9bjpOUqqLnQnWT5dePDv8O0Pygnw9kwVvlHym2vAHRL8TwtOPsP1TMVele1rjyBv7Zp2/j/ALdcu/RL57kWa1vqtYe4a+6Vqm9xXLYvdSpDFgScubiba3zn2Ccm1EgcWPHgovrw08NYLRLc3H3QfxjZ/H/bp8Vv/VsLXPG4vILv1VPG41tx425zmvmJ6v5kfhLFOgQLZb+vUmUnBPtscVvI71abnijfiJPH7wtVoCkSfo1QchZTf8B7Jrk2e5N8p08Jd2NgmfE0lK6BwxuNMqEM1/IW85lMuKSXy9C7YkcTaw0vpwHKUMZsPDVvpcPQfxail/vAA++Xmih8rnhuPhFN6Ir4c9cNiq1P3EkTN/Q+KX6PaFY+GIw+Gr+WYhW983JEUI1Qo7QH6bBP0zYXEUz/AONyICptDgUwB/aFXGj9zIb+0TayIJtrCsdAPkHaZM9u92YcJe59EOS1rW487yVpKLOIQsTiwhCqC9Qi601NtOb1G4U0H6x8gToY4fAnMKlUh6ovlsCEpA8qSHgernvHwFhLSIASQAMxBYgAFiLAEnnoANeEkJVBEUlHaAljHGMRwRXx+AWsmR8wGZWDKbMrKbqynrxGuhBIPGU13Xpfrv8Acw4/9c2wkwI01K1K7s0etT/wj/1x/k1R/wCJ96l+FObeELutSd3KHSp99R8Fj/J2h0fzqv8AhabMxWk8G61/9BUf1X/v6/8AqjGxaP6rf31f/XL5MjLDam2x6H9WPvVR7w0lQwiU75EC342LEn1kkyyZExpEGEgZMmRaGUGikiYmkQpGowVSzMFUC7MxsoHUmKvWVEZ3NlVSzG17AeHPwHMkCUsPhXqMKtcWsb0aB1FHo9Xk9c+xOA1uYEqDvVIYh6VIMGVDdatXLYhqo406Z0PZ+kfrWGku28T7TDNIwLUYWOSUTQiRGqzIFitIqJEYEdowIEQJMCVdobSp0KeeobLwAAuzNa+VRzNhfwE5t/lLo/VoVW9b0l+F42648eWf+Zt15jvOKqfKSfq4U+dY/gkrv8otblh6Y9b1W/EQ6zpuS/DvGERnnlX5QcWeCUV/s2PxaVau/OO5Oi+qjSHxBhudJyV6WIWnldTe3HHjiag+yVHwErttzEtxxNY/21S3svDc6HN672Z6H2EfGY6pA9IhftMo+JnjlTEufSqO3rdj8TMBZR0jy3Ogy+a9eqbTorxrUR/bU/wMr194cKo1r0z4ITUPsQGeUfOOkxVcQZNtzoPuvX8BtWlXBNJw4U2bRgyk8MytqL8jwlgmeXbnbX7HG08xslW9FyToM/0Z16VAn3jPSsbjFo03q1PRpozsOZy/VHiTZR4mJXn8/F6WfaqV17bECn+jw5SpU5hq5F6FM+CD86R1NPpNgRKmx8M1Oioqa1HLVax61apzP7LqvqQS5K4IwjMUsFzLJgQAmQQqIWO0dpIGBACMrCowUFmIVVBLMSAFA5sToB4zVf0piKwvhKKFCAVrYmo9FHB506aqajD9psoPK/GRXNfKbi2X5ummVkxDX8QaK29h984KhiiBpOy34p4llpnFikpUVOy7BiV73Z58+ds1u6tiBx48Zr9091PnOH7TXSs1Mj1W1/elxx7stPZ6S4+n9eWlGMfl7ou0qGeh0NxEA/2mUbpUhzHtE+mcP7fV34fbzbI/jGMK56z0td2KIJJtrY6m/CS/oigvSa9CfazKV5ouBY9fZJDZ79DPRquGoDpKzNQHT3TXoR2xx37SuDGzW6GTXZD9D7J2NTFUR090wttOmOFpPSxjvOK/TmBsVukr4nZRUqLcTadPV21THSafau2VOW3JlPsN5jLDCNXiknlW3g3fajTDai449NL/AM+qd7Qari+yqVE7OiOzrhC6s2IqABqbuF0SkD3wt7sbXta05TeTeVa2Hy/s2HkpE7Ddd74DCn/lkH3br/lnDkk7v6vC/wDTw7e233bJY4gNSep+AAjMw8cGRhCBsAZNRIyaRKHaVtobRSioL3LMbU6aDNVqNb0aacz4mwHEkCYto7UZHFKinaVyASpJCUkN7Va7DVRpoo7zEGwsCRPZ+yxTZqhY1Kziz1WFjl5JTXhTpj9VfWSx1hVansx6zLUxVu7qmGBzUqbcQ1U8K9UHn6K/VF+8dyg1vf3yPOMaNaFjg/lLwGUpiL91lGFZbaqSalam6nyZTwOoseR5jdnec4ag1PXWsX9qoP8ALO3+VGn/APxA9MVQPtzr/mnjtYnMfXEz7MtvY6Gycdtm/LvKm/h/kyo++jE6/GcZrDWdP5OT0PW17Yurr75ta4MpHfKobeM0OU/yIuxP8iS9RlXPLqOTf9W2q72VGHPjbjMX9PMTY38NZQGDMzLgm6H2THrZVJy81vms52m3WQbaDHnIjZ78xaTXZpP+4mbyZNetfmsDYwzG9cnnNrS3brN6KOfVTc/AS9T3ExRF+xfzUL/iImN2ueXNPnJzT1TbWe1bvYY08Hh0biuHS/gWu9vLNbynF7J+Tqq1Re3Bp0wQWBy5nAIJQAXtfhc9ec9HY3JPUk+2bx3715fW8szsku9IkRGMmRJm3wFCO8LybGzyzVYrHVKjmlhbXDWq1zZqdG3FVHCrW/Z4LxY8jnxuDq1mNO/Z0MozPTf89VuO8ikfQqOBb0jrbLxlzD4daSKiKqogsqqLKo6AQqOz8GlJcq8yWZmYs7seL1HOrMevkLDSWQIssfCAZYEaD2H8DGD8Y7/CxlVV27spMRRak/B19IAXRlIKOt+asAw9U85PyY12YlmoDXiHqWPiF7PT1X06z1Ku2glaZsl93Xj5c+P/ADXn1L5LG+tWpD1JVb/TLdL5L6Y9KsfUKNvi87cxGOyN3qeW/k5JPk3ww4vVPqFJf8pllNw8GPq1D66o99lE6FojGpGLy535aZN0cGP0N/tVKx92a0sU938MOGHo+aZv8RM2BEiTLqM3LK/KvSwFJfRpUl9VGkP8szBrcNPVp8I5EwzsZjzJ9pkCJIyMIgBFmkrQhlAiEZERMCIhCEsRtKfDzHxMyVuMIQ0S/wAZJvwhCRaZ/h8BCEIpCfhMZhCPlRImOE0INFCElCaQhCQIRGEIoRkYQhCaKEI+WSaQMISBQhCag//Z"/>
          <p:cNvSpPr>
            <a:spLocks noChangeAspect="1" noChangeArrowheads="1"/>
          </p:cNvSpPr>
          <p:nvPr/>
        </p:nvSpPr>
        <p:spPr bwMode="auto">
          <a:xfrm>
            <a:off x="155575" y="-2300288"/>
            <a:ext cx="3248025" cy="480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8" descr="data:image/jpeg;base64,/9j/4AAQSkZJRgABAQAAAQABAAD/2wCEAAkGBhISEBUUEhQUFRQVEBQUFBQUEBAVFBQUFRQVFRQVFBQXHCceFxkjGRQXHy8gIycpLSwsFh4xNTMqNSYrLCoBCQoKDgwOGg8PFywcHBwsKSksKSwpLCksLCksKSkpKSkpKSwpKSkpLCkpKSwpKSwpKSkpLCwpLCkpLCkpKSwpKf/AABEIAREAuQMBIgACEQEDEQH/xAAbAAACAgMBAAAAAAAAAAAAAAAAAQIEAwUGB//EAEkQAAIBAgMFBAUHCAgHAQEAAAECAAMRBBIhBQYxQVETImGBMnGRobEHFDNCcpLBFiNDUmKi0fAVU4OTssLS8WNkc4Kjw+GzJP/EABkBAQEBAQEBAAAAAAAAAAAAAAABAgMFBP/EACYRAQEAAgEDBAIDAQEAAAAAAAABAhEDBBIhEzFBUUJhFCIykQX/2gAMAwEAAhEDEQA/AO0vHCEkQwskIhJWgISciBJQQQhaOQEI5ID23iI0O8m8wwrIoTOzKXfU2SmL97Tnp8JvF1APIqCL8bEAi/jrPO96ceauLqW1UFMN9oFiT7TTJ8xPSsQO8w/aIHqBsIVgjIkiJqt6doPRwjvTOVyVRW6Fgx8vQ4wkbTLERNPuhUqNhfzjFyK9VFcliWVcouSSSe9n5nn4TdXlgjeFoysLQFCBMYEG0YRkRSgIkdZKEG2G0dopKFFo7RwkAI4RgQCEI7REMTJRPeX7Q+OsgBNbtbaZFKp83XtHsyLcgC+qMQb6271vVJbJ7rrbkd3qArV6KWHdxdfF1GuLsKKUqaKfDtM3H9Y2noRE4TcfDvRxR7alURqtNqYYr3QczVmZjw7wTLofqr1M70D4Xk3KtmmMzkd+6hephqPIlqz/AGVzMT5JRc+ZnYstuPnOA32xR+eZFvm+aCj51yyWvy+m4+HDjKkdFuUD8wo34sarD1NVb+B9s3UdPDLTUU0FlRQijoqAKPhGZYiMIQgFoRmKUIxWjjhEbRSdpG0KxQjIgBJCgRwAjAlUwIQhCHJCAEJFNWsQeYNx6+XvnHbR2u2FdaVRCGKjQ6aFsl/vA6+E7C88033xWfaL/wDCSnT+5Tzt+8zTjyYTKeWsfd0mF29TqFgL6Eg8LGxIuPA2lt+zbjbhYE8h0vKPyb7PT5rUd0Vi+IKjMOC0qajQ8R33b2Tp32PQbgGX7L/g15wvDfeVvuikmKYLYNfjYnvEX6E66chObxO7NQ1+3Fe7doHs6Xsym6WNzcKbcRL+9+F+bYftadQn84iAEWN2zG9wbaBGM53Yu3sRUrU6Q77ObKCBroWP7qk+UmuXHwupXoeFxOdRf0gq57CwzW71vDNe0zWlfZ2HdVOcWYngRYgDr6zeWjPqwts8+7lYiRFaShOjKEJLLERKhWhCEkUQhCVGEiOEcKIxCEAjgBGRIHCEI0MOKr5KbvYtkpu+UXu2VSQBYcyLTyPF4g1Kteq3F3Ym17XqVL2F+QAbXoPGexTk9r7hUShanUFFFu1TtCci0wvEFRdbHXW/S4mcptvBuN06HZ4HDjmaXaN66zNVHucTa5ppd3NtrXNRFAtRFMJ3ShalYqPzZZiMuQLe/S9jpNyB/HyjxTLG43VjjflOxX5vD07+lUqVD17irTU29dR/ZNf8n2HzY8typUajDwJApL7naQ37xAqYykAQUXDU8rKbqczVHYqRe/EL5S98mtGoKlZsvcNMK7kcHBVkUHxzkkdBM/ks8Yu9ZryMRMc257KEcUoIiY4QhXkTJwlEbwyxmK0DEBHaEIURgQtGIQWjhACFMCMiO0IEcs5TfvHsMlAaKyGs5t6WRmFOmLftIT68l+c62Vsds6nWXLVQOOIvxB6qw1U+qYzluOo78GeOHJMspuR5QjlWDKSGBuGU2I6FSOE6rd3FV8bWZa9RylKhfu5FGZm7NSwy5WYhn7xF/wA2CLWJMdq7iVFN8Oe0W/oMVWoPUSQrDx0M6PdrYvzahla3aO2eoRwvqFUHmFXn1Zp8nFx545a+HrdZz8HJxbx82/8AWSnu/QBUlc+VCoFTIyAHN9QKF0FRlFwcoYhbAy9RoqgCoqqo4KqhQPIeqTjtPt08MRRxGEEIQlIUcYikBCEIQQhCUYbRiKNYElXpAyFWgrizDMOl2HDUaggyCYIL6L1hpaxru6jxAqZiPbCsO1MU1PsWBAU4yjSq3A+jq5048u+UPlLwH/2a7bWzhUo1M1Z0Fgy3NMUkemVdGPcL2zKPrTNs5aj0qbu1ZXdFd6btSORmAJU9wcPxMirgEJB6bZripb9nsqZXy4Ee2CioOSNyJBdDw1IU3HlfzMVGS0REQfqCviSuXgTq17Dhz8JrdqbZqU7ChRFdhU7Nx2oSxKFlyi+Zr24hctr6mxs2uM3dNnHOZG+jqL1cDiF6lHVgOnpKt/bLFDfrCN6XbUz0qUD8abNJuOvpZ/TfCOY8JiUqoHpsGRr2YXsbEqeIuLEW16TIRK5WaEjJRSslCShCoiEYhaAoRxXkQQhCUY8sAI4wIUhHeFowINtbvIKnzZnp6vReniMh4VBQJdqZHQrmPPVB4TYYbELURKiarURainnldQw9xEo7fxLJh3CfSVbYeiOtWvdB5KuZz9iXsLhVp00pp6NOmlNfFUUKCfXa/nJoZQI1jhAAZrdt7vUcVl7XPdAwVkZVIDEEg3U31UTZER2krWNuN3HJ/kAF+ixddNb95UYfulfhyhW3Yx7C3zxKg6Vab8PNWnVuLcdPWQPjK52hRBC9rSzE2C9tTLEngAAePhM6j6Meoznyr7N2Y9KgiGpZxnLFKdMoWdy2isBoOA4c5l7OuODUH0+slakfMqzj3S2RFmm3zZW27qjWx70xepR0zKo7KutTMXYKgAZVa5Jtw0sTykqNU06QNUsXN2e1LENZmuWUKKfdRdALX0F+cw0z2uKY6FMLZF8cVUQmq3HjTpMqDoaj85slaVFBdu4Y2Hb0gTyaoKbfdqZTMj7UoDjVp+VRWPkEuZdZyRqSfXr8Yqfd4afZAX4SIwUMSr3yh7AA3alUQG/6pcDN5eHWZYzDLKpRWjhCFaFo4QMIMd4wIwIUAwjAjtCNRjjfaGDU+itDF1l8auVKQ9ik/em5E1218GzdnVprmq0HLKgIBqI4y1KYJB10VgOZS3OT2TtiliAezPeHp0zpUQ+KcfZCqW0d5uyqMgpg5WZbs7C5VipNhyuJSbeuqeCoP+0nX/uJmDadDPjqg/6h8waLH31pWxGxnaoU1s+GYggkWem4F9OGlUfdnnc3LyTkuMrvjMdbWau8OIP6Qr6lQfhKb7WdyFNViWJCjtGNyOIGsy4XdRwaTOVulLJVXUhyS2t/sm2omfB7pohpqahLJVZkIsADlXMoBvdbAHxtOOVyv5Vrx9NXhslQEp3rGxJBvfzlLaOEIOmhI0PQ8j5GxnZYbYFGkTl0JADHM5vbhxNv9psMPh8MAe0y3yi2YG1zxBtrpYcOs4zKzLe/DV9lnAYrtaVOpzqUqbnwLIpb964mPGY4oclIB65F1pk91eFqlYj0KYvfq2gF7ytQFSogFOrRSkLpnw63JynKUpBhlpZfRJNzcE2l/C4RKa5UFgTmOpLMx4s7E3Zj1M9vG7m3yezHs/AijSWmCWILMzt6VSo5LVKjdCzEm3LQcpn5yVoppBEY4QAmELQJhUSIRmIwghCECFoGMQgFo4ARgQCUsfsOhXYNUUioOFam5p1l9VRdTwGhvLxEFgcSyfM9oE3Z8+ZS9U52KvRoOtzp3hUpFb21AF+csbS243cIubrXp6AXs9Br26nuX8pl31whz0XHMBb2+vTz2W/ilQ2/6ZmpXBV3yZabmzhrgfsup/xTz+pxvqSz6d+PXb5X12rmLIC3eBJA0A4EgEDnmB56XtBtod/hrcvmJ+sRYn120mOluxjG+rlHjZeXDWXKG5lf6zqOveH4XnzXg5L7OsyxjA+OPWa7aeJutyeB69Z0lPcwfWq+xSf4Sym51Dnmb7oH4y4dJnvymXJixbma4QdO3rjj4rf339k3chhcElJAlNQqi9gOpJZifEkkkzLlnrYzUkfLbuotI2kyIrTSIwkrREQFC0IhAdpEiSkSYBCEIEY16xLJQpgRwEdoQoASRgFgSQzNnPUnzM1+0MeKIGl2bNlHAdwLmLHkBnUde9NN+WD/ANSn95U/hMWye7Um3UQM5c74v/Up/eVP4RfljVP6Gl9+rM9+K6rqRCcsN7q3HsqXtq/6ovyrrfqUR5VD8Wjvh211DLAic2N56nMUx6kP4mM7y1P2Pu//AGb7omnRESBnPvvI+W/dv9mWNlbbapUCtbvA5TYDvAE205GxHrjZpt4SREheaZKEZgICiIjgYERHeIwgKSAjtGBLFFo4CPLIgyySxXjy2IB0voASATfhYHUwrn94qp7ZF5DCuw8WerY//ik56lhXKqbHvKpHiCAQRN5t9ycSCAbJS7EkgAdpc1SBzNg4BPIgzrN3ti0hhMP3QT82pAmw1/NrqZnUt8r514eePgXsO6R5SK4Koes9XXZFIcFAmGvsgBT2ZCnqaauOP6pHwl7YbrzE4J+hiGDc8jPSxsYZjexGQW7iDvWsWNhr1twkKewBdCxvlLZhZO/f0b6aAeEdsN15z8za/C/qj+aN0npOD2Mqlg/fF7qSEFr37oC20Hqls7MpH6g/nUx2w8vJ69FgLW43mTCK9J6TkaCrSN+Vi6g+4mdxtbZ1H51hxYC5e4tofRsP56zFvZgKY2cSvFKdIoeejpY/z1jSeWd11I8T8ZjImn2hvxg6dRg1RiAx76U2qUyL8Q6GxEz4HejB1vo8TRJPJn7Nvu1LSmmwMAJPsza/LqNR7RpIwIwjtAiEQMIGEDJaEllkMRiEpqWdgqjmb8eSgDVmPIC5MqpIL6c+nOa6ttu7MmGpnEOpszK4ShTN7EVK50zfsoGOnKM4WpiPpQ1KjfSiGtVqr/zDL6KE/olNzbvHiJsqVIKoVQFVRZVUAKo6BRoJBpm2Piqv0+LNNTxpYNOyX1Gs16jDzF4qW5WDX9GxPNmr1y1+uZWGs3gEkFgcdjsGlDE5KebszhRUKNUqVArvWZAylySpK0rcZtNn749jQpU+aUlQki9yot+Ex7x7PtVSsCe9Tagy8u4lWtSI6G4qA9bjpOUqqLnQnWT5dePDv8O0Pygnw9kwVvlHym2vAHRL8TwtOPsP1TMVele1rjyBv7Zp2/j/ALdcu/RL57kWa1vqtYe4a+6Vqm9xXLYvdSpDFgScubiba3zn2Ccm1EgcWPHgovrw08NYLRLc3H3QfxjZ/H/bp8Vv/VsLXPG4vILv1VPG41tx425zmvmJ6v5kfhLFOgQLZb+vUmUnBPtscVvI71abnijfiJPH7wtVoCkSfo1QchZTf8B7Jrk2e5N8p08Jd2NgmfE0lK6BwxuNMqEM1/IW85lMuKSXy9C7YkcTaw0vpwHKUMZsPDVvpcPQfxail/vAA++Xmih8rnhuPhFN6Ir4c9cNiq1P3EkTN/Q+KX6PaFY+GIw+Gr+WYhW983JEUI1Qo7QH6bBP0zYXEUz/AONyICptDgUwB/aFXGj9zIb+0TayIJtrCsdAPkHaZM9u92YcJe59EOS1rW487yVpKLOIQsTiwhCqC9Qi601NtOb1G4U0H6x8gToY4fAnMKlUh6ovlsCEpA8qSHgernvHwFhLSIASQAMxBYgAFiLAEnnoANeEkJVBEUlHaAljHGMRwRXx+AWsmR8wGZWDKbMrKbqynrxGuhBIPGU13Xpfrv8Acw4/9c2wkwI01K1K7s0etT/wj/1x/k1R/wCJ96l+FObeELutSd3KHSp99R8Fj/J2h0fzqv8AhabMxWk8G61/9BUf1X/v6/8AqjGxaP6rf31f/XL5MjLDam2x6H9WPvVR7w0lQwiU75EC342LEn1kkyyZExpEGEgZMmRaGUGikiYmkQpGowVSzMFUC7MxsoHUmKvWVEZ3NlVSzG17AeHPwHMkCUsPhXqMKtcWsb0aB1FHo9Xk9c+xOA1uYEqDvVIYh6VIMGVDdatXLYhqo406Z0PZ+kfrWGku28T7TDNIwLUYWOSUTQiRGqzIFitIqJEYEdowIEQJMCVdobSp0KeeobLwAAuzNa+VRzNhfwE5t/lLo/VoVW9b0l+F42648eWf+Zt15jvOKqfKSfq4U+dY/gkrv8otblh6Y9b1W/EQ6zpuS/DvGERnnlX5QcWeCUV/s2PxaVau/OO5Oi+qjSHxBhudJyV6WIWnldTe3HHjiag+yVHwErttzEtxxNY/21S3svDc6HN672Z6H2EfGY6pA9IhftMo+JnjlTEufSqO3rdj8TMBZR0jy3Ogy+a9eqbTorxrUR/bU/wMr194cKo1r0z4ITUPsQGeUfOOkxVcQZNtzoPuvX8BtWlXBNJw4U2bRgyk8MytqL8jwlgmeXbnbX7HG08xslW9FyToM/0Z16VAn3jPSsbjFo03q1PRpozsOZy/VHiTZR4mJXn8/F6WfaqV17bECn+jw5SpU5hq5F6FM+CD86R1NPpNgRKmx8M1Oioqa1HLVax61apzP7LqvqQS5K4IwjMUsFzLJgQAmQQqIWO0dpIGBACMrCowUFmIVVBLMSAFA5sToB4zVf0piKwvhKKFCAVrYmo9FHB506aqajD9psoPK/GRXNfKbi2X5ummVkxDX8QaK29h984KhiiBpOy34p4llpnFikpUVOy7BiV73Z58+ds1u6tiBx48Zr9091PnOH7TXSs1Mj1W1/elxx7stPZ6S4+n9eWlGMfl7ou0qGeh0NxEA/2mUbpUhzHtE+mcP7fV34fbzbI/jGMK56z0td2KIJJtrY6m/CS/oigvSa9CfazKV5ouBY9fZJDZ79DPRquGoDpKzNQHT3TXoR2xx37SuDGzW6GTXZD9D7J2NTFUR090wttOmOFpPSxjvOK/TmBsVukr4nZRUqLcTadPV21THSafau2VOW3JlPsN5jLDCNXiknlW3g3fajTDai449NL/AM+qd7Qari+yqVE7OiOzrhC6s2IqABqbuF0SkD3wt7sbXta05TeTeVa2Hy/s2HkpE7Ddd74DCn/lkH3br/lnDkk7v6vC/wDTw7e233bJY4gNSep+AAjMw8cGRhCBsAZNRIyaRKHaVtobRSioL3LMbU6aDNVqNb0aacz4mwHEkCYto7UZHFKinaVyASpJCUkN7Va7DVRpoo7zEGwsCRPZ+yxTZqhY1Kziz1WFjl5JTXhTpj9VfWSx1hVansx6zLUxVu7qmGBzUqbcQ1U8K9UHn6K/VF+8dyg1vf3yPOMaNaFjg/lLwGUpiL91lGFZbaqSalam6nyZTwOoseR5jdnec4ag1PXWsX9qoP8ALO3+VGn/APxA9MVQPtzr/mnjtYnMfXEz7MtvY6Gycdtm/LvKm/h/kyo++jE6/GcZrDWdP5OT0PW17Yurr75ta4MpHfKobeM0OU/yIuxP8iS9RlXPLqOTf9W2q72VGHPjbjMX9PMTY38NZQGDMzLgm6H2THrZVJy81vms52m3WQbaDHnIjZ78xaTXZpP+4mbyZNetfmsDYwzG9cnnNrS3brN6KOfVTc/AS9T3ExRF+xfzUL/iImN2ueXNPnJzT1TbWe1bvYY08Hh0biuHS/gWu9vLNbynF7J+Tqq1Re3Bp0wQWBy5nAIJQAXtfhc9ec9HY3JPUk+2bx3715fW8szsku9IkRGMmRJm3wFCO8LybGzyzVYrHVKjmlhbXDWq1zZqdG3FVHCrW/Z4LxY8jnxuDq1mNO/Z0MozPTf89VuO8ikfQqOBb0jrbLxlzD4daSKiKqogsqqLKo6AQqOz8GlJcq8yWZmYs7seL1HOrMevkLDSWQIssfCAZYEaD2H8DGD8Y7/CxlVV27spMRRak/B19IAXRlIKOt+asAw9U85PyY12YlmoDXiHqWPiF7PT1X06z1Ku2glaZsl93Xj5c+P/ADXn1L5LG+tWpD1JVb/TLdL5L6Y9KsfUKNvi87cxGOyN3qeW/k5JPk3ww4vVPqFJf8pllNw8GPq1D66o99lE6FojGpGLy535aZN0cGP0N/tVKx92a0sU938MOGHo+aZv8RM2BEiTLqM3LK/KvSwFJfRpUl9VGkP8szBrcNPVp8I5EwzsZjzJ9pkCJIyMIgBFmkrQhlAiEZERMCIhCEsRtKfDzHxMyVuMIQ0S/wAZJvwhCRaZ/h8BCEIpCfhMZhCPlRImOE0INFCElCaQhCQIRGEIoRkYQhCaKEI+WSaQMISBQhCag//Z"/>
          <p:cNvSpPr>
            <a:spLocks noChangeAspect="1" noChangeArrowheads="1"/>
          </p:cNvSpPr>
          <p:nvPr/>
        </p:nvSpPr>
        <p:spPr bwMode="auto">
          <a:xfrm>
            <a:off x="307975" y="-2147888"/>
            <a:ext cx="3248025" cy="480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330729" y="2482344"/>
            <a:ext cx="2657095" cy="3394928"/>
            <a:chOff x="307975" y="2276872"/>
            <a:chExt cx="2657095" cy="3394928"/>
          </a:xfrm>
        </p:grpSpPr>
        <p:sp>
          <p:nvSpPr>
            <p:cNvPr id="24" name="TextovéPole 23"/>
            <p:cNvSpPr txBox="1"/>
            <p:nvPr/>
          </p:nvSpPr>
          <p:spPr>
            <a:xfrm>
              <a:off x="1240478" y="5302468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2</a:t>
              </a:r>
              <a:endParaRPr lang="cs-CZ" dirty="0"/>
            </a:p>
          </p:txBody>
        </p:sp>
        <p:pic>
          <p:nvPicPr>
            <p:cNvPr id="2" name="Picture 2" descr="kliknutím se okno zav&amp;rcaron;e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7975" y="2276872"/>
              <a:ext cx="2657095" cy="29523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2965070" y="2348880"/>
            <a:ext cx="2255002" cy="3240360"/>
            <a:chOff x="2965070" y="2276872"/>
            <a:chExt cx="2255002" cy="3240360"/>
          </a:xfrm>
        </p:grpSpPr>
        <p:sp>
          <p:nvSpPr>
            <p:cNvPr id="25" name="TextovéPole 24"/>
            <p:cNvSpPr txBox="1"/>
            <p:nvPr/>
          </p:nvSpPr>
          <p:spPr>
            <a:xfrm>
              <a:off x="3696527" y="5147900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3</a:t>
              </a:r>
              <a:endParaRPr lang="cs-CZ" dirty="0"/>
            </a:p>
          </p:txBody>
        </p:sp>
        <p:pic>
          <p:nvPicPr>
            <p:cNvPr id="6" name="Picture 4" descr="http://www.cz.all.biz/img/cz/catalog/25912.jpe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65070" y="2276872"/>
              <a:ext cx="2255002" cy="29617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5477966" y="2132856"/>
            <a:ext cx="2838450" cy="2519096"/>
            <a:chOff x="5381666" y="2278056"/>
            <a:chExt cx="2838450" cy="2519096"/>
          </a:xfrm>
        </p:grpSpPr>
        <p:sp>
          <p:nvSpPr>
            <p:cNvPr id="26" name="TextovéPole 25"/>
            <p:cNvSpPr txBox="1"/>
            <p:nvPr/>
          </p:nvSpPr>
          <p:spPr>
            <a:xfrm>
              <a:off x="6542180" y="4427820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4</a:t>
              </a:r>
              <a:endParaRPr lang="cs-CZ" dirty="0"/>
            </a:p>
          </p:txBody>
        </p:sp>
        <p:pic>
          <p:nvPicPr>
            <p:cNvPr id="2056" name="Picture 8" descr="Hlavní fotografie k inzerátu Transformátor vysokého nap&amp;ecaron;tí 400 kVA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81666" y="2278056"/>
              <a:ext cx="2838450" cy="20955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4893988" y="4725144"/>
            <a:ext cx="3062388" cy="2126284"/>
            <a:chOff x="4893988" y="4725144"/>
            <a:chExt cx="3062388" cy="2126284"/>
          </a:xfrm>
        </p:grpSpPr>
        <p:sp>
          <p:nvSpPr>
            <p:cNvPr id="27" name="TextovéPole 26"/>
            <p:cNvSpPr txBox="1"/>
            <p:nvPr/>
          </p:nvSpPr>
          <p:spPr>
            <a:xfrm>
              <a:off x="7164288" y="5856466"/>
              <a:ext cx="79208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5</a:t>
              </a:r>
              <a:endParaRPr lang="cs-CZ" dirty="0"/>
            </a:p>
          </p:txBody>
        </p:sp>
        <p:pic>
          <p:nvPicPr>
            <p:cNvPr id="2058" name="Picture 10" descr="Lenovo 90W pro NB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93988" y="4725144"/>
              <a:ext cx="2126284" cy="21262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4161891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činnosti transformátoru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067410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/>
              <a:t>Primární cívka slouží k převodu elektrické energie na magnetickou. Procházejícím proudem se vytváří </a:t>
            </a:r>
            <a:r>
              <a:rPr lang="cs-CZ" sz="2800" dirty="0" smtClean="0"/>
              <a:t>magnetické pole </a:t>
            </a:r>
            <a:r>
              <a:rPr lang="cs-CZ" sz="2800" dirty="0"/>
              <a:t>v jádře cívky.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V sekundární cívce se </a:t>
            </a:r>
            <a:r>
              <a:rPr lang="cs-CZ" sz="2800" dirty="0" smtClean="0"/>
              <a:t>díky změnám magnetického pole </a:t>
            </a:r>
            <a:r>
              <a:rPr lang="cs-CZ" sz="2800" dirty="0" smtClean="0"/>
              <a:t>v jádře indukuje </a:t>
            </a:r>
            <a:r>
              <a:rPr lang="cs-CZ" sz="2800" dirty="0"/>
              <a:t>elektrické </a:t>
            </a:r>
            <a:r>
              <a:rPr lang="cs-CZ" sz="2800" dirty="0"/>
              <a:t>napětí </a:t>
            </a:r>
            <a:r>
              <a:rPr lang="cs-CZ" sz="2800" dirty="0" smtClean="0"/>
              <a:t>(podle </a:t>
            </a:r>
            <a:r>
              <a:rPr lang="cs-CZ" sz="2800" dirty="0"/>
              <a:t>Faradayova zákona elektromagnetické </a:t>
            </a:r>
            <a:r>
              <a:rPr lang="cs-CZ" sz="2800" dirty="0" smtClean="0"/>
              <a:t>indukce). 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transformátor pracuje jen na střídavý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nebo 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pulsující proud, protože u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/>
            </a:r>
            <a:b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stejnosměrného </a:t>
            </a:r>
            <a:r>
              <a:rPr lang="cs-CZ" sz="28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proudu se nemění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magnetické </a:t>
            </a:r>
            <a:r>
              <a:rPr lang="cs-CZ" sz="28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pole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) 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lvl="1">
              <a:buFont typeface="Arial" pitchFamily="34" charset="0"/>
              <a:buChar char="•"/>
            </a:pPr>
            <a:endParaRPr lang="cs-CZ" sz="2600" dirty="0" smtClean="0"/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  <p:pic>
        <p:nvPicPr>
          <p:cNvPr id="5" name="Picture 3" descr="http://www.youtube.com/watch?v=dqQZJcekbDg" title="http://www.youtube.com/watch?v=dqQZJcekbD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581128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086885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2426576"/>
                <a:ext cx="8856983" cy="4242784"/>
              </a:xfrm>
            </p:spPr>
            <p:txBody>
              <a:bodyPr>
                <a:normAutofit fontScale="85000" lnSpcReduction="20000"/>
              </a:bodyPr>
              <a:lstStyle/>
              <a:p>
                <a:pPr>
                  <a:lnSpc>
                    <a:spcPct val="13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36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36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36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36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36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3600" dirty="0"/>
                  <a:t> </a:t>
                </a:r>
                <a:endParaRPr lang="cs-CZ" sz="3600" dirty="0" smtClean="0"/>
              </a:p>
              <a:p>
                <a:pPr>
                  <a:lnSpc>
                    <a:spcPct val="130000"/>
                  </a:lnSpc>
                  <a:buFont typeface="Arial" panose="020B0604020202020204" pitchFamily="34" charset="0"/>
                  <a:buChar char="•"/>
                </a:pPr>
                <a:r>
                  <a:rPr lang="cs-CZ" sz="2800" dirty="0" smtClean="0"/>
                  <a:t>indukované </a:t>
                </a:r>
                <a:r>
                  <a:rPr lang="cs-CZ" sz="2800" b="1" dirty="0"/>
                  <a:t>napětí</a:t>
                </a:r>
                <a:r>
                  <a:rPr lang="cs-CZ" sz="2800" dirty="0"/>
                  <a:t> se zvýší nebo sníží </a:t>
                </a:r>
                <a:r>
                  <a:rPr lang="cs-CZ" sz="2800" b="1" dirty="0"/>
                  <a:t>přímo úměrně </a:t>
                </a:r>
                <a:r>
                  <a:rPr lang="cs-CZ" sz="2800" dirty="0"/>
                  <a:t>počtu závitů primární a sekundární cívky</a:t>
                </a:r>
              </a:p>
              <a:p>
                <a:pPr>
                  <a:lnSpc>
                    <a:spcPct val="13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2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𝐼</m:t>
                            </m:r>
                          </m:e>
                          <m:sub>
                            <m:r>
                              <a:rPr lang="cs-CZ" sz="32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2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𝐼</m:t>
                            </m:r>
                          </m:e>
                          <m:sub>
                            <m:r>
                              <a:rPr lang="cs-CZ" sz="32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32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2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i="1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2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i="1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3200" dirty="0"/>
                  <a:t> </a:t>
                </a:r>
              </a:p>
              <a:p>
                <a:pPr>
                  <a:lnSpc>
                    <a:spcPct val="130000"/>
                  </a:lnSpc>
                  <a:buFont typeface="Arial" panose="020B0604020202020204" pitchFamily="34" charset="0"/>
                  <a:buChar char="•"/>
                </a:pPr>
                <a:r>
                  <a:rPr lang="cs-CZ" sz="2800" dirty="0"/>
                  <a:t>indukovaný </a:t>
                </a:r>
                <a:r>
                  <a:rPr lang="cs-CZ" sz="2800" b="1" dirty="0"/>
                  <a:t>proud</a:t>
                </a:r>
                <a:r>
                  <a:rPr lang="cs-CZ" sz="2800" dirty="0"/>
                  <a:t> se zvýší nebo sníží </a:t>
                </a:r>
                <a:r>
                  <a:rPr lang="cs-CZ" sz="2800" b="1" dirty="0"/>
                  <a:t>nepřímo úměrně </a:t>
                </a:r>
                <a:r>
                  <a:rPr lang="cs-CZ" sz="2800" dirty="0"/>
                  <a:t>počtu závitů primární a sekundární </a:t>
                </a:r>
                <a:r>
                  <a:rPr lang="cs-CZ" sz="2800" dirty="0" smtClean="0"/>
                  <a:t>cívky</a:t>
                </a:r>
              </a:p>
              <a:p>
                <a:pPr>
                  <a:lnSpc>
                    <a:spcPct val="130000"/>
                  </a:lnSpc>
                  <a:buFont typeface="Arial" panose="020B0604020202020204" pitchFamily="34" charset="0"/>
                  <a:buChar char="•"/>
                </a:pPr>
                <a:r>
                  <a:rPr lang="cs-CZ" sz="2800" dirty="0" smtClean="0"/>
                  <a:t>Pokud se zvýší napětí, sníží se proud a naopak  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i="1" smtClean="0">
                        <a:latin typeface="Cambria Math"/>
                        <a:ea typeface="Cambria Math"/>
                      </a:rPr>
                      <m:t>∙</m:t>
                    </m:r>
                    <m:sSub>
                      <m:sSubPr>
                        <m:ctrlPr>
                          <a:rPr lang="cs-CZ" sz="28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8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latin typeface="Cambria Math"/>
                        <a:ea typeface="Cambria Math"/>
                      </a:rPr>
                      <m:t>∙</m:t>
                    </m:r>
                    <m:sSub>
                      <m:sSubPr>
                        <m:ctrlPr>
                          <a:rPr lang="cs-CZ" sz="28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/>
                  <a:t>)</a:t>
                </a:r>
                <a:endParaRPr lang="cs-CZ" sz="2800" dirty="0"/>
              </a:p>
              <a:p>
                <a:pPr>
                  <a:buFont typeface="Arial" pitchFamily="34" charset="0"/>
                  <a:buChar char="•"/>
                </a:pPr>
                <a:endParaRPr lang="cs-CZ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2426576"/>
                <a:ext cx="8856983" cy="4242784"/>
              </a:xfrm>
              <a:blipFill rotWithShape="1">
                <a:blip r:embed="rId2"/>
                <a:stretch>
                  <a:fillRect l="-895" r="-17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8" y="6376243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Rovnice transformátoru</a:t>
            </a:r>
          </a:p>
        </p:txBody>
      </p:sp>
    </p:spTree>
    <p:extLst>
      <p:ext uri="{BB962C8B-B14F-4D97-AF65-F5344CB8AC3E}">
        <p14:creationId xmlns:p14="http://schemas.microsoft.com/office/powerpoint/2010/main" val="6075732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2426576"/>
                <a:ext cx="8856983" cy="4242784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3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36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6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i="1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36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3600" dirty="0"/>
                  <a:t> </a:t>
                </a:r>
                <a:r>
                  <a:rPr lang="cs-CZ" sz="3600" dirty="0" smtClean="0"/>
                  <a:t>= transformační poměr</a:t>
                </a:r>
              </a:p>
              <a:p>
                <a:pPr>
                  <a:lnSpc>
                    <a:spcPct val="130000"/>
                  </a:lnSpc>
                  <a:buFont typeface="Arial" panose="020B0604020202020204" pitchFamily="34" charset="0"/>
                  <a:buChar char="•"/>
                </a:pPr>
                <a:r>
                  <a:rPr lang="cs-CZ" sz="2800" dirty="0" smtClean="0"/>
                  <a:t>Transformace </a:t>
                </a:r>
                <a:r>
                  <a:rPr lang="cs-CZ" sz="2800" b="1" dirty="0" smtClean="0"/>
                  <a:t>nahoru</a:t>
                </a:r>
                <a:r>
                  <a:rPr lang="cs-CZ" sz="2800" dirty="0" smtClean="0"/>
                  <a:t> (napětí se zvýší)</a:t>
                </a:r>
                <a:br>
                  <a:rPr lang="cs-CZ" sz="2800" dirty="0" smtClean="0"/>
                </a:b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dirty="0" smtClean="0"/>
                  <a:t> &gt; 1    (sekundární cívka má víc závitů než primární)</a:t>
                </a:r>
              </a:p>
              <a:p>
                <a:pPr>
                  <a:lnSpc>
                    <a:spcPct val="130000"/>
                  </a:lnSpc>
                  <a:buFont typeface="Arial" panose="020B0604020202020204" pitchFamily="34" charset="0"/>
                  <a:buChar char="•"/>
                </a:pPr>
                <a:r>
                  <a:rPr lang="cs-CZ" sz="2800" dirty="0"/>
                  <a:t>Transformace </a:t>
                </a:r>
                <a:r>
                  <a:rPr lang="cs-CZ" sz="2800" b="1" dirty="0" smtClean="0"/>
                  <a:t>dolů </a:t>
                </a:r>
                <a:r>
                  <a:rPr lang="cs-CZ" sz="2800" dirty="0" smtClean="0"/>
                  <a:t>(napětí </a:t>
                </a:r>
                <a:r>
                  <a:rPr lang="cs-CZ" sz="2800" dirty="0"/>
                  <a:t>se </a:t>
                </a:r>
                <a:r>
                  <a:rPr lang="cs-CZ" sz="2800" dirty="0" smtClean="0"/>
                  <a:t>sníží)</a:t>
                </a:r>
                <a:r>
                  <a:rPr lang="cs-CZ" sz="2800" dirty="0"/>
                  <a:t/>
                </a:r>
                <a:br>
                  <a:rPr lang="cs-CZ" sz="2800" dirty="0"/>
                </a:b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dirty="0"/>
                  <a:t> </a:t>
                </a:r>
                <a:r>
                  <a:rPr lang="cs-CZ" sz="2800" dirty="0" smtClean="0"/>
                  <a:t>&lt; </a:t>
                </a:r>
                <a:r>
                  <a:rPr lang="cs-CZ" sz="2800" dirty="0"/>
                  <a:t>1    (sekundární cívka má </a:t>
                </a:r>
                <a:r>
                  <a:rPr lang="cs-CZ" sz="2800" dirty="0" smtClean="0"/>
                  <a:t>méně závitů </a:t>
                </a:r>
                <a:r>
                  <a:rPr lang="cs-CZ" sz="2800" dirty="0"/>
                  <a:t>než primární)</a:t>
                </a:r>
              </a:p>
              <a:p>
                <a:pPr>
                  <a:lnSpc>
                    <a:spcPct val="130000"/>
                  </a:lnSpc>
                  <a:buFont typeface="Arial" panose="020B0604020202020204" pitchFamily="34" charset="0"/>
                  <a:buChar char="•"/>
                </a:pPr>
                <a:endParaRPr lang="cs-CZ" sz="2800" dirty="0"/>
              </a:p>
              <a:p>
                <a:pPr>
                  <a:buFont typeface="Arial" pitchFamily="34" charset="0"/>
                  <a:buChar char="•"/>
                </a:pPr>
                <a:endParaRPr lang="cs-CZ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2426576"/>
                <a:ext cx="8856983" cy="4242784"/>
              </a:xfrm>
              <a:blipFill rotWithShape="1">
                <a:blip r:embed="rId2"/>
                <a:stretch>
                  <a:fillRect l="-11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8" y="6376243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Transformační poměr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18257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Energetická přenosová soustava</a:t>
            </a:r>
            <a:endParaRPr lang="cs-CZ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5076056" y="4188367"/>
            <a:ext cx="4067944" cy="2634296"/>
            <a:chOff x="5076056" y="4188367"/>
            <a:chExt cx="4067944" cy="2634296"/>
          </a:xfrm>
        </p:grpSpPr>
        <p:pic>
          <p:nvPicPr>
            <p:cNvPr id="8" name="Picture 2" descr="P&amp;rcaron;enosová sí&amp;tcaron;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188367"/>
              <a:ext cx="3801666" cy="244963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8207896" y="6453331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7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195736" y="2348880"/>
            <a:ext cx="5238750" cy="1521460"/>
            <a:chOff x="2195736" y="2348880"/>
            <a:chExt cx="5238750" cy="1521460"/>
          </a:xfrm>
        </p:grpSpPr>
        <p:pic>
          <p:nvPicPr>
            <p:cNvPr id="3076" name="Picture 4" descr="Distribuce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736" y="2348880"/>
              <a:ext cx="5238750" cy="15049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2195736" y="3501008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6</a:t>
              </a:r>
              <a:endParaRPr lang="cs-CZ" dirty="0"/>
            </a:p>
          </p:txBody>
        </p:sp>
      </p:grpSp>
      <p:sp>
        <p:nvSpPr>
          <p:cNvPr id="19" name="Obdélník 18"/>
          <p:cNvSpPr/>
          <p:nvPr/>
        </p:nvSpPr>
        <p:spPr>
          <a:xfrm>
            <a:off x="107504" y="4005064"/>
            <a:ext cx="482453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73E87"/>
                </a:solidFill>
              </a:rPr>
              <a:t>Při přenášení elektrické energie na větší vzdálenosti transformujeme napětí na hodnoty 400 </a:t>
            </a:r>
            <a:r>
              <a:rPr lang="cs-CZ" sz="2400" dirty="0" err="1" smtClean="0">
                <a:solidFill>
                  <a:srgbClr val="073E87"/>
                </a:solidFill>
              </a:rPr>
              <a:t>kV</a:t>
            </a:r>
            <a:r>
              <a:rPr lang="cs-CZ" sz="2400" dirty="0" smtClean="0">
                <a:solidFill>
                  <a:srgbClr val="073E87"/>
                </a:solidFill>
              </a:rPr>
              <a:t>, 220 </a:t>
            </a:r>
            <a:r>
              <a:rPr lang="cs-CZ" sz="2400" dirty="0" err="1" smtClean="0">
                <a:solidFill>
                  <a:srgbClr val="073E87"/>
                </a:solidFill>
              </a:rPr>
              <a:t>kV</a:t>
            </a:r>
            <a:r>
              <a:rPr lang="cs-CZ" sz="2400" dirty="0" smtClean="0">
                <a:solidFill>
                  <a:srgbClr val="073E87"/>
                </a:solidFill>
              </a:rPr>
              <a:t> a 110 </a:t>
            </a:r>
            <a:r>
              <a:rPr lang="cs-CZ" sz="2400" dirty="0" err="1" smtClean="0">
                <a:solidFill>
                  <a:srgbClr val="073E87"/>
                </a:solidFill>
              </a:rPr>
              <a:t>kV</a:t>
            </a:r>
            <a:r>
              <a:rPr lang="cs-CZ" sz="2400" dirty="0" smtClean="0">
                <a:solidFill>
                  <a:srgbClr val="073E87"/>
                </a:solidFill>
              </a:rPr>
              <a:t/>
            </a:r>
            <a:br>
              <a:rPr lang="cs-CZ" sz="2400" dirty="0" smtClean="0">
                <a:solidFill>
                  <a:srgbClr val="073E87"/>
                </a:solidFill>
              </a:rPr>
            </a:br>
            <a:r>
              <a:rPr lang="cs-CZ" sz="2400" dirty="0" smtClean="0">
                <a:solidFill>
                  <a:srgbClr val="073E87"/>
                </a:solidFill>
              </a:rPr>
              <a:t>(tzv. velmi vysoké napětí – VVN)</a:t>
            </a:r>
            <a:br>
              <a:rPr lang="cs-CZ" sz="2400" dirty="0" smtClean="0">
                <a:solidFill>
                  <a:srgbClr val="073E87"/>
                </a:solidFill>
              </a:rPr>
            </a:br>
            <a:r>
              <a:rPr lang="cs-CZ" sz="2400" dirty="0" smtClean="0">
                <a:solidFill>
                  <a:srgbClr val="073E87"/>
                </a:solidFill>
              </a:rPr>
              <a:t>protože </a:t>
            </a:r>
            <a:r>
              <a:rPr lang="cs-CZ" sz="2400" dirty="0" smtClean="0">
                <a:solidFill>
                  <a:srgbClr val="073E87"/>
                </a:solidFill>
              </a:rPr>
              <a:t>se proudy zmenší a tím se zmenší tepelné ztráty </a:t>
            </a:r>
            <a:r>
              <a:rPr lang="cs-CZ" sz="2400" dirty="0" smtClean="0">
                <a:solidFill>
                  <a:srgbClr val="073E87"/>
                </a:solidFill>
              </a:rPr>
              <a:t>energie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024605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242784"/>
          </a:xfrm>
        </p:spPr>
        <p:txBody>
          <a:bodyPr>
            <a:no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2100" b="1" dirty="0"/>
              <a:t>energetické</a:t>
            </a:r>
            <a:r>
              <a:rPr lang="cs-CZ" sz="2100" dirty="0"/>
              <a:t> - změna napětí pro přenos elektrické energie v rozvodných sítích, určené pro velké </a:t>
            </a:r>
            <a:r>
              <a:rPr lang="cs-CZ" sz="2100" dirty="0" smtClean="0"/>
              <a:t>výkony</a:t>
            </a:r>
          </a:p>
          <a:p>
            <a:pPr lvl="1">
              <a:buFont typeface="Arial" pitchFamily="34" charset="0"/>
              <a:buChar char="•"/>
            </a:pPr>
            <a:r>
              <a:rPr lang="cs-CZ" sz="2100" b="1" dirty="0" smtClean="0"/>
              <a:t>Napájecí zdroje</a:t>
            </a:r>
            <a:r>
              <a:rPr lang="cs-CZ" sz="2100" dirty="0" smtClean="0"/>
              <a:t> - pro drobné elektrické spotřebiče (transformace dolů)</a:t>
            </a:r>
            <a:endParaRPr lang="cs-CZ" sz="2100" dirty="0"/>
          </a:p>
          <a:p>
            <a:pPr lvl="1">
              <a:buFont typeface="Arial" pitchFamily="34" charset="0"/>
              <a:buChar char="•"/>
            </a:pPr>
            <a:r>
              <a:rPr lang="cs-CZ" sz="2100" b="1" dirty="0"/>
              <a:t>svařovací</a:t>
            </a:r>
            <a:r>
              <a:rPr lang="cs-CZ" sz="2100" dirty="0"/>
              <a:t> - snižování napětí pro svařování kovů elektrickým obloukem</a:t>
            </a:r>
          </a:p>
          <a:p>
            <a:pPr lvl="1">
              <a:buFont typeface="Arial" pitchFamily="34" charset="0"/>
              <a:buChar char="•"/>
            </a:pPr>
            <a:r>
              <a:rPr lang="cs-CZ" sz="2100" b="1" dirty="0"/>
              <a:t>pecové</a:t>
            </a:r>
            <a:r>
              <a:rPr lang="cs-CZ" sz="2100" dirty="0"/>
              <a:t> - pro napájení obloukových a odporových pecí pro tavení kovů</a:t>
            </a:r>
          </a:p>
          <a:p>
            <a:pPr lvl="1">
              <a:buFont typeface="Arial" pitchFamily="34" charset="0"/>
              <a:buChar char="•"/>
            </a:pPr>
            <a:r>
              <a:rPr lang="cs-CZ" sz="2100" b="1" dirty="0"/>
              <a:t>měničové</a:t>
            </a:r>
            <a:r>
              <a:rPr lang="cs-CZ" sz="2100" dirty="0"/>
              <a:t> - pro napájení polovodičových měničů, které přeměňují stejnosměrný proud na proud </a:t>
            </a:r>
            <a:r>
              <a:rPr lang="cs-CZ" sz="2100" dirty="0" smtClean="0"/>
              <a:t>střídavý</a:t>
            </a:r>
          </a:p>
          <a:p>
            <a:pPr lvl="1">
              <a:buFont typeface="Arial" pitchFamily="34" charset="0"/>
              <a:buChar char="•"/>
            </a:pPr>
            <a:r>
              <a:rPr lang="cs-CZ" sz="2100" b="1" dirty="0" smtClean="0"/>
              <a:t>Induktory </a:t>
            </a:r>
            <a:r>
              <a:rPr lang="cs-CZ" sz="2100" b="1" dirty="0"/>
              <a:t>a zapalovací </a:t>
            </a:r>
            <a:r>
              <a:rPr lang="cs-CZ" sz="2100" b="1" dirty="0" smtClean="0"/>
              <a:t>cívky</a:t>
            </a:r>
            <a:r>
              <a:rPr lang="cs-CZ" sz="2100" dirty="0" smtClean="0"/>
              <a:t> - pro získání vysokého napětí (přeskočí jiskra)</a:t>
            </a:r>
            <a:endParaRPr lang="cs-CZ" sz="2100" dirty="0"/>
          </a:p>
          <a:p>
            <a:pPr lvl="1">
              <a:buFont typeface="Arial" pitchFamily="34" charset="0"/>
              <a:buChar char="•"/>
            </a:pPr>
            <a:r>
              <a:rPr lang="cs-CZ" sz="2100" b="1" dirty="0" smtClean="0"/>
              <a:t>oddělovací</a:t>
            </a:r>
            <a:r>
              <a:rPr lang="cs-CZ" sz="2100" dirty="0" smtClean="0"/>
              <a:t> </a:t>
            </a:r>
            <a:r>
              <a:rPr lang="cs-CZ" sz="2100" dirty="0"/>
              <a:t>- galvanické oddělení elektrických obvodů pro zvýšení bezpečnosti</a:t>
            </a:r>
            <a:endParaRPr lang="cs-CZ" sz="21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991088" y="6376243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</a:t>
            </a:r>
            <a:r>
              <a:rPr lang="cs-CZ" dirty="0" smtClean="0"/>
              <a:t>transformátorů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604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24278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Elektrický oblouk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Tavení </a:t>
            </a:r>
            <a:r>
              <a:rPr lang="cs-CZ" dirty="0" smtClean="0"/>
              <a:t>hřebíku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/>
              <a:t>Teslův transformátor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Příklady použití transformátorů</a:t>
            </a:r>
            <a:endParaRPr lang="cs-CZ" dirty="0"/>
          </a:p>
        </p:txBody>
      </p:sp>
      <p:pic>
        <p:nvPicPr>
          <p:cNvPr id="10" name="Picture 3" descr="http://www.youtube.com/watch?v=1-2LrZLczRM" title="http://www.youtube.com/watch?v=1-2LrZLczRM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644" y="4738836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http://www.youtube.com/watch?v=S84crSNFkc8" title="http://www.youtube.com/watch?v=S84crSNFkc8">
            <a:hlinkClick r:id="rId4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738836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http://www.youtube.com/watch?v=Adr74W7n8LA" title="http://www.youtube.com/watch?v=Adr74W7n8LA">
            <a:hlinkClick r:id="rId5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740" y="3370684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http://www.youtube.com/watch?v=-N_VhWGqp9o" title="http://www.youtube.com/watch?v=-N_VhWGqp9o">
            <a:hlinkClick r:id="rId6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852" y="4738836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http://www.youtube.com/watch?v=FKEU0S-ZM_E" title="http://www.youtube.com/watch?v=FKEU0S-ZM_E">
            <a:hlinkClick r:id="rId7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76872"/>
            <a:ext cx="1138436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3247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426576"/>
            <a:ext cx="8856983" cy="424278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Primární cívka s 200 závity je připojena ke zdroji střídavého napětí 10 V a prochází jí proud 2 A. Sekundární cívka má 1000 závitů. Jaké napětí naměříme na sekundární cívce a jaký bude po připojení spotřebiče proud procházející sekundární cívkou?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</a:rPr>
              <a:t>50 V; 0,4 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 primární cívce </a:t>
            </a:r>
            <a:r>
              <a:rPr lang="cs-CZ" dirty="0"/>
              <a:t>s </a:t>
            </a:r>
            <a:r>
              <a:rPr lang="cs-CZ" dirty="0" smtClean="0"/>
              <a:t>1200 závity jsme naměřili napětí 20 V, na sekundární cívce jsme naměřili napětí 10 V. Kolik má sekundární cívka závitů?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</a:rPr>
              <a:t>600 závitů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b="1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13715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Co je </a:t>
            </a:r>
            <a:r>
              <a:rPr lang="cs-CZ" sz="3200" dirty="0" smtClean="0"/>
              <a:t>transformátor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 pracuje transformátor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Co je transformační poměr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 se přenáší elektrická energie na velké vzdálenosti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Kde se </a:t>
            </a:r>
            <a:r>
              <a:rPr lang="cs-CZ" sz="3200" dirty="0" smtClean="0"/>
              <a:t>transformátory používají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Když k sobě přiblížíme desky kondenzátoru, jeho kapacita se: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zmenší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nezmění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zvětší</a:t>
            </a:r>
          </a:p>
        </p:txBody>
      </p:sp>
    </p:spTree>
    <p:extLst>
      <p:ext uri="{BB962C8B-B14F-4D97-AF65-F5344CB8AC3E}">
        <p14:creationId xmlns:p14="http://schemas.microsoft.com/office/powerpoint/2010/main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Kondenzátor, který má větší plochu desek, má kapacitu oproti kondenzátoru s menšími deskami: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menší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stejnou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větší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Kapacitu 0,000 000 025 F zapíšeme jako: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25 </a:t>
            </a:r>
            <a:r>
              <a:rPr lang="cs-CZ" sz="2800" dirty="0" err="1" smtClean="0"/>
              <a:t>mF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25 </a:t>
            </a:r>
            <a:r>
              <a:rPr lang="cs-CZ" sz="2800" dirty="0" err="1" smtClean="0"/>
              <a:t>pF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25 </a:t>
            </a:r>
            <a:r>
              <a:rPr lang="cs-CZ" sz="2800" dirty="0" err="1" smtClean="0"/>
              <a:t>nF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Stejnosměrný proud kondenzátorem: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prochází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nelze říct, záleží na kapacitě kondenzátoru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neprochází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2800" dirty="0" smtClean="0"/>
              <a:t>Stejnosměrný proud cívkou: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neprochází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nelze říct, záleží na </a:t>
            </a:r>
            <a:r>
              <a:rPr lang="cs-CZ" sz="2800" dirty="0" smtClean="0"/>
              <a:t>indukčnosti cívky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prochází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019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53650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/>
              <a:t>Obr. </a:t>
            </a:r>
            <a:r>
              <a:rPr lang="cs-CZ" sz="1800" dirty="0" smtClean="0"/>
              <a:t>1 </a:t>
            </a:r>
            <a:r>
              <a:rPr lang="cs-CZ" sz="1800" dirty="0"/>
              <a:t>–http://upload.wikimedia.org/wikipedia/commons/0/06/Transformator-1-1.png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2 –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www.sved.cz/eshop/transformatory-bezpecnostni-shop/transformator-bjn-100-230-12v.html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3 – </a:t>
            </a:r>
            <a:r>
              <a:rPr lang="cs-CZ" sz="1200" dirty="0">
                <a:hlinkClick r:id="rId3"/>
              </a:rPr>
              <a:t>http://4998.cz.all.biz/transformator-jednofazovy-vykonovy-10-5-300-kva-g25912#!prettyPhoto/0</a:t>
            </a:r>
            <a:r>
              <a:rPr lang="cs-CZ" sz="1200" dirty="0" smtClean="0">
                <a:hlinkClick r:id="rId3"/>
              </a:rPr>
              <a:t>/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4 – </a:t>
            </a:r>
            <a:r>
              <a:rPr lang="cs-CZ" sz="1200" dirty="0"/>
              <a:t>http://elektro.hyperinzerce.cz/sitove-zdroje-menice/inzerat/4748302-transformator-vysokeho-napeti-400-kva-nabidka-znojmo/#.Uo5G4SfFJI4</a:t>
            </a:r>
            <a:endParaRPr lang="cs-CZ" sz="18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/>
              <a:t>Obr. 5 – </a:t>
            </a:r>
            <a:r>
              <a:rPr lang="cs-CZ" sz="1200" dirty="0"/>
              <a:t>http://www.alza.cz/lenovo-napajeci-ac-adapter-d57426.htm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536504"/>
          </a:xfrm>
        </p:spPr>
        <p:txBody>
          <a:bodyPr>
            <a:normAutofit fontScale="92500" lnSpcReduction="20000"/>
          </a:bodyPr>
          <a:lstStyle/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6 </a:t>
            </a:r>
            <a:r>
              <a:rPr lang="cs-CZ" sz="1800" dirty="0" smtClean="0"/>
              <a:t>– </a:t>
            </a:r>
            <a:r>
              <a:rPr lang="cs-CZ" sz="1200" dirty="0"/>
              <a:t>http://www.cez.cz/edee/content/microsites/elektrina/4-4.htm</a:t>
            </a:r>
            <a:endParaRPr lang="cs-CZ" sz="18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7 –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www.cez.cz/edee/content/microsites/elektrina/zaj9.htm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8, 9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lucy.troja.mff.cuni.cz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3"/>
              </a:rPr>
              <a:t>http://lucy.troja.mff.cuni.cz/~</a:t>
            </a:r>
            <a:r>
              <a:rPr lang="cs-CZ" sz="1200" dirty="0" smtClean="0">
                <a:hlinkClick r:id="rId3"/>
              </a:rPr>
              <a:t>tichy/elektross/el_pole/elstat.html</a:t>
            </a:r>
            <a:endParaRPr lang="cs-CZ" sz="18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10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elektronika.host22.com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elektronika.host22.com/test/articles.php?article_id=4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11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dpkelectrosales.com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www.dpkelectrosales.com/ctr_intro.htm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</a:t>
            </a:r>
            <a:r>
              <a:rPr lang="cs-CZ" sz="1800" dirty="0" smtClean="0"/>
              <a:t>12, 13 </a:t>
            </a:r>
            <a:r>
              <a:rPr lang="cs-CZ" sz="1800" dirty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fyzika.okhelp.cz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fyzika.okhelp.cz/elektrotechnicke-znacky/civka-vinuti.php</a:t>
            </a:r>
            <a:endParaRPr lang="cs-CZ" sz="18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/>
              <a:t>Obr. </a:t>
            </a:r>
            <a:r>
              <a:rPr lang="cs-CZ" sz="1800" dirty="0" smtClean="0"/>
              <a:t>14, 15 – </a:t>
            </a:r>
            <a:r>
              <a:rPr lang="cs-CZ" sz="1200" dirty="0"/>
              <a:t>AUTOR NEUVEDEN. </a:t>
            </a:r>
            <a:r>
              <a:rPr lang="cs-CZ" sz="1200" i="1" dirty="0"/>
              <a:t>fyzika.okhelp.cz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fyzika.okhelp.cz/elektrotechnicke-znacky/civka-s-zeleznym-jadrem-tlumivka.php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16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ziby.euweb.cz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8"/>
              </a:rPr>
              <a:t>http://ziby.euweb.cz/elektronika/teorie/ucebice-elektro.htm#2.2.3._C%C3%ADvky_%</a:t>
            </a:r>
            <a:r>
              <a:rPr lang="cs-CZ" sz="1200" dirty="0" smtClean="0">
                <a:hlinkClick r:id="rId8"/>
              </a:rPr>
              <a:t>28Induktory%29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17 </a:t>
            </a:r>
            <a:r>
              <a:rPr lang="cs-CZ" sz="1800" dirty="0" smtClean="0"/>
              <a:t>– </a:t>
            </a:r>
            <a:r>
              <a:rPr lang="cs-CZ" sz="1200" dirty="0"/>
              <a:t>AUTOR NEUVEDEN. </a:t>
            </a:r>
            <a:r>
              <a:rPr lang="cs-CZ" sz="1200" i="1" dirty="0"/>
              <a:t>cs.wikibooks.org</a:t>
            </a:r>
            <a:r>
              <a:rPr lang="cs-CZ" sz="1200" dirty="0"/>
              <a:t> [online]. [cit. 17.11.2013].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cs.wikibooks.org/wiki/Soubor:Electronic_component_inductors.jpg</a:t>
            </a:r>
            <a:endParaRPr lang="cs-CZ" sz="18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/>
              <a:t>Obr</a:t>
            </a:r>
            <a:r>
              <a:rPr lang="cs-CZ" sz="1800" dirty="0"/>
              <a:t>. 18 – </a:t>
            </a:r>
            <a:r>
              <a:rPr lang="pt-BR" sz="1200" dirty="0"/>
              <a:t>AUTOR NEUVEDEN. </a:t>
            </a:r>
            <a:r>
              <a:rPr lang="pt-BR" sz="1200" i="1" dirty="0"/>
              <a:t>ame.cz</a:t>
            </a:r>
            <a:r>
              <a:rPr lang="pt-BR" sz="1200" dirty="0"/>
              <a:t> [online]. [cit. 17.11.2013]. Dostupný na WWW: </a:t>
            </a:r>
            <a:r>
              <a:rPr lang="pt-BR" sz="1200" dirty="0">
                <a:hlinkClick r:id="rId10"/>
              </a:rPr>
              <a:t>http://www.ame.cz/HR184360-E-W-civka-15mH-AT4043-60-30002031-30032668-_</a:t>
            </a:r>
            <a:r>
              <a:rPr lang="pt-BR" sz="1200" dirty="0" smtClean="0">
                <a:hlinkClick r:id="rId10"/>
              </a:rPr>
              <a:t>d164677_10699.aspx</a:t>
            </a:r>
            <a:endParaRPr lang="cs-CZ" sz="12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hlinkClick r:id="rId11"/>
              </a:rPr>
              <a:t>www.office.microsoft.com</a:t>
            </a: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8308054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2733</TotalTime>
  <Words>1080</Words>
  <Application>Microsoft Office PowerPoint</Application>
  <PresentationFormat>Předvádění na obrazovce (4:3)</PresentationFormat>
  <Paragraphs>158</Paragraphs>
  <Slides>22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Vlnění</vt:lpstr>
      <vt:lpstr>Základní škola a Mateřská škola Bílá Třemešná, okres Trutnov</vt:lpstr>
      <vt:lpstr>Anotace</vt:lpstr>
      <vt:lpstr>Anotace</vt:lpstr>
      <vt:lpstr>Transformátory</vt:lpstr>
      <vt:lpstr>Části transformátoru</vt:lpstr>
      <vt:lpstr>Druhy transformátorů</vt:lpstr>
      <vt:lpstr>Popis činnosti transformátoru</vt:lpstr>
      <vt:lpstr>Rovnice transformátoru</vt:lpstr>
      <vt:lpstr>Transformační poměr</vt:lpstr>
      <vt:lpstr>Energetická přenosová soustava</vt:lpstr>
      <vt:lpstr>Druhy transformátorů</vt:lpstr>
      <vt:lpstr>Příklady použití transformátorů</vt:lpstr>
      <vt:lpstr>Příklady</vt:lpstr>
      <vt:lpstr>Co jsme se dozvěděli?</vt:lpstr>
      <vt:lpstr>Závěrečné opakování</vt:lpstr>
      <vt:lpstr>Když k sobě přiblížíme desky kondenzátoru, jeho kapacita se:</vt:lpstr>
      <vt:lpstr>Kondenzátor, který má větší plochu desek, má kapacitu oproti kondenzátoru s menšími deskami:</vt:lpstr>
      <vt:lpstr>Kapacitu 0,000 000 025 F zapíšeme jako:</vt:lpstr>
      <vt:lpstr>Stejnosměrný proud kondenzátorem:</vt:lpstr>
      <vt:lpstr>Stejnosměrný proud cívkou:</vt:lpstr>
      <vt:lpstr>Použité zdroje 1</vt:lpstr>
      <vt:lpstr>Použité zdroje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224</cp:revision>
  <dcterms:created xsi:type="dcterms:W3CDTF">2013-05-10T12:01:16Z</dcterms:created>
  <dcterms:modified xsi:type="dcterms:W3CDTF">2013-11-22T07:43:52Z</dcterms:modified>
</cp:coreProperties>
</file>