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1" r:id="rId2"/>
    <p:sldId id="304" r:id="rId3"/>
    <p:sldId id="302" r:id="rId4"/>
    <p:sldId id="303" r:id="rId5"/>
  </p:sldIdLst>
  <p:sldSz cx="9144000" cy="6858000" type="screen4x3"/>
  <p:notesSz cx="6811963" cy="994568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E16C5-5145-4299-B34F-63CB6FD63528}" type="datetimeFigureOut">
              <a:rPr lang="cs-CZ"/>
              <a:pPr>
                <a:defRPr/>
              </a:pPr>
              <a:t>22.11.2013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36EA7-DCEF-4AF9-A1DD-951CEE0AAB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95825-AF6E-4DFB-BB66-C4E1017A47D0}" type="datetimeFigureOut">
              <a:rPr lang="cs-CZ"/>
              <a:pPr>
                <a:defRPr/>
              </a:pPr>
              <a:t>22.11.2013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ECCFB-7986-437E-95C6-8C36D7AB9A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ABC83-16CD-4FDC-874A-E0DB6B9AEC92}" type="datetimeFigureOut">
              <a:rPr lang="cs-CZ"/>
              <a:pPr>
                <a:defRPr/>
              </a:pPr>
              <a:t>22.11.2013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BBECE-3D33-4E08-972C-26341BA8BC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20F1C-D7BB-4E70-8146-21E653CBE62D}" type="datetimeFigureOut">
              <a:rPr lang="cs-CZ"/>
              <a:pPr>
                <a:defRPr/>
              </a:pPr>
              <a:t>22.11.2013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86422-2DAD-46CB-84F4-A892F32C35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4ED22-1892-40A1-8072-4EE0680D6F9E}" type="datetimeFigureOut">
              <a:rPr lang="cs-CZ"/>
              <a:pPr>
                <a:defRPr/>
              </a:pPr>
              <a:t>22.11.2013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0C483-CA82-45E5-8440-F41BA60EAB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296A3-6C27-482E-AD29-A1CEF8008018}" type="datetimeFigureOut">
              <a:rPr lang="cs-CZ"/>
              <a:pPr>
                <a:defRPr/>
              </a:pPr>
              <a:t>22.11.2013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03B68-7E08-4C4D-9A9D-28ABB21203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997B2-DB64-4A37-9FB8-673ACC9163AC}" type="datetimeFigureOut">
              <a:rPr lang="cs-CZ"/>
              <a:pPr>
                <a:defRPr/>
              </a:pPr>
              <a:t>22.11.2013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487C9-B479-4266-BB74-BA48FFED18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232F2-A837-4226-A35E-09AA72790220}" type="datetimeFigureOut">
              <a:rPr lang="cs-CZ"/>
              <a:pPr>
                <a:defRPr/>
              </a:pPr>
              <a:t>22.11.2013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4523D-43C9-4627-819D-3A92C3B8E7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E9B61-B60F-4B78-B377-C263AB8268D5}" type="datetimeFigureOut">
              <a:rPr lang="cs-CZ"/>
              <a:pPr>
                <a:defRPr/>
              </a:pPr>
              <a:t>22.11.2013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D8F09-F2C9-42C2-A9D2-52698D4797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6910B-87A2-427B-B8F5-AB27EBB35314}" type="datetimeFigureOut">
              <a:rPr lang="cs-CZ"/>
              <a:pPr>
                <a:defRPr/>
              </a:pPr>
              <a:t>22.11.2013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68D05-B08E-4DBF-8565-CA88ECE511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71D1D-DFD4-4756-8227-2F11524E9634}" type="datetimeFigureOut">
              <a:rPr lang="cs-CZ"/>
              <a:pPr>
                <a:defRPr/>
              </a:pPr>
              <a:t>22.11.2013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EE479-64E4-4912-ABA6-FBC9846C98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D1D0C89-D363-4B62-9823-DC64735C3421}" type="datetimeFigureOut">
              <a:rPr lang="cs-CZ"/>
              <a:pPr>
                <a:defRPr/>
              </a:pPr>
              <a:t>22.11.2013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DFCD7DC-7AB7-4748-B380-B2F48F8871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 smtClean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70" name="Group 5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6227931"/>
              </p:ext>
            </p:extLst>
          </p:nvPr>
        </p:nvGraphicFramePr>
        <p:xfrm>
          <a:off x="-36511" y="2128838"/>
          <a:ext cx="9180512" cy="4872038"/>
        </p:xfrm>
        <a:graphic>
          <a:graphicData uri="http://schemas.openxmlformats.org/drawingml/2006/table">
            <a:tbl>
              <a:tblPr/>
              <a:tblGrid>
                <a:gridCol w="4945062"/>
                <a:gridCol w="4235450"/>
              </a:tblGrid>
              <a:tr h="654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Cinéma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 – konverzace, diskuze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Číslo projektu </a:t>
                      </a:r>
                      <a:endParaRPr kumimoji="0" 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CZ.1.07/1.5.00/34.0950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Kódování materiálu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VY_32_INOVACE_mix2_scj0</a:t>
                      </a: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Označení materiálu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scj0</a:t>
                      </a: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2</a:t>
                      </a: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_</a:t>
                      </a: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cinema</a:t>
                      </a: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_konverzace.pptx </a:t>
                      </a: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Název školy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Gymnázium Kladno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Autor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PhDr. Tereza Černá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Anotace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Konverzační témata jsou určena pro diskuzi a konverzaci týkající se tématu </a:t>
                      </a:r>
                      <a:r>
                        <a:rPr kumimoji="0" lang="cs-CZ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cinéma</a:t>
                      </a: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.</a:t>
                      </a:r>
                      <a:endParaRPr kumimoji="0" 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Předmět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Francouzský jazyk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Tematická oblast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cinéma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Téma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cinéma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717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Očekávané výstupy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Student si utřídí a rozšíří slovní zásobu týkající se tématu </a:t>
                      </a:r>
                      <a:r>
                        <a:rPr kumimoji="0" lang="cs-CZ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cinéma</a:t>
                      </a: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.  Utřídí si názor, dokáže se vyjádřit a zapojit slovní zásobu, gramatiku i použít správně větnou skladbu. Dokáže svůj názor obhájit či přijmout názor druhého. </a:t>
                      </a:r>
                      <a:endParaRPr kumimoji="0" 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Klíčová slova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cinéma</a:t>
                      </a:r>
                      <a:endParaRPr kumimoji="0" 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Druh učebního materiálu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konverzace, diskuze</a:t>
                      </a:r>
                      <a:endParaRPr kumimoji="0" 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Ročník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3. a 4. </a:t>
                      </a:r>
                      <a:endParaRPr kumimoji="0" 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Cílová skupina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vyšší stupeň osmiletého a čtyřletého gymnázia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Ověřeno </a:t>
                      </a:r>
                      <a:endParaRPr kumimoji="0" lang="cs-CZ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23.10.2013 Seminář z francouzské civilizace</a:t>
                      </a: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 (sfc2)</a:t>
                      </a:r>
                      <a:endParaRPr kumimoji="0" 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</a:tr>
              <a:tr h="2349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omic Sans MS" pitchFamily="66" charset="0"/>
                        </a:rPr>
                        <a:t>Pokud není uvedeno jinak, uvedený materiál je z vlastních zdrojů autora </a:t>
                      </a:r>
                      <a:endParaRPr kumimoji="0" 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omic Sans MS" pitchFamily="66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59731" marR="597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3B6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C00000"/>
                </a:solidFill>
                <a:latin typeface="Comic Sans MS" pitchFamily="66" charset="0"/>
              </a:rPr>
              <a:t>Cinéma</a:t>
            </a:r>
            <a:endParaRPr lang="cs-CZ" smtClean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250825" y="1628775"/>
            <a:ext cx="8713788" cy="4968875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cs-CZ" sz="2100" b="1" dirty="0" smtClean="0">
                <a:solidFill>
                  <a:schemeClr val="bg1"/>
                </a:solidFill>
                <a:latin typeface="Comic Sans MS" pitchFamily="66" charset="0"/>
              </a:rPr>
              <a:t>tematické okruhy týkající se tématu </a:t>
            </a:r>
            <a:r>
              <a:rPr lang="cs-CZ" sz="2100" b="1" dirty="0" err="1" smtClean="0">
                <a:solidFill>
                  <a:schemeClr val="bg1"/>
                </a:solidFill>
                <a:latin typeface="Comic Sans MS" pitchFamily="66" charset="0"/>
              </a:rPr>
              <a:t>cinéma</a:t>
            </a:r>
            <a:endParaRPr lang="cs-CZ" sz="21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just">
              <a:lnSpc>
                <a:spcPct val="80000"/>
              </a:lnSpc>
              <a:buFont typeface="Arial" charset="0"/>
              <a:buNone/>
            </a:pPr>
            <a:r>
              <a:rPr lang="fr-FR" sz="2100" b="1" dirty="0" smtClean="0">
                <a:solidFill>
                  <a:schemeClr val="bg1"/>
                </a:solidFill>
                <a:latin typeface="Comic Sans MS" pitchFamily="66" charset="0"/>
              </a:rPr>
              <a:t> </a:t>
            </a:r>
            <a:endParaRPr lang="cs-CZ" sz="21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just">
              <a:lnSpc>
                <a:spcPct val="80000"/>
              </a:lnSpc>
            </a:pPr>
            <a:r>
              <a:rPr lang="cs-CZ" sz="2100" b="1" dirty="0" smtClean="0">
                <a:solidFill>
                  <a:srgbClr val="C00000"/>
                </a:solidFill>
                <a:latin typeface="Comic Sans MS" pitchFamily="66" charset="0"/>
              </a:rPr>
              <a:t>list </a:t>
            </a:r>
            <a:r>
              <a:rPr lang="cs-CZ" sz="2100" b="1" dirty="0" smtClean="0">
                <a:solidFill>
                  <a:srgbClr val="C00000"/>
                </a:solidFill>
                <a:latin typeface="Arial" charset="0"/>
              </a:rPr>
              <a:t> - </a:t>
            </a:r>
            <a:r>
              <a:rPr lang="cs-CZ" sz="2100" b="1" dirty="0" err="1" smtClean="0">
                <a:solidFill>
                  <a:srgbClr val="C00000"/>
                </a:solidFill>
                <a:latin typeface="Comic Sans MS" pitchFamily="66" charset="0"/>
              </a:rPr>
              <a:t>discussion</a:t>
            </a:r>
            <a:r>
              <a:rPr lang="cs-CZ" sz="21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</a:p>
          <a:p>
            <a:pPr algn="just">
              <a:lnSpc>
                <a:spcPct val="80000"/>
              </a:lnSpc>
              <a:buFont typeface="Corbel" pitchFamily="34" charset="0"/>
              <a:buAutoNum type="alphaLcParenR"/>
            </a:pPr>
            <a:r>
              <a:rPr lang="cs-CZ" sz="2100" b="1" dirty="0" smtClean="0">
                <a:solidFill>
                  <a:schemeClr val="bg1"/>
                </a:solidFill>
                <a:latin typeface="Comic Sans MS" pitchFamily="66" charset="0"/>
              </a:rPr>
              <a:t>žáci si vylosují každý jeden okruh a diskutují ve dvojicích, následně představí svůj názor ostatním, následuje společná debata</a:t>
            </a:r>
          </a:p>
          <a:p>
            <a:pPr algn="just">
              <a:lnSpc>
                <a:spcPct val="80000"/>
              </a:lnSpc>
              <a:buFont typeface="Corbel" pitchFamily="34" charset="0"/>
              <a:buAutoNum type="alphaLcParenR"/>
            </a:pPr>
            <a:r>
              <a:rPr lang="cs-CZ" sz="2100" b="1" dirty="0" smtClean="0">
                <a:solidFill>
                  <a:schemeClr val="bg1"/>
                </a:solidFill>
                <a:latin typeface="Comic Sans MS" pitchFamily="66" charset="0"/>
              </a:rPr>
              <a:t>každý žák si vylosuje jeden okruh, udělá si poznámky a následně svůj názor prezentuje ostatním, následuje společná diskuze</a:t>
            </a:r>
          </a:p>
          <a:p>
            <a:pPr algn="just">
              <a:lnSpc>
                <a:spcPct val="80000"/>
              </a:lnSpc>
              <a:buFont typeface="Corbel" pitchFamily="34" charset="0"/>
              <a:buAutoNum type="alphaLcParenR"/>
            </a:pPr>
            <a:r>
              <a:rPr lang="cs-CZ" sz="2100" b="1" dirty="0" smtClean="0">
                <a:solidFill>
                  <a:schemeClr val="bg1"/>
                </a:solidFill>
                <a:latin typeface="Comic Sans MS" pitchFamily="66" charset="0"/>
              </a:rPr>
              <a:t>společně žáci diskutují nad všemi tématy</a:t>
            </a:r>
          </a:p>
          <a:p>
            <a:pPr algn="just">
              <a:lnSpc>
                <a:spcPct val="80000"/>
              </a:lnSpc>
              <a:buFont typeface="Corbel" pitchFamily="34" charset="0"/>
              <a:buAutoNum type="alphaLcParenR"/>
            </a:pPr>
            <a:r>
              <a:rPr lang="cs-CZ" sz="2100" b="1" dirty="0" smtClean="0">
                <a:solidFill>
                  <a:schemeClr val="bg1"/>
                </a:solidFill>
                <a:latin typeface="Comic Sans MS" pitchFamily="66" charset="0"/>
              </a:rPr>
              <a:t>žáci si vylosují každý jedno téma a   písemně se k němu formou úvahy vyjádří</a:t>
            </a:r>
            <a:r>
              <a:rPr lang="fr-FR" sz="2100" b="1" dirty="0" smtClean="0">
                <a:solidFill>
                  <a:schemeClr val="bg1"/>
                </a:solidFill>
                <a:latin typeface="Comic Sans MS" pitchFamily="66" charset="0"/>
              </a:rPr>
              <a:t> </a:t>
            </a:r>
            <a:r>
              <a:rPr lang="cs-CZ" sz="2100" b="1" dirty="0" smtClean="0">
                <a:solidFill>
                  <a:schemeClr val="bg1"/>
                </a:solidFill>
                <a:latin typeface="Comic Sans MS" pitchFamily="66" charset="0"/>
              </a:rPr>
              <a:t>(možné jako domácí příprava) </a:t>
            </a:r>
          </a:p>
          <a:p>
            <a:pPr algn="just">
              <a:lnSpc>
                <a:spcPct val="80000"/>
              </a:lnSpc>
              <a:buFont typeface="Arial" charset="0"/>
              <a:buNone/>
            </a:pPr>
            <a:r>
              <a:rPr lang="fr-FR" sz="2100" b="1" dirty="0" smtClean="0">
                <a:solidFill>
                  <a:schemeClr val="bg1"/>
                </a:solidFill>
                <a:latin typeface="Comic Sans MS" pitchFamily="66" charset="0"/>
              </a:rPr>
              <a:t> </a:t>
            </a:r>
            <a:endParaRPr lang="cs-CZ" sz="21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just">
              <a:lnSpc>
                <a:spcPct val="80000"/>
              </a:lnSpc>
            </a:pPr>
            <a:r>
              <a:rPr lang="cs-CZ" sz="2100" b="1" dirty="0" smtClean="0">
                <a:solidFill>
                  <a:srgbClr val="C00000"/>
                </a:solidFill>
                <a:latin typeface="Arial" charset="0"/>
              </a:rPr>
              <a:t>l</a:t>
            </a:r>
            <a:r>
              <a:rPr lang="cs-CZ" sz="2100" b="1" dirty="0" smtClean="0">
                <a:solidFill>
                  <a:srgbClr val="C00000"/>
                </a:solidFill>
                <a:latin typeface="Comic Sans MS" pitchFamily="66" charset="0"/>
              </a:rPr>
              <a:t>ist</a:t>
            </a:r>
            <a:r>
              <a:rPr lang="cs-CZ" sz="2100" b="1" dirty="0" smtClean="0">
                <a:solidFill>
                  <a:srgbClr val="C00000"/>
                </a:solidFill>
                <a:latin typeface="Arial" charset="0"/>
              </a:rPr>
              <a:t> - </a:t>
            </a:r>
            <a:r>
              <a:rPr lang="cs-CZ" sz="21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fr-FR" sz="2100" b="1" dirty="0" smtClean="0">
                <a:solidFill>
                  <a:srgbClr val="C00000"/>
                </a:solidFill>
                <a:latin typeface="Comic Sans MS" pitchFamily="66" charset="0"/>
              </a:rPr>
              <a:t>Si tu étais réalisateur / réalisatrice…</a:t>
            </a:r>
            <a:r>
              <a:rPr lang="cs-CZ" sz="21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cs-CZ" sz="2100" b="1" dirty="0" smtClean="0">
                <a:solidFill>
                  <a:schemeClr val="bg1"/>
                </a:solidFill>
                <a:latin typeface="Comic Sans MS" pitchFamily="66" charset="0"/>
              </a:rPr>
              <a:t>- žáci si navzájem ve dvojicích, trojicích pokládají otázky a následně prezentují odpovědi ostatním, žáci mohou své odpovědi porovnávat</a:t>
            </a:r>
          </a:p>
          <a:p>
            <a:pPr>
              <a:lnSpc>
                <a:spcPct val="80000"/>
              </a:lnSpc>
            </a:pPr>
            <a:endParaRPr lang="cs-CZ" sz="15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>
          <a:xfrm>
            <a:off x="468313" y="15875"/>
            <a:ext cx="8229600" cy="1143000"/>
          </a:xfrm>
        </p:spPr>
        <p:txBody>
          <a:bodyPr/>
          <a:lstStyle/>
          <a:p>
            <a:r>
              <a:rPr lang="cs-CZ" b="1" smtClean="0">
                <a:solidFill>
                  <a:srgbClr val="C00000"/>
                </a:solidFill>
                <a:latin typeface="Comic Sans MS" pitchFamily="66" charset="0"/>
              </a:rPr>
              <a:t>Cinéma</a:t>
            </a:r>
            <a:r>
              <a:rPr lang="cs-CZ" b="1" smtClean="0">
                <a:solidFill>
                  <a:srgbClr val="FFC000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7158" y="357166"/>
            <a:ext cx="8497887" cy="5040312"/>
          </a:xfrm>
        </p:spPr>
        <p:txBody>
          <a:bodyPr>
            <a:normAutofit/>
          </a:bodyPr>
          <a:lstStyle/>
          <a:p>
            <a:pPr marL="342900" indent="-342900">
              <a:lnSpc>
                <a:spcPct val="90000"/>
              </a:lnSpc>
            </a:pPr>
            <a:r>
              <a:rPr lang="fr-FR" sz="1600" dirty="0" smtClean="0">
                <a:solidFill>
                  <a:schemeClr val="bg1"/>
                </a:solidFill>
                <a:latin typeface="Comic Sans MS" pitchFamily="66" charset="0"/>
              </a:rPr>
              <a:t>Un film doit être avant tout divertissant, pour que le public passe un bon moment.</a:t>
            </a:r>
            <a:endParaRPr lang="cs-CZ" sz="1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342900" indent="-342900">
              <a:lnSpc>
                <a:spcPct val="90000"/>
              </a:lnSpc>
            </a:pPr>
            <a:r>
              <a:rPr lang="fr-FR" sz="1600" dirty="0" smtClean="0">
                <a:solidFill>
                  <a:schemeClr val="bg1"/>
                </a:solidFill>
                <a:latin typeface="Comic Sans MS" pitchFamily="66" charset="0"/>
              </a:rPr>
              <a:t> </a:t>
            </a:r>
            <a:endParaRPr lang="cs-CZ" sz="1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342900" indent="-342900">
              <a:lnSpc>
                <a:spcPct val="90000"/>
              </a:lnSpc>
            </a:pPr>
            <a:r>
              <a:rPr lang="fr-FR" sz="1600" dirty="0" smtClean="0">
                <a:solidFill>
                  <a:schemeClr val="bg1"/>
                </a:solidFill>
                <a:latin typeface="Comic Sans MS" pitchFamily="66" charset="0"/>
              </a:rPr>
              <a:t>Qu’est-ce qu’un bon acteur (ou une bonne actrice) pour </a:t>
            </a:r>
            <a:r>
              <a:rPr lang="cs-CZ" sz="1600" dirty="0" err="1" smtClean="0">
                <a:solidFill>
                  <a:schemeClr val="bg1"/>
                </a:solidFill>
                <a:latin typeface="Comic Sans MS" pitchFamily="66" charset="0"/>
              </a:rPr>
              <a:t>toi</a:t>
            </a:r>
            <a:r>
              <a:rPr lang="fr-FR" sz="1600" dirty="0" smtClean="0">
                <a:solidFill>
                  <a:schemeClr val="bg1"/>
                </a:solidFill>
                <a:latin typeface="Comic Sans MS" pitchFamily="66" charset="0"/>
              </a:rPr>
              <a:t>?</a:t>
            </a:r>
            <a:endParaRPr lang="cs-CZ" sz="1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342900" indent="-342900">
              <a:lnSpc>
                <a:spcPct val="90000"/>
              </a:lnSpc>
            </a:pPr>
            <a:r>
              <a:rPr lang="fr-FR" sz="1600" dirty="0" smtClean="0">
                <a:solidFill>
                  <a:schemeClr val="bg1"/>
                </a:solidFill>
                <a:latin typeface="Comic Sans MS" pitchFamily="66" charset="0"/>
              </a:rPr>
              <a:t> </a:t>
            </a:r>
            <a:endParaRPr lang="cs-CZ" sz="1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342900" indent="-342900">
              <a:lnSpc>
                <a:spcPct val="90000"/>
              </a:lnSpc>
            </a:pPr>
            <a:r>
              <a:rPr lang="fr-FR" sz="1600" dirty="0" smtClean="0">
                <a:solidFill>
                  <a:schemeClr val="bg1"/>
                </a:solidFill>
                <a:latin typeface="Comic Sans MS" pitchFamily="66" charset="0"/>
              </a:rPr>
              <a:t>Un film est fait pour faire rêver le public.</a:t>
            </a:r>
            <a:endParaRPr lang="cs-CZ" sz="1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342900" indent="-342900">
              <a:lnSpc>
                <a:spcPct val="90000"/>
              </a:lnSpc>
            </a:pPr>
            <a:r>
              <a:rPr lang="fr-FR" sz="1600" dirty="0" smtClean="0">
                <a:solidFill>
                  <a:schemeClr val="bg1"/>
                </a:solidFill>
                <a:latin typeface="Comic Sans MS" pitchFamily="66" charset="0"/>
              </a:rPr>
              <a:t> </a:t>
            </a:r>
            <a:endParaRPr lang="cs-CZ" sz="1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342900" indent="-342900">
              <a:lnSpc>
                <a:spcPct val="90000"/>
              </a:lnSpc>
            </a:pPr>
            <a:r>
              <a:rPr lang="fr-FR" sz="1600" dirty="0" smtClean="0">
                <a:solidFill>
                  <a:schemeClr val="bg1"/>
                </a:solidFill>
                <a:latin typeface="Comic Sans MS" pitchFamily="66" charset="0"/>
              </a:rPr>
              <a:t>Le plus important dans un film, c’est de pouvoir s’identifier à l’un des personnages.</a:t>
            </a:r>
            <a:endParaRPr lang="cs-CZ" sz="1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342900" indent="-342900">
              <a:lnSpc>
                <a:spcPct val="90000"/>
              </a:lnSpc>
            </a:pPr>
            <a:r>
              <a:rPr lang="fr-FR" sz="1600" dirty="0" smtClean="0">
                <a:solidFill>
                  <a:schemeClr val="bg1"/>
                </a:solidFill>
                <a:latin typeface="Comic Sans MS" pitchFamily="66" charset="0"/>
              </a:rPr>
              <a:t> </a:t>
            </a:r>
            <a:endParaRPr lang="cs-CZ" sz="1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342900" indent="-342900">
              <a:lnSpc>
                <a:spcPct val="90000"/>
              </a:lnSpc>
            </a:pPr>
            <a:r>
              <a:rPr lang="fr-FR" sz="1600" dirty="0" smtClean="0">
                <a:solidFill>
                  <a:schemeClr val="bg1"/>
                </a:solidFill>
                <a:latin typeface="Comic Sans MS" pitchFamily="66" charset="0"/>
              </a:rPr>
              <a:t>La télévision et les DVD peuvent remplacer sans problème une sortie au cinéma.</a:t>
            </a:r>
            <a:endParaRPr lang="cs-CZ" sz="1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342900" indent="-342900">
              <a:lnSpc>
                <a:spcPct val="90000"/>
              </a:lnSpc>
            </a:pPr>
            <a:r>
              <a:rPr lang="fr-FR" sz="1600" dirty="0" smtClean="0">
                <a:solidFill>
                  <a:schemeClr val="bg1"/>
                </a:solidFill>
                <a:latin typeface="Comic Sans MS" pitchFamily="66" charset="0"/>
              </a:rPr>
              <a:t>   </a:t>
            </a:r>
            <a:endParaRPr lang="cs-CZ" sz="16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marL="342900" indent="-342900">
              <a:lnSpc>
                <a:spcPct val="90000"/>
              </a:lnSpc>
            </a:pPr>
            <a:r>
              <a:rPr lang="fr-FR" sz="1600" dirty="0" smtClean="0"/>
              <a:t> </a:t>
            </a:r>
            <a:endParaRPr lang="cs-CZ" sz="1600" dirty="0" smtClean="0"/>
          </a:p>
          <a:p>
            <a:pPr marL="342900" indent="-342900">
              <a:lnSpc>
                <a:spcPct val="90000"/>
              </a:lnSpc>
              <a:buFont typeface="Arial" charset="0"/>
              <a:buChar char="•"/>
            </a:pPr>
            <a:endParaRPr lang="cs-CZ" sz="1600" dirty="0" smtClean="0"/>
          </a:p>
          <a:p>
            <a:pPr marL="342900" indent="-342900">
              <a:lnSpc>
                <a:spcPct val="90000"/>
              </a:lnSpc>
              <a:buFont typeface="Arial" charset="0"/>
              <a:buChar char="•"/>
            </a:pPr>
            <a:endParaRPr lang="cs-CZ" sz="1600" dirty="0" smtClean="0"/>
          </a:p>
        </p:txBody>
      </p:sp>
      <p:sp>
        <p:nvSpPr>
          <p:cNvPr id="15363" name="Obdélník 3"/>
          <p:cNvSpPr>
            <a:spLocks noChangeArrowheads="1"/>
          </p:cNvSpPr>
          <p:nvPr/>
        </p:nvSpPr>
        <p:spPr bwMode="auto">
          <a:xfrm>
            <a:off x="3770313" y="908050"/>
            <a:ext cx="16938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>
                <a:solidFill>
                  <a:srgbClr val="C00000"/>
                </a:solidFill>
                <a:latin typeface="Comic Sans MS" pitchFamily="66" charset="0"/>
              </a:rPr>
              <a:t>discussion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1143000"/>
          </a:xfrm>
        </p:spPr>
        <p:txBody>
          <a:bodyPr/>
          <a:lstStyle/>
          <a:p>
            <a:r>
              <a:rPr lang="cs-CZ" b="1" smtClean="0">
                <a:solidFill>
                  <a:srgbClr val="C00000"/>
                </a:solidFill>
                <a:latin typeface="Comic Sans MS" pitchFamily="66" charset="0"/>
              </a:rPr>
              <a:t>Cinéma</a:t>
            </a:r>
            <a:r>
              <a:rPr lang="cs-CZ" b="1" smtClean="0">
                <a:solidFill>
                  <a:srgbClr val="FFC000"/>
                </a:solidFill>
                <a:latin typeface="Comic Sans MS" pitchFamily="66" charset="0"/>
              </a:rPr>
              <a:t> </a:t>
            </a:r>
            <a:endParaRPr lang="cs-CZ" smtClean="0">
              <a:solidFill>
                <a:srgbClr val="FFC000"/>
              </a:solidFill>
            </a:endParaRPr>
          </a:p>
        </p:txBody>
      </p:sp>
      <p:sp>
        <p:nvSpPr>
          <p:cNvPr id="16386" name="Zástupný symbol pro text 2"/>
          <p:cNvSpPr>
            <a:spLocks noGrp="1"/>
          </p:cNvSpPr>
          <p:nvPr>
            <p:ph type="body" idx="1"/>
          </p:nvPr>
        </p:nvSpPr>
        <p:spPr>
          <a:xfrm>
            <a:off x="1547813" y="1052513"/>
            <a:ext cx="6337300" cy="639762"/>
          </a:xfrm>
        </p:spPr>
        <p:txBody>
          <a:bodyPr/>
          <a:lstStyle/>
          <a:p>
            <a:pPr algn="ctr"/>
            <a:r>
              <a:rPr lang="fr-FR" dirty="0" smtClean="0">
                <a:solidFill>
                  <a:srgbClr val="C00000"/>
                </a:solidFill>
                <a:latin typeface="Comic Sans MS" pitchFamily="66" charset="0"/>
              </a:rPr>
              <a:t>Si tu étais réalisateur / réalisatrice…</a:t>
            </a:r>
            <a:endParaRPr lang="cs-CZ" dirty="0" smtClean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8578850" cy="4567238"/>
          </a:xfrm>
        </p:spPr>
        <p:txBody>
          <a:bodyPr rtlCol="0">
            <a:normAutofit fontScale="850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Quel </a:t>
            </a: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genre de film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ferais-tu</a:t>
            </a:r>
            <a:r>
              <a:rPr lang="cs-CZ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?</a:t>
            </a:r>
            <a:endParaRPr lang="cs-CZ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Quel acteur / quelle actrice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choisirais-tu?</a:t>
            </a:r>
            <a:endParaRPr lang="cs-CZ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A quelle époque situerais-tu ton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film?</a:t>
            </a:r>
            <a:endParaRPr lang="cs-CZ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Où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tournerais-tu? </a:t>
            </a: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Dans une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ville? </a:t>
            </a: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Dans la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nature? </a:t>
            </a: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A l’intérieur, à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l’extérieur?</a:t>
            </a: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 </a:t>
            </a:r>
            <a:endParaRPr lang="cs-CZ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Tournerais-tu plutôt de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nuit? </a:t>
            </a: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jour?</a:t>
            </a:r>
            <a:endParaRPr lang="cs-CZ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Quel genre de musique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choisirais-tu?</a:t>
            </a:r>
            <a:endParaRPr lang="cs-CZ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Quelle ambiance / atmosphère aimerais-tu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créer?</a:t>
            </a:r>
            <a:endParaRPr lang="cs-CZ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Quel livre aimerais-tu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adapter?</a:t>
            </a:r>
            <a:endParaRPr lang="cs-CZ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Ferais-tu un « happy end 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»?</a:t>
            </a:r>
            <a:endParaRPr lang="cs-CZ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En quelle langue originale serait ton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film?</a:t>
            </a:r>
            <a:endParaRPr lang="cs-CZ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Ferais-tu un film pour divertir le public ou plutôt pour le faire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réfléchir?</a:t>
            </a:r>
            <a:endParaRPr lang="cs-CZ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b="1" dirty="0">
                <a:solidFill>
                  <a:schemeClr val="bg1"/>
                </a:solidFill>
                <a:latin typeface="Comic Sans MS" panose="030F0702030302020204" pitchFamily="66" charset="0"/>
              </a:rPr>
              <a:t>Jouerais-tu dans ton </a:t>
            </a:r>
            <a:r>
              <a:rPr lang="fr-F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film?</a:t>
            </a:r>
            <a:endParaRPr lang="cs-CZ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dirty="0" smtClean="0">
              <a:latin typeface="Comic Sans MS" panose="030F0702030302020204" pitchFamily="66" charset="0"/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1309</TotalTime>
  <Words>202</Words>
  <Application>Microsoft Office PowerPoint</Application>
  <PresentationFormat>Předvádění na obrazovce (4:3)</PresentationFormat>
  <Paragraphs>70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Cinéma</vt:lpstr>
      <vt:lpstr>Cinéma </vt:lpstr>
      <vt:lpstr>Cinéma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 </cp:lastModifiedBy>
  <cp:revision>101</cp:revision>
  <cp:lastPrinted>2013-09-07T19:25:16Z</cp:lastPrinted>
  <dcterms:created xsi:type="dcterms:W3CDTF">2012-09-01T07:55:01Z</dcterms:created>
  <dcterms:modified xsi:type="dcterms:W3CDTF">2013-11-22T15:13:58Z</dcterms:modified>
</cp:coreProperties>
</file>