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B32461A-250E-4A29-9E9B-599CA3838FA1}" type="datetime1">
              <a:rPr lang="en-US" smtClean="0"/>
              <a:pPr/>
              <a:t>9/20/2011</a:t>
            </a:fld>
            <a:endParaRPr lang="en-US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F1AD66C-382E-48AD-8F4C-E87C4D4A8B28}" type="datetime1">
              <a:rPr lang="en-US" smtClean="0"/>
              <a:pPr/>
              <a:t>9/20/2011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6F4ADA4-35DF-4BD1-8C53-4246F035229A}" type="datetime1">
              <a:rPr lang="en-US" smtClean="0"/>
              <a:pPr/>
              <a:t>9/20/2011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F63ED-02B1-490A-8EAD-E0CB136D5388}" type="datetime1">
              <a:rPr lang="en-US" smtClean="0"/>
              <a:pPr/>
              <a:t>9/20/2011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71BB6-685D-4518-8FAD-1882B9671546}" type="datetime1">
              <a:rPr lang="en-US" smtClean="0"/>
              <a:pPr/>
              <a:t>9/20/2011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5FFBFE-5C08-4E0E-AF38-FB925F0B4D71}" type="datetime1">
              <a:rPr lang="en-US" smtClean="0"/>
              <a:pPr/>
              <a:t>9/20/2011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3242C-D747-4ADD-80D8-99421268E3A8}" type="datetime1">
              <a:rPr lang="en-US" smtClean="0"/>
              <a:pPr/>
              <a:t>9/20/2011</a:t>
            </a:fld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6E82007-CDD1-4BCF-B9F4-9D458EFEEFE1}" type="datetime1">
              <a:rPr lang="en-US" smtClean="0"/>
              <a:pPr/>
              <a:t>9/20/2011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4A4F265-CA88-4C30-A9AD-02E6A5184734}" type="datetime1">
              <a:rPr lang="en-US" smtClean="0"/>
              <a:pPr/>
              <a:t>9/20/2011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1099-48EC-46A3-9530-F58EB96AF77C}" type="datetime1">
              <a:rPr lang="en-US" smtClean="0"/>
              <a:pPr/>
              <a:t>9/20/2011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7E24-FFB9-4C73-8C6D-E02A7AD33DB8}" type="datetime1">
              <a:rPr lang="en-US" smtClean="0"/>
              <a:pPr/>
              <a:t>9/20/2011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823242C-D747-4ADD-80D8-99421268E3A8}" type="datetime1">
              <a:rPr lang="en-US" smtClean="0"/>
              <a:pPr/>
              <a:t>9/20/2011</a:t>
            </a:fld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764704"/>
            <a:ext cx="7756376" cy="1894362"/>
          </a:xfrm>
        </p:spPr>
        <p:txBody>
          <a:bodyPr/>
          <a:lstStyle/>
          <a:p>
            <a:r>
              <a:rPr lang="cs-CZ" dirty="0" smtClean="0"/>
              <a:t>                    ŠABLONA III/2</a:t>
            </a:r>
            <a:br>
              <a:rPr lang="cs-CZ" dirty="0" smtClean="0"/>
            </a:br>
            <a:r>
              <a:rPr lang="cs-CZ" sz="4800" dirty="0" smtClean="0"/>
              <a:t>ČTVEREC, OBDÉLNÍK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780928"/>
            <a:ext cx="7488832" cy="1371600"/>
          </a:xfrm>
        </p:spPr>
        <p:txBody>
          <a:bodyPr/>
          <a:lstStyle/>
          <a:p>
            <a:r>
              <a:rPr lang="cs-CZ" sz="2800" dirty="0" smtClean="0"/>
              <a:t>Helena Škopková, ZŠ Horní Slavkov</a:t>
            </a:r>
          </a:p>
          <a:p>
            <a:r>
              <a:rPr lang="cs-CZ" sz="2400" dirty="0" smtClean="0"/>
              <a:t>VY_32_INOVACE_216_ČTVEREC,OBDÉLNÍK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653136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6541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chemeClr val="accent3">
                    <a:lumMod val="75000"/>
                  </a:schemeClr>
                </a:solidFill>
              </a:rPr>
              <a:t>ČTVEREC</a:t>
            </a:r>
            <a:endParaRPr lang="cs-CZ" sz="66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31640" y="2564904"/>
            <a:ext cx="3240360" cy="31683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99592" y="5746367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5731901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3488" y="1988676"/>
            <a:ext cx="720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91580" y="1988676"/>
            <a:ext cx="5400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99792" y="5756341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19988" y="3856692"/>
            <a:ext cx="574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99792" y="1913025"/>
            <a:ext cx="8640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45586" y="3779601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78514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692696"/>
            <a:ext cx="842493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Čtverec  je čtyřúhelník.</a:t>
            </a:r>
          </a:p>
          <a:p>
            <a:r>
              <a:rPr lang="cs-CZ" sz="4000" dirty="0" smtClean="0">
                <a:latin typeface="Arial Black" pitchFamily="34" charset="0"/>
              </a:rPr>
              <a:t>Všechny strany </a:t>
            </a:r>
            <a:r>
              <a:rPr lang="cs-CZ" sz="4000" dirty="0" smtClean="0"/>
              <a:t>čtverce jsou  stejně dlouhé a shodné.</a:t>
            </a:r>
          </a:p>
          <a:p>
            <a:r>
              <a:rPr lang="cs-CZ" sz="4000" dirty="0" smtClean="0">
                <a:latin typeface="Arial Black" pitchFamily="34" charset="0"/>
              </a:rPr>
              <a:t>Všechny úhly </a:t>
            </a:r>
            <a:r>
              <a:rPr lang="cs-CZ" sz="4000" dirty="0" smtClean="0"/>
              <a:t>čtverce jsou pravé.</a:t>
            </a:r>
          </a:p>
          <a:p>
            <a:r>
              <a:rPr lang="cs-CZ" sz="4000" dirty="0" smtClean="0">
                <a:latin typeface="Arial Black" pitchFamily="34" charset="0"/>
              </a:rPr>
              <a:t>Protější strany </a:t>
            </a:r>
            <a:r>
              <a:rPr lang="cs-CZ" sz="4000" dirty="0" smtClean="0"/>
              <a:t>jsou rovnoběžné.</a:t>
            </a:r>
          </a:p>
          <a:p>
            <a:r>
              <a:rPr lang="cs-CZ" sz="4000" dirty="0" smtClean="0">
                <a:latin typeface="Arial Black" pitchFamily="34" charset="0"/>
              </a:rPr>
              <a:t>Sousední strany </a:t>
            </a:r>
            <a:r>
              <a:rPr lang="cs-CZ" sz="4000" dirty="0" smtClean="0"/>
              <a:t>jsou k sobě kolmé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79687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accent3">
                    <a:lumMod val="75000"/>
                  </a:schemeClr>
                </a:solidFill>
              </a:rPr>
              <a:t>OBVOD ČTVERCE</a:t>
            </a:r>
            <a:endParaRPr lang="cs-CZ" sz="48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556792"/>
            <a:ext cx="8280920" cy="487375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Vzorec pro výpočet obvodu čtverce: </a:t>
            </a:r>
          </a:p>
          <a:p>
            <a:pPr marL="0" indent="0">
              <a:buNone/>
            </a:pPr>
            <a:r>
              <a:rPr lang="cs-CZ" sz="6000" dirty="0" smtClean="0">
                <a:latin typeface="Arial Black" pitchFamily="34" charset="0"/>
              </a:rPr>
              <a:t>        </a:t>
            </a:r>
            <a:r>
              <a:rPr lang="cs-CZ" sz="60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o= 4 . a</a:t>
            </a:r>
          </a:p>
          <a:p>
            <a:pPr marL="0" indent="0">
              <a:buNone/>
            </a:pPr>
            <a:r>
              <a:rPr lang="cs-CZ" sz="4000" dirty="0" smtClean="0">
                <a:latin typeface="+mj-lt"/>
              </a:rPr>
              <a:t> Obvod měříme v mm, cm, dm, m,</a:t>
            </a:r>
          </a:p>
          <a:p>
            <a:pPr marL="0" indent="0">
              <a:buNone/>
            </a:pPr>
            <a:r>
              <a:rPr lang="cs-CZ" sz="4000" dirty="0">
                <a:latin typeface="+mj-lt"/>
              </a:rPr>
              <a:t> </a:t>
            </a:r>
            <a:r>
              <a:rPr lang="cs-CZ" sz="4000" dirty="0" smtClean="0">
                <a:latin typeface="+mj-lt"/>
              </a:rPr>
              <a:t> km.                                                    </a:t>
            </a:r>
          </a:p>
          <a:p>
            <a:pPr marL="0" indent="0">
              <a:buNone/>
            </a:pPr>
            <a:endParaRPr lang="cs-CZ" sz="4000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74108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B050"/>
                </a:solidFill>
              </a:rPr>
              <a:t>  OBDÉLNÍK</a:t>
            </a:r>
            <a:endParaRPr lang="cs-CZ" sz="6600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20205" y="2112431"/>
            <a:ext cx="5859823" cy="3600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942581" y="5676026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76256" y="5671688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64004" y="1431688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C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74313" y="1493243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50116" y="5676025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83182" y="3429000"/>
            <a:ext cx="4411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76504" y="1445675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c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3418089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467856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5287" y="404664"/>
            <a:ext cx="878497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Obdélník je čtyřúhelník.</a:t>
            </a:r>
          </a:p>
          <a:p>
            <a:r>
              <a:rPr lang="cs-CZ" sz="4000" dirty="0" smtClean="0"/>
              <a:t>Má 4 strany, 4 vrcholy a 4 pravé úhly.</a:t>
            </a:r>
          </a:p>
          <a:p>
            <a:r>
              <a:rPr lang="cs-CZ" sz="4000" dirty="0" smtClean="0"/>
              <a:t>Obdélník má dvě a dvě </a:t>
            </a:r>
            <a:r>
              <a:rPr lang="cs-CZ" sz="4000" dirty="0" smtClean="0">
                <a:latin typeface="Arial Black" pitchFamily="34" charset="0"/>
              </a:rPr>
              <a:t>protější strany rovnoběžné a shodné.</a:t>
            </a:r>
          </a:p>
          <a:p>
            <a:r>
              <a:rPr lang="cs-CZ" sz="4000" dirty="0" smtClean="0">
                <a:latin typeface="Arial Black" pitchFamily="34" charset="0"/>
              </a:rPr>
              <a:t>Sousední strany </a:t>
            </a:r>
            <a:r>
              <a:rPr lang="cs-CZ" sz="4000" dirty="0" smtClean="0"/>
              <a:t>jsou k sobě kolmé.</a:t>
            </a:r>
          </a:p>
          <a:p>
            <a:r>
              <a:rPr lang="cs-CZ" sz="4000" dirty="0" smtClean="0">
                <a:latin typeface="Arial Black" pitchFamily="34" charset="0"/>
              </a:rPr>
              <a:t>Všechny úhly </a:t>
            </a:r>
            <a:r>
              <a:rPr lang="cs-CZ" sz="4000" dirty="0" smtClean="0"/>
              <a:t>obdélníku jsou kolmé.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530135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OBVOD OBDÉLNÍKU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600200"/>
            <a:ext cx="8712968" cy="4873752"/>
          </a:xfrm>
        </p:spPr>
        <p:txBody>
          <a:bodyPr>
            <a:normAutofit fontScale="92500" lnSpcReduction="20000"/>
          </a:bodyPr>
          <a:lstStyle/>
          <a:p>
            <a:r>
              <a:rPr lang="cs-CZ" sz="4300" dirty="0" smtClean="0"/>
              <a:t>Vzorec pro výpočet obvodu obdélníku: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</a:t>
            </a:r>
            <a:r>
              <a:rPr lang="cs-CZ" sz="60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o= 2 . (a + b )</a:t>
            </a:r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43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4300" dirty="0" smtClean="0"/>
              <a:t>Obvod měříme v mm, cm, dm,</a:t>
            </a:r>
          </a:p>
          <a:p>
            <a:pPr marL="0" indent="0">
              <a:buNone/>
            </a:pPr>
            <a:r>
              <a:rPr lang="cs-CZ" sz="4300" dirty="0"/>
              <a:t> </a:t>
            </a:r>
            <a:r>
              <a:rPr lang="cs-CZ" sz="4300" dirty="0" smtClean="0"/>
              <a:t> m, km.</a:t>
            </a:r>
          </a:p>
          <a:p>
            <a:pPr marL="0" indent="0">
              <a:buNone/>
            </a:pPr>
            <a:endParaRPr lang="cs-CZ" sz="6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40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120170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64</TotalTime>
  <Words>161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                    ŠABLONA III/2 ČTVEREC, OBDÉLNÍK</vt:lpstr>
      <vt:lpstr>ČTVEREC</vt:lpstr>
      <vt:lpstr>Prezentace aplikace PowerPoint</vt:lpstr>
      <vt:lpstr>OBVOD ČTVERCE</vt:lpstr>
      <vt:lpstr>  OBDÉLNÍK</vt:lpstr>
      <vt:lpstr>Prezentace aplikace PowerPoint</vt:lpstr>
      <vt:lpstr>OBVOD OBDÉLNÍKU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Škopková Helena</dc:creator>
  <cp:lastModifiedBy>Škopková Helena</cp:lastModifiedBy>
  <cp:revision>7</cp:revision>
  <dcterms:created xsi:type="dcterms:W3CDTF">2011-09-20T20:00:24Z</dcterms:created>
  <dcterms:modified xsi:type="dcterms:W3CDTF">2011-09-20T21:05:19Z</dcterms:modified>
</cp:coreProperties>
</file>