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1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B0297-C187-4E55-A84F-59326CF49949}" type="datetimeFigureOut">
              <a:rPr lang="cs-CZ" smtClean="0"/>
              <a:t>10. 10. 2013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982E-EDE8-4605-AB80-E9076DB557F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B0297-C187-4E55-A84F-59326CF49949}" type="datetimeFigureOut">
              <a:rPr lang="cs-CZ" smtClean="0"/>
              <a:t>10. 10. 2013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982E-EDE8-4605-AB80-E9076DB557F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B0297-C187-4E55-A84F-59326CF49949}" type="datetimeFigureOut">
              <a:rPr lang="cs-CZ" smtClean="0"/>
              <a:t>10. 10. 2013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982E-EDE8-4605-AB80-E9076DB557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B0297-C187-4E55-A84F-59326CF49949}" type="datetimeFigureOut">
              <a:rPr lang="cs-CZ" smtClean="0"/>
              <a:t>10. 10. 2013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982E-EDE8-4605-AB80-E9076DB557F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B0297-C187-4E55-A84F-59326CF49949}" type="datetimeFigureOut">
              <a:rPr lang="cs-CZ" smtClean="0"/>
              <a:t>10. 10. 2013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982E-EDE8-4605-AB80-E9076DB557F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B0297-C187-4E55-A84F-59326CF49949}" type="datetimeFigureOut">
              <a:rPr lang="cs-CZ" smtClean="0"/>
              <a:t>10. 10. 2013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982E-EDE8-4605-AB80-E9076DB557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B0297-C187-4E55-A84F-59326CF49949}" type="datetimeFigureOut">
              <a:rPr lang="cs-CZ" smtClean="0"/>
              <a:t>10. 10. 2013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982E-EDE8-4605-AB80-E9076DB557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B0297-C187-4E55-A84F-59326CF49949}" type="datetimeFigureOut">
              <a:rPr lang="cs-CZ" smtClean="0"/>
              <a:t>10. 10. 2013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982E-EDE8-4605-AB80-E9076DB557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B0297-C187-4E55-A84F-59326CF49949}" type="datetimeFigureOut">
              <a:rPr lang="cs-CZ" smtClean="0"/>
              <a:t>10. 10. 2013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982E-EDE8-4605-AB80-E9076DB557F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B0297-C187-4E55-A84F-59326CF49949}" type="datetimeFigureOut">
              <a:rPr lang="cs-CZ" smtClean="0"/>
              <a:t>10. 10. 2013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982E-EDE8-4605-AB80-E9076DB557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B0297-C187-4E55-A84F-59326CF49949}" type="datetimeFigureOut">
              <a:rPr lang="cs-CZ" smtClean="0"/>
              <a:t>10. 10. 2013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982E-EDE8-4605-AB80-E9076DB557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CCB0297-C187-4E55-A84F-59326CF49949}" type="datetimeFigureOut">
              <a:rPr lang="cs-CZ" smtClean="0"/>
              <a:t>10. 10. 2013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C24982E-EDE8-4605-AB80-E9076DB557F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7.png"/><Relationship Id="rId7" Type="http://schemas.openxmlformats.org/officeDocument/2006/relationships/image" Target="../media/image4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6700558"/>
              </p:ext>
            </p:extLst>
          </p:nvPr>
        </p:nvGraphicFramePr>
        <p:xfrm>
          <a:off x="1622425" y="0"/>
          <a:ext cx="5821363" cy="6581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Dokument" r:id="rId3" imgW="5909295" imgH="6676089" progId="Word.Document.12">
                  <p:embed/>
                </p:oleObj>
              </mc:Choice>
              <mc:Fallback>
                <p:oleObj name="Dokument" r:id="rId3" imgW="5909295" imgH="6676089" progId="Word.Document.12">
                  <p:embed/>
                  <p:pic>
                    <p:nvPicPr>
                      <p:cNvPr id="0" name="Objek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2425" y="0"/>
                        <a:ext cx="5821363" cy="6581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50645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87624" y="1196752"/>
            <a:ext cx="6912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 smtClean="0">
                <a:solidFill>
                  <a:schemeClr val="accent6"/>
                </a:solidFill>
              </a:rPr>
              <a:t>Racionální čísla</a:t>
            </a:r>
            <a:endParaRPr lang="cs-CZ" sz="7200" b="1" dirty="0">
              <a:solidFill>
                <a:schemeClr val="accent6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339752" y="2967335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</a:rPr>
              <a:t>Slovní úlohy</a:t>
            </a:r>
            <a:endParaRPr lang="cs-CZ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50" name="Picture 2" descr="C:\Users\jana.volechova\AppData\Local\Microsoft\Windows\Temporary Internet Files\Content.IE5\QBP409W2\MC90043689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5024"/>
            <a:ext cx="2585442" cy="2585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ana.volechova\AppData\Local\Microsoft\Windows\Temporary Internet Files\Content.IE5\6V2O51KX\MC9003709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38558">
            <a:off x="5566784" y="3742306"/>
            <a:ext cx="3096344" cy="2619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5960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ubTriangle"/>
          <p:cNvSpPr>
            <a:spLocks noEditPoints="1" noChangeArrowheads="1"/>
          </p:cNvSpPr>
          <p:nvPr/>
        </p:nvSpPr>
        <p:spPr bwMode="auto">
          <a:xfrm>
            <a:off x="2746648" y="2760209"/>
            <a:ext cx="4514800" cy="3506688"/>
          </a:xfrm>
          <a:custGeom>
            <a:avLst/>
            <a:gdLst>
              <a:gd name="G0" fmla="+- 0 0 0"/>
              <a:gd name="G1" fmla="*/ 10800 1 2"/>
              <a:gd name="G2" fmla="*/ G1 10800 21600"/>
              <a:gd name="G3" fmla="+- 10800 0 G2"/>
              <a:gd name="G4" fmla="+- 10800 0 0"/>
              <a:gd name="G5" fmla="+- G1 10800 0"/>
              <a:gd name="G6" fmla="*/ 10800 1 2"/>
              <a:gd name="G7" fmla="+- 10800 0 0"/>
              <a:gd name="G8" fmla="+- G2 G6 G1"/>
              <a:gd name="G9" fmla="+- G8 10800 0"/>
              <a:gd name="G10" fmla="+- G6 10800 0"/>
              <a:gd name="T0" fmla="*/ 10800 w 21600"/>
              <a:gd name="T1" fmla="*/ 0 h 21600"/>
              <a:gd name="T2" fmla="*/ 5400 w 21600"/>
              <a:gd name="T3" fmla="*/ 10800 h 21600"/>
              <a:gd name="T4" fmla="*/ 0 w 21600"/>
              <a:gd name="T5" fmla="*/ 21600 h 21600"/>
              <a:gd name="T6" fmla="*/ 10800 w 21600"/>
              <a:gd name="T7" fmla="*/ 16200 h 21600"/>
              <a:gd name="T8" fmla="*/ 21600 w 21600"/>
              <a:gd name="T9" fmla="*/ 10800 h 21600"/>
              <a:gd name="T10" fmla="*/ 16200 w 21600"/>
              <a:gd name="T11" fmla="*/ 5400 h 21600"/>
              <a:gd name="T12" fmla="*/ G3 w 21600"/>
              <a:gd name="T13" fmla="*/ G6 h 21600"/>
              <a:gd name="T14" fmla="*/ G5 w 21600"/>
              <a:gd name="T15" fmla="*/ G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0" y="21600"/>
                </a:lnTo>
                <a:lnTo>
                  <a:pt x="21600" y="10800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346634" y="5912954"/>
            <a:ext cx="6480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A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380312" y="4159610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B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854543" y="2030904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C</a:t>
            </a:r>
            <a:endParaRPr lang="cs-CZ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6296308" y="2897006"/>
                <a:ext cx="2569742" cy="9666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4000" b="0" i="1" smtClean="0">
                        <a:latin typeface="Cambria Math"/>
                      </a:rPr>
                      <m:t>𝑎</m:t>
                    </m:r>
                    <m:r>
                      <a:rPr lang="cs-CZ" sz="4000" b="0" i="1" smtClean="0">
                        <a:latin typeface="Cambria Math"/>
                      </a:rPr>
                      <m:t>=4</m:t>
                    </m:r>
                    <m:f>
                      <m:fPr>
                        <m:ctrlPr>
                          <a:rPr lang="cs-CZ" sz="40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40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4000" dirty="0" smtClean="0"/>
                  <a:t> cm</a:t>
                </a:r>
                <a:endParaRPr lang="cs-CZ" sz="4000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6308" y="2897006"/>
                <a:ext cx="2569742" cy="966675"/>
              </a:xfrm>
              <a:prstGeom prst="rect">
                <a:avLst/>
              </a:prstGeom>
              <a:blipFill rotWithShape="1">
                <a:blip r:embed="rId2"/>
                <a:stretch>
                  <a:fillRect r="-7363" b="-113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Obdélník 14"/>
              <p:cNvSpPr/>
              <p:nvPr/>
            </p:nvSpPr>
            <p:spPr>
              <a:xfrm>
                <a:off x="1772792" y="3380342"/>
                <a:ext cx="1947711" cy="9659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4000" dirty="0" smtClean="0"/>
                  <a:t>b = 5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4000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endParaRPr lang="cs-CZ" sz="4000" dirty="0"/>
              </a:p>
            </p:txBody>
          </p:sp>
        </mc:Choice>
        <mc:Fallback xmlns="">
          <p:sp>
            <p:nvSpPr>
              <p:cNvPr id="15" name="Obdélník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2792" y="3380342"/>
                <a:ext cx="1947711" cy="965905"/>
              </a:xfrm>
              <a:prstGeom prst="rect">
                <a:avLst/>
              </a:prstGeom>
              <a:blipFill rotWithShape="1">
                <a:blip r:embed="rId3"/>
                <a:stretch>
                  <a:fillRect l="-11285" b="-120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ovéPole 15"/>
          <p:cNvSpPr txBox="1"/>
          <p:nvPr/>
        </p:nvSpPr>
        <p:spPr>
          <a:xfrm>
            <a:off x="3419872" y="3509351"/>
            <a:ext cx="1177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cm</a:t>
            </a:r>
            <a:endParaRPr lang="cs-CZ" sz="4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306380" y="5217006"/>
            <a:ext cx="2232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c</a:t>
            </a:r>
            <a:r>
              <a:rPr lang="cs-CZ" sz="4000" dirty="0" smtClean="0"/>
              <a:t> = ?</a:t>
            </a:r>
            <a:endParaRPr lang="cs-CZ" sz="4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39552" y="0"/>
            <a:ext cx="77768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Obvod trojúhelníka je 18 cm. Vypočítej délku strany c.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3314272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10" grpId="0"/>
      <p:bldP spid="15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03645" y="8231"/>
            <a:ext cx="82822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u="sng" dirty="0" smtClean="0"/>
              <a:t>Zápis úlohy:</a:t>
            </a:r>
            <a:endParaRPr lang="cs-CZ" sz="4000" u="sng" dirty="0"/>
          </a:p>
          <a:p>
            <a:r>
              <a:rPr lang="cs-CZ" sz="4000" b="1" dirty="0" smtClean="0"/>
              <a:t>O = a + b + c   O = 18 cm</a:t>
            </a:r>
          </a:p>
          <a:p>
            <a:endParaRPr lang="cs-CZ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603645" y="1301532"/>
                <a:ext cx="2681953" cy="9666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4000" b="0" i="1" smtClean="0">
                        <a:latin typeface="Cambria Math"/>
                      </a:rPr>
                      <m:t> </m:t>
                    </m:r>
                    <m:r>
                      <a:rPr lang="cs-CZ" sz="4000" b="0" i="1" smtClean="0">
                        <a:latin typeface="Cambria Math"/>
                      </a:rPr>
                      <m:t>𝑎</m:t>
                    </m:r>
                    <m:r>
                      <a:rPr lang="cs-CZ" sz="4000" b="0" i="1" smtClean="0">
                        <a:latin typeface="Cambria Math"/>
                      </a:rPr>
                      <m:t>=4</m:t>
                    </m:r>
                    <m:f>
                      <m:fPr>
                        <m:ctrlPr>
                          <a:rPr lang="cs-CZ" sz="40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40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4000" dirty="0" smtClean="0"/>
                  <a:t> cm</a:t>
                </a:r>
                <a:endParaRPr lang="cs-CZ" sz="40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645" y="1301532"/>
                <a:ext cx="2681953" cy="966675"/>
              </a:xfrm>
              <a:prstGeom prst="rect">
                <a:avLst/>
              </a:prstGeom>
              <a:blipFill rotWithShape="1">
                <a:blip r:embed="rId3"/>
                <a:stretch>
                  <a:fillRect r="-7045" b="-120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délník 9"/>
              <p:cNvSpPr/>
              <p:nvPr/>
            </p:nvSpPr>
            <p:spPr>
              <a:xfrm>
                <a:off x="714756" y="2268207"/>
                <a:ext cx="1728192" cy="9659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4000" dirty="0" smtClean="0"/>
                  <a:t>b = 5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4000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endParaRPr lang="cs-CZ" sz="4000" dirty="0"/>
              </a:p>
            </p:txBody>
          </p:sp>
        </mc:Choice>
        <mc:Fallback xmlns=""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756" y="2268207"/>
                <a:ext cx="1728192" cy="965905"/>
              </a:xfrm>
              <a:prstGeom prst="rect">
                <a:avLst/>
              </a:prstGeom>
              <a:blipFill rotWithShape="1">
                <a:blip r:embed="rId4"/>
                <a:stretch>
                  <a:fillRect l="-12324" b="-113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2442948" y="2397216"/>
            <a:ext cx="17648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cm</a:t>
            </a:r>
            <a:endParaRPr lang="cs-CZ" sz="4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14756" y="3072126"/>
            <a:ext cx="12041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c</a:t>
            </a:r>
            <a:r>
              <a:rPr lang="cs-CZ" sz="4000" dirty="0" smtClean="0"/>
              <a:t> = ?</a:t>
            </a:r>
            <a:endParaRPr lang="cs-CZ" sz="40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ovéPole 12"/>
              <p:cNvSpPr txBox="1"/>
              <p:nvPr/>
            </p:nvSpPr>
            <p:spPr>
              <a:xfrm>
                <a:off x="603645" y="3780012"/>
                <a:ext cx="8648875" cy="3070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000" dirty="0" smtClean="0"/>
                  <a:t> c = O – ( a + b )</a:t>
                </a:r>
              </a:p>
              <a:p>
                <a:r>
                  <a:rPr lang="cs-CZ" sz="4000" dirty="0" smtClean="0"/>
                  <a:t> c = 18 cm – (</a:t>
                </a:r>
                <a14:m>
                  <m:oMath xmlns:m="http://schemas.openxmlformats.org/officeDocument/2006/math">
                    <m:r>
                      <a:rPr lang="cs-CZ" sz="4000" b="0" i="1" smtClean="0">
                        <a:latin typeface="Cambria Math"/>
                      </a:rPr>
                      <m:t>4</m:t>
                    </m:r>
                    <m:f>
                      <m:fPr>
                        <m:ctrlPr>
                          <a:rPr lang="cs-CZ" sz="40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40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4000" dirty="0" smtClean="0"/>
                  <a:t> </a:t>
                </a:r>
                <a:r>
                  <a:rPr lang="cs-CZ" sz="4000" dirty="0" smtClean="0"/>
                  <a:t>+ 5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4000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4000" dirty="0" smtClean="0"/>
                  <a:t>)</a:t>
                </a:r>
              </a:p>
              <a:p>
                <a:r>
                  <a:rPr lang="cs-CZ" sz="4000" dirty="0" smtClean="0"/>
                  <a:t> c = </a:t>
                </a:r>
                <a:r>
                  <a:rPr lang="cs-CZ" sz="4000" dirty="0" smtClean="0"/>
                  <a:t>18 cm </a:t>
                </a:r>
                <a:r>
                  <a:rPr lang="cs-CZ" sz="4000" dirty="0" smtClean="0"/>
                  <a:t>-</a:t>
                </a:r>
                <a:endParaRPr lang="cs-CZ" sz="4000" dirty="0"/>
              </a:p>
              <a:p>
                <a:r>
                  <a:rPr lang="cs-CZ" sz="4000" dirty="0" smtClean="0"/>
                  <a:t> c </a:t>
                </a:r>
                <a:r>
                  <a:rPr lang="cs-CZ" sz="4000" dirty="0" smtClean="0"/>
                  <a:t>= 7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0" i="1" smtClean="0">
                            <a:latin typeface="Cambria Math"/>
                          </a:rPr>
                          <m:t>14</m:t>
                        </m:r>
                      </m:num>
                      <m:den>
                        <m:r>
                          <a:rPr lang="cs-CZ" sz="4000" b="0" i="1" smtClean="0">
                            <a:latin typeface="Cambria Math"/>
                          </a:rPr>
                          <m:t>15</m:t>
                        </m:r>
                      </m:den>
                    </m:f>
                  </m:oMath>
                </a14:m>
                <a:r>
                  <a:rPr lang="cs-CZ" sz="4000" dirty="0" smtClean="0"/>
                  <a:t> cm  </a:t>
                </a:r>
                <a:r>
                  <a:rPr lang="cs-CZ" sz="4000" dirty="0" smtClean="0"/>
                  <a:t> </a:t>
                </a:r>
                <a:r>
                  <a:rPr lang="cs-CZ" sz="4000" b="1" dirty="0" smtClean="0"/>
                  <a:t>Strana c měří</a:t>
                </a:r>
                <a:endParaRPr lang="cs-CZ" sz="4000" b="1" dirty="0"/>
              </a:p>
            </p:txBody>
          </p:sp>
        </mc:Choice>
        <mc:Fallback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645" y="3780012"/>
                <a:ext cx="8648875" cy="3070841"/>
              </a:xfrm>
              <a:prstGeom prst="rect">
                <a:avLst/>
              </a:prstGeom>
              <a:blipFill rotWithShape="1">
                <a:blip r:embed="rId5"/>
                <a:stretch>
                  <a:fillRect l="-705" t="-3571" b="-27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Obdélník 14"/>
          <p:cNvSpPr/>
          <p:nvPr/>
        </p:nvSpPr>
        <p:spPr>
          <a:xfrm>
            <a:off x="5533959" y="4509120"/>
            <a:ext cx="10182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/>
              <a:t> cm</a:t>
            </a:r>
            <a:endParaRPr lang="cs-CZ" sz="4000" dirty="0"/>
          </a:p>
        </p:txBody>
      </p:sp>
      <p:graphicFrame>
        <p:nvGraphicFramePr>
          <p:cNvPr id="16" name="Objek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1895136"/>
              </p:ext>
            </p:extLst>
          </p:nvPr>
        </p:nvGraphicFramePr>
        <p:xfrm>
          <a:off x="3325389" y="5133584"/>
          <a:ext cx="931875" cy="10317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9" name="Rovnice" r:id="rId6" imgW="355320" imgH="393480" progId="Equation.3">
                  <p:embed/>
                </p:oleObj>
              </mc:Choice>
              <mc:Fallback>
                <p:oleObj name="Rovnice" r:id="rId6" imgW="35532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325389" y="5133584"/>
                        <a:ext cx="931875" cy="10317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ovéPole 16"/>
          <p:cNvSpPr txBox="1"/>
          <p:nvPr/>
        </p:nvSpPr>
        <p:spPr>
          <a:xfrm>
            <a:off x="4280735" y="5301208"/>
            <a:ext cx="10534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cm</a:t>
            </a:r>
            <a:endParaRPr lang="cs-CZ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7092280" y="5815937"/>
                <a:ext cx="1220178" cy="9814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000" dirty="0" smtClean="0"/>
                  <a:t>7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1" i="1" smtClean="0">
                            <a:latin typeface="Cambria Math"/>
                          </a:rPr>
                          <m:t>𝟏𝟒</m:t>
                        </m:r>
                      </m:num>
                      <m:den>
                        <m:r>
                          <a:rPr lang="cs-CZ" sz="4000" b="1" i="1" smtClean="0">
                            <a:latin typeface="Cambria Math"/>
                          </a:rPr>
                          <m:t>𝟏𝟓</m:t>
                        </m:r>
                      </m:den>
                    </m:f>
                  </m:oMath>
                </a14:m>
                <a:endParaRPr lang="cs-CZ" sz="4000" b="1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92280" y="5815937"/>
                <a:ext cx="1220178" cy="981423"/>
              </a:xfrm>
              <a:prstGeom prst="rect">
                <a:avLst/>
              </a:prstGeom>
              <a:blipFill rotWithShape="1">
                <a:blip r:embed="rId8"/>
                <a:stretch>
                  <a:fillRect l="-17413" b="-1118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ovéPole 19"/>
          <p:cNvSpPr txBox="1"/>
          <p:nvPr/>
        </p:nvSpPr>
        <p:spPr>
          <a:xfrm>
            <a:off x="8037264" y="5892197"/>
            <a:ext cx="11090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cm</a:t>
            </a:r>
            <a:r>
              <a:rPr lang="cs-CZ" sz="4000" dirty="0" smtClean="0"/>
              <a:t>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18402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ovéPole 3"/>
              <p:cNvSpPr txBox="1"/>
              <p:nvPr/>
            </p:nvSpPr>
            <p:spPr>
              <a:xfrm>
                <a:off x="467544" y="548680"/>
                <a:ext cx="8258736" cy="19872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600" dirty="0" smtClean="0"/>
                  <a:t>Při sběru jahod děti postupně přinesly</a:t>
                </a:r>
              </a:p>
              <a:p>
                <a:r>
                  <a:rPr lang="cs-CZ" sz="3600" dirty="0" smtClean="0"/>
                  <a:t>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36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3600" dirty="0" smtClean="0"/>
                  <a:t> kg; 3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36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3600" dirty="0" smtClean="0"/>
                  <a:t> </a:t>
                </a:r>
                <a:r>
                  <a:rPr lang="cs-CZ" sz="3600" dirty="0" smtClean="0"/>
                  <a:t>kg; 4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36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3600" dirty="0" smtClean="0"/>
                  <a:t> </a:t>
                </a:r>
                <a:r>
                  <a:rPr lang="cs-CZ" sz="3600" dirty="0" smtClean="0"/>
                  <a:t>kg; 3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0" i="1" smtClean="0">
                            <a:latin typeface="Cambria Math"/>
                          </a:rPr>
                          <m:t>1</m:t>
                        </m:r>
                        <m:r>
                          <a:rPr lang="cs-CZ" sz="3600" b="0" i="1" smtClean="0"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36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3600" dirty="0" smtClean="0"/>
                  <a:t> </a:t>
                </a:r>
                <a:r>
                  <a:rPr lang="cs-CZ" sz="3600" dirty="0" smtClean="0"/>
                  <a:t>kg plodů.</a:t>
                </a:r>
              </a:p>
              <a:p>
                <a:r>
                  <a:rPr lang="cs-CZ" sz="3600" dirty="0" smtClean="0"/>
                  <a:t>Kolik kilogramů nasbíraly celkem?</a:t>
                </a:r>
                <a:endParaRPr lang="cs-CZ" sz="3600" dirty="0"/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548680"/>
                <a:ext cx="8258736" cy="1987211"/>
              </a:xfrm>
              <a:prstGeom prst="rect">
                <a:avLst/>
              </a:prstGeom>
              <a:blipFill rotWithShape="1">
                <a:blip r:embed="rId2"/>
                <a:stretch>
                  <a:fillRect l="-2290" t="-4294" b="-110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2" name="Picture 2" descr="C:\Users\jana.volechova\AppData\Local\Microsoft\Windows\Temporary Internet Files\Content.IE5\HPIZCHO0\MC9003330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09499">
            <a:off x="3088889" y="3365985"/>
            <a:ext cx="1674266" cy="1990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jana.volechova\AppData\Local\Microsoft\Windows\Temporary Internet Files\Content.IE5\HPIZCHO0\MC9003330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90" y="3789040"/>
            <a:ext cx="1674266" cy="1990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jana.volechova\AppData\Local\Microsoft\Windows\Temporary Internet Files\Content.IE5\HPIZCHO0\MC9003330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16095">
            <a:off x="2055297" y="4574645"/>
            <a:ext cx="1674266" cy="1990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3845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ovéPole 1"/>
              <p:cNvSpPr txBox="1"/>
              <p:nvPr/>
            </p:nvSpPr>
            <p:spPr>
              <a:xfrm>
                <a:off x="395536" y="684870"/>
                <a:ext cx="8136904" cy="58019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000" dirty="0" smtClean="0"/>
                  <a:t>Nasbíraly celkem:</a:t>
                </a:r>
              </a:p>
              <a:p>
                <a:endParaRPr lang="cs-CZ" sz="4000" dirty="0"/>
              </a:p>
              <a:p>
                <a:r>
                  <a:rPr lang="cs-CZ" sz="4000" dirty="0"/>
                  <a:t>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i="1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4000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4000" dirty="0"/>
                  <a:t> </a:t>
                </a:r>
                <a:r>
                  <a:rPr lang="cs-CZ" sz="4000" dirty="0" smtClean="0"/>
                  <a:t>kg + </a:t>
                </a:r>
                <a:r>
                  <a:rPr lang="cs-CZ" sz="4000" dirty="0"/>
                  <a:t>3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i="1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4000" i="1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4000" dirty="0" smtClean="0"/>
                  <a:t> </a:t>
                </a:r>
                <a:r>
                  <a:rPr lang="cs-CZ" sz="4000" dirty="0" smtClean="0"/>
                  <a:t>kg + </a:t>
                </a:r>
                <a:r>
                  <a:rPr lang="cs-CZ" sz="4000" dirty="0"/>
                  <a:t>4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4000" i="1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4000" dirty="0" smtClean="0"/>
                  <a:t> </a:t>
                </a:r>
                <a:r>
                  <a:rPr lang="cs-CZ" sz="4000" dirty="0" smtClean="0"/>
                  <a:t>kg + </a:t>
                </a:r>
                <a:r>
                  <a:rPr lang="cs-CZ" sz="4000" dirty="0"/>
                  <a:t>3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4000" i="1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4000" dirty="0" smtClean="0"/>
                  <a:t> </a:t>
                </a:r>
                <a:r>
                  <a:rPr lang="cs-CZ" sz="4000" dirty="0" smtClean="0"/>
                  <a:t>kg =</a:t>
                </a:r>
              </a:p>
              <a:p>
                <a:endParaRPr lang="cs-CZ" sz="4000" dirty="0"/>
              </a:p>
              <a:p>
                <a:r>
                  <a:rPr lang="cs-CZ" sz="4000" dirty="0" smtClean="0"/>
                  <a:t>= 12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0" i="1" smtClean="0">
                            <a:latin typeface="Cambria Math"/>
                          </a:rPr>
                          <m:t>15+8+10+5</m:t>
                        </m:r>
                      </m:num>
                      <m:den>
                        <m:r>
                          <a:rPr lang="cs-CZ" sz="4000" b="0" i="1" smtClean="0">
                            <a:latin typeface="Cambria Math"/>
                          </a:rPr>
                          <m:t>20</m:t>
                        </m:r>
                      </m:den>
                    </m:f>
                  </m:oMath>
                </a14:m>
                <a:r>
                  <a:rPr lang="cs-CZ" sz="4000" dirty="0" smtClean="0"/>
                  <a:t> </a:t>
                </a:r>
                <a:r>
                  <a:rPr lang="cs-CZ" sz="4000" dirty="0" smtClean="0"/>
                  <a:t>kg =12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0" i="1" smtClean="0">
                            <a:latin typeface="Cambria Math"/>
                          </a:rPr>
                          <m:t>38</m:t>
                        </m:r>
                      </m:num>
                      <m:den>
                        <m:r>
                          <a:rPr lang="cs-CZ" sz="4000" b="0" i="1" smtClean="0">
                            <a:latin typeface="Cambria Math"/>
                          </a:rPr>
                          <m:t>20</m:t>
                        </m:r>
                      </m:den>
                    </m:f>
                  </m:oMath>
                </a14:m>
                <a:r>
                  <a:rPr lang="cs-CZ" sz="4000" dirty="0" smtClean="0"/>
                  <a:t> </a:t>
                </a:r>
                <a:r>
                  <a:rPr lang="cs-CZ" sz="4000" dirty="0" smtClean="0"/>
                  <a:t>kg =13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0" i="1" smtClean="0">
                            <a:latin typeface="Cambria Math"/>
                          </a:rPr>
                          <m:t>9</m:t>
                        </m:r>
                      </m:num>
                      <m:den>
                        <m:r>
                          <a:rPr lang="cs-CZ" sz="4000" b="0" i="1" smtClean="0">
                            <a:latin typeface="Cambria Math"/>
                          </a:rPr>
                          <m:t>10</m:t>
                        </m:r>
                      </m:den>
                    </m:f>
                  </m:oMath>
                </a14:m>
                <a:r>
                  <a:rPr lang="cs-CZ" sz="4000" dirty="0" smtClean="0"/>
                  <a:t> </a:t>
                </a:r>
                <a:r>
                  <a:rPr lang="cs-CZ" sz="4000" dirty="0" smtClean="0"/>
                  <a:t>kg</a:t>
                </a:r>
                <a:endParaRPr lang="cs-CZ" sz="4000" dirty="0"/>
              </a:p>
              <a:p>
                <a:endParaRPr lang="cs-CZ" sz="4000" dirty="0" smtClean="0"/>
              </a:p>
              <a:p>
                <a:r>
                  <a:rPr lang="cs-CZ" sz="4000" dirty="0" smtClean="0"/>
                  <a:t>Děti dohromady nasbíraly </a:t>
                </a:r>
              </a:p>
              <a:p>
                <a:r>
                  <a:rPr lang="cs-CZ" sz="4000" dirty="0" smtClean="0"/>
                  <a:t>13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i="1">
                            <a:latin typeface="Cambria Math"/>
                          </a:rPr>
                          <m:t>9</m:t>
                        </m:r>
                      </m:num>
                      <m:den>
                        <m:r>
                          <a:rPr lang="cs-CZ" sz="4000" i="1">
                            <a:latin typeface="Cambria Math"/>
                          </a:rPr>
                          <m:t>10</m:t>
                        </m:r>
                      </m:den>
                    </m:f>
                  </m:oMath>
                </a14:m>
                <a:r>
                  <a:rPr lang="cs-CZ" sz="4000" dirty="0" smtClean="0"/>
                  <a:t> </a:t>
                </a:r>
                <a:r>
                  <a:rPr lang="cs-CZ" sz="4000" dirty="0" smtClean="0"/>
                  <a:t>kg jahod.</a:t>
                </a:r>
                <a:endParaRPr lang="cs-CZ" sz="4000" dirty="0"/>
              </a:p>
            </p:txBody>
          </p:sp>
        </mc:Choice>
        <mc:Fallback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684870"/>
                <a:ext cx="8136904" cy="5801909"/>
              </a:xfrm>
              <a:prstGeom prst="rect">
                <a:avLst/>
              </a:prstGeom>
              <a:blipFill rotWithShape="1">
                <a:blip r:embed="rId2"/>
                <a:stretch>
                  <a:fillRect l="-2697" t="-1891" r="-674" b="-10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93295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1"/>
          <p:cNvSpPr txBox="1"/>
          <p:nvPr/>
        </p:nvSpPr>
        <p:spPr>
          <a:xfrm>
            <a:off x="683568" y="285322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u="sng" dirty="0" smtClean="0"/>
              <a:t>Použité zdroje:</a:t>
            </a:r>
          </a:p>
          <a:p>
            <a:endParaRPr lang="cs-CZ" dirty="0"/>
          </a:p>
          <a:p>
            <a:r>
              <a:rPr lang="cs-CZ" dirty="0" smtClean="0"/>
              <a:t>Zdroj všech obrázků je galerie Microsoft Office  2010, vlastník licence ZŠ Jablonec nad Nisou – Mšeno, Mozartova</a:t>
            </a:r>
            <a:r>
              <a:rPr lang="cs-CZ" dirty="0"/>
              <a:t> </a:t>
            </a:r>
            <a:r>
              <a:rPr lang="cs-CZ" dirty="0" smtClean="0"/>
              <a:t>24, příspěvková organizace.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3444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126</TotalTime>
  <Words>277</Words>
  <Application>Microsoft Office PowerPoint</Application>
  <PresentationFormat>Předvádění na obrazovce (4:3)</PresentationFormat>
  <Paragraphs>38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Aerodynamika</vt:lpstr>
      <vt:lpstr>Microsoft Word Document</vt:lpstr>
      <vt:lpstr>Rovnice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Volechová</dc:creator>
  <cp:lastModifiedBy>Jana Volechová</cp:lastModifiedBy>
  <cp:revision>15</cp:revision>
  <dcterms:created xsi:type="dcterms:W3CDTF">2013-10-08T17:00:11Z</dcterms:created>
  <dcterms:modified xsi:type="dcterms:W3CDTF">2013-10-10T07:20:24Z</dcterms:modified>
</cp:coreProperties>
</file>