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164" autoAdjust="0"/>
  </p:normalViewPr>
  <p:slideViewPr>
    <p:cSldViewPr snapToGrid="0" snapToObjects="1">
      <p:cViewPr varScale="1">
        <p:scale>
          <a:sx n="64" d="100"/>
          <a:sy n="64" d="100"/>
        </p:scale>
        <p:origin x="-156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61A371-837C-49FA-9948-53DB7DB87395}" type="datetimeFigureOut">
              <a:rPr lang="cs-CZ" smtClean="0"/>
              <a:t>23. 10. 2013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D82F60-E173-4AFE-B6A3-E04B27F8DE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9931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D82F60-E173-4AFE-B6A3-E04B27F8DE3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83055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D82F60-E173-4AFE-B6A3-E04B27F8DE3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46577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F321-86DE-4493-B208-7D7757A0C2CC}" type="datetimeFigureOut">
              <a:rPr lang="cs-CZ" smtClean="0"/>
              <a:t>23. 10. 2013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661D7-7B25-4A30-88FC-5E17E9C57D3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F321-86DE-4493-B208-7D7757A0C2CC}" type="datetimeFigureOut">
              <a:rPr lang="cs-CZ" smtClean="0"/>
              <a:t>23. 10. 2013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661D7-7B25-4A30-88FC-5E17E9C57D3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F321-86DE-4493-B208-7D7757A0C2CC}" type="datetimeFigureOut">
              <a:rPr lang="cs-CZ" smtClean="0"/>
              <a:t>23. 10. 2013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661D7-7B25-4A30-88FC-5E17E9C57D3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F321-86DE-4493-B208-7D7757A0C2CC}" type="datetimeFigureOut">
              <a:rPr lang="cs-CZ" smtClean="0"/>
              <a:t>23. 10. 2013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661D7-7B25-4A30-88FC-5E17E9C57D3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F321-86DE-4493-B208-7D7757A0C2CC}" type="datetimeFigureOut">
              <a:rPr lang="cs-CZ" smtClean="0"/>
              <a:t>23. 10. 2013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661D7-7B25-4A30-88FC-5E17E9C57D3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F321-86DE-4493-B208-7D7757A0C2CC}" type="datetimeFigureOut">
              <a:rPr lang="cs-CZ" smtClean="0"/>
              <a:t>23. 10. 2013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661D7-7B25-4A30-88FC-5E17E9C57D3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F321-86DE-4493-B208-7D7757A0C2CC}" type="datetimeFigureOut">
              <a:rPr lang="cs-CZ" smtClean="0"/>
              <a:t>23. 10. 2013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661D7-7B25-4A30-88FC-5E17E9C57D3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F321-86DE-4493-B208-7D7757A0C2CC}" type="datetimeFigureOut">
              <a:rPr lang="cs-CZ" smtClean="0"/>
              <a:t>23. 10. 2013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661D7-7B25-4A30-88FC-5E17E9C57D3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F321-86DE-4493-B208-7D7757A0C2CC}" type="datetimeFigureOut">
              <a:rPr lang="cs-CZ" smtClean="0"/>
              <a:t>23. 10. 2013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661D7-7B25-4A30-88FC-5E17E9C57D3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F321-86DE-4493-B208-7D7757A0C2CC}" type="datetimeFigureOut">
              <a:rPr lang="cs-CZ" smtClean="0"/>
              <a:t>23. 10. 2013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661D7-7B25-4A30-88FC-5E17E9C57D3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F321-86DE-4493-B208-7D7757A0C2CC}" type="datetimeFigureOut">
              <a:rPr lang="cs-CZ" smtClean="0"/>
              <a:t>23. 10. 2013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661D7-7B25-4A30-88FC-5E17E9C57D3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9BEF321-86DE-4493-B208-7D7757A0C2CC}" type="datetimeFigureOut">
              <a:rPr lang="cs-CZ" smtClean="0"/>
              <a:t>23. 10. 2013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B5661D7-7B25-4A30-88FC-5E17E9C57D3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11" Type="http://schemas.openxmlformats.org/officeDocument/2006/relationships/image" Target="../media/image11.png"/><Relationship Id="rId10" Type="http://schemas.openxmlformats.org/officeDocument/2006/relationships/image" Target="../media/image16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6884364"/>
              </p:ext>
            </p:extLst>
          </p:nvPr>
        </p:nvGraphicFramePr>
        <p:xfrm>
          <a:off x="1763713" y="117475"/>
          <a:ext cx="5826125" cy="687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Dokument" r:id="rId3" imgW="5902889" imgH="6980355" progId="Word.Document.12">
                  <p:embed/>
                </p:oleObj>
              </mc:Choice>
              <mc:Fallback>
                <p:oleObj name="Dokument" r:id="rId3" imgW="5902889" imgH="6980355" progId="Word.Document.12">
                  <p:embed/>
                  <p:pic>
                    <p:nvPicPr>
                      <p:cNvPr id="0" name="Objek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713" y="117475"/>
                        <a:ext cx="5826125" cy="687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1268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53171" y="562949"/>
            <a:ext cx="7082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 smtClean="0"/>
              <a:t>Racionální čísla</a:t>
            </a:r>
            <a:endParaRPr lang="cs-CZ" sz="7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82451" y="2132855"/>
            <a:ext cx="6912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dirty="0" smtClean="0">
                <a:solidFill>
                  <a:srgbClr val="FF0000"/>
                </a:solidFill>
              </a:rPr>
              <a:t>Odčítání zlomků</a:t>
            </a:r>
            <a:endParaRPr lang="cs-CZ" sz="72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043608" y="3623864"/>
                <a:ext cx="1058303" cy="166475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7200" dirty="0" smtClean="0">
                    <a:solidFill>
                      <a:schemeClr val="tx1"/>
                    </a:solidFill>
                    <a:effectLst/>
                  </a:rPr>
                  <a:t>8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7200" i="1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</a:rPr>
                        </m:ctrlPr>
                      </m:fPr>
                      <m:num>
                        <m:r>
                          <a:rPr lang="cs-CZ" sz="7200" b="0" i="1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7200" b="0" i="1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endParaRPr lang="cs-CZ" sz="72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608" y="3623864"/>
                <a:ext cx="1058303" cy="1664751"/>
              </a:xfrm>
              <a:prstGeom prst="rect">
                <a:avLst/>
              </a:prstGeom>
              <a:blipFill rotWithShape="1">
                <a:blip r:embed="rId2"/>
                <a:stretch>
                  <a:fillRect l="-43103" t="-1825" r="-6322" b="-135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7020272" y="3623864"/>
                <a:ext cx="974947" cy="21698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72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7200" b="0" i="1" smtClean="0">
                              <a:latin typeface="Cambria Math"/>
                            </a:rPr>
                            <m:t>4</m:t>
                          </m:r>
                        </m:num>
                        <m:den>
                          <m:r>
                            <a:rPr lang="cs-CZ" sz="7200" b="0" i="1" smtClean="0">
                              <a:latin typeface="Cambria Math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cs-CZ" sz="7200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20272" y="3623864"/>
                <a:ext cx="974947" cy="216982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458820" y="4180557"/>
                <a:ext cx="1486304" cy="21666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72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7200" b="0" i="1" smtClean="0">
                              <a:latin typeface="Cambria Math"/>
                            </a:rPr>
                            <m:t>6</m:t>
                          </m:r>
                        </m:num>
                        <m:den>
                          <m:r>
                            <a:rPr lang="cs-CZ" sz="7200" b="0" i="1" smtClean="0">
                              <a:latin typeface="Cambria Math"/>
                            </a:rPr>
                            <m:t>11</m:t>
                          </m:r>
                        </m:den>
                      </m:f>
                    </m:oMath>
                  </m:oMathPara>
                </a14:m>
                <a:endParaRPr lang="cs-CZ" sz="72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8820" y="4180557"/>
                <a:ext cx="1486304" cy="2166619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07407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ál 5"/>
          <p:cNvSpPr/>
          <p:nvPr/>
        </p:nvSpPr>
        <p:spPr>
          <a:xfrm>
            <a:off x="5772231" y="1898004"/>
            <a:ext cx="1656184" cy="122413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2712609" y="2833721"/>
            <a:ext cx="1656184" cy="122413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1056425" y="2821283"/>
            <a:ext cx="1656184" cy="122413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4116047" y="2182588"/>
            <a:ext cx="1656184" cy="122413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6" name="Skupina 25"/>
          <p:cNvGrpSpPr/>
          <p:nvPr/>
        </p:nvGrpSpPr>
        <p:grpSpPr>
          <a:xfrm>
            <a:off x="55448" y="1049548"/>
            <a:ext cx="2154350" cy="1846558"/>
            <a:chOff x="-516737" y="621495"/>
            <a:chExt cx="2154350" cy="1846558"/>
          </a:xfrm>
        </p:grpSpPr>
        <p:sp>
          <p:nvSpPr>
            <p:cNvPr id="5" name="Veselý obličej 4"/>
            <p:cNvSpPr/>
            <p:nvPr/>
          </p:nvSpPr>
          <p:spPr>
            <a:xfrm>
              <a:off x="-516737" y="621495"/>
              <a:ext cx="2154350" cy="1846558"/>
            </a:xfrm>
            <a:prstGeom prst="smileyFace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ovéPole 12"/>
                <p:cNvSpPr txBox="1"/>
                <p:nvPr/>
              </p:nvSpPr>
              <p:spPr>
                <a:xfrm>
                  <a:off x="310143" y="829109"/>
                  <a:ext cx="524186" cy="126130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cs-CZ" sz="4000" b="1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4000" b="1" i="1" smtClean="0">
                                <a:latin typeface="Cambria Math"/>
                              </a:rPr>
                              <m:t>𝟓</m:t>
                            </m:r>
                          </m:num>
                          <m:den>
                            <m:r>
                              <a:rPr lang="cs-CZ" sz="4000" b="1" i="1" smtClean="0">
                                <a:latin typeface="Cambria Math"/>
                              </a:rPr>
                              <m:t>𝟔</m:t>
                            </m:r>
                          </m:den>
                        </m:f>
                      </m:oMath>
                    </m:oMathPara>
                  </a14:m>
                  <a:endParaRPr lang="cs-CZ" sz="4000" b="1" dirty="0"/>
                </a:p>
              </p:txBody>
            </p:sp>
          </mc:Choice>
          <mc:Fallback xmlns="">
            <p:sp>
              <p:nvSpPr>
                <p:cNvPr id="13" name="TextovéPole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0143" y="829109"/>
                  <a:ext cx="524186" cy="1261307"/>
                </a:xfrm>
                <a:prstGeom prst="rect">
                  <a:avLst/>
                </a:prstGeom>
                <a:blipFill rotWithShape="1"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11838" y="3379561"/>
                <a:ext cx="468398" cy="7033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838" y="3379561"/>
                <a:ext cx="468398" cy="703398"/>
              </a:xfrm>
              <a:prstGeom prst="rect">
                <a:avLst/>
              </a:prstGeom>
              <a:blipFill rotWithShape="1">
                <a:blip r:embed="rId4"/>
                <a:stretch>
                  <a:fillRect l="-27632" b="-94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2478410" y="4057857"/>
                <a:ext cx="468398" cy="7033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8410" y="4057857"/>
                <a:ext cx="468398" cy="703398"/>
              </a:xfrm>
              <a:prstGeom prst="rect">
                <a:avLst/>
              </a:prstGeom>
              <a:blipFill rotWithShape="1">
                <a:blip r:embed="rId5"/>
                <a:stretch>
                  <a:fillRect l="-27632" b="-104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4368793" y="3705261"/>
                <a:ext cx="620683" cy="7042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15</m:t>
                        </m:r>
                      </m:den>
                    </m:f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8793" y="3705261"/>
                <a:ext cx="620683" cy="704295"/>
              </a:xfrm>
              <a:prstGeom prst="rect">
                <a:avLst/>
              </a:prstGeom>
              <a:blipFill rotWithShape="1">
                <a:blip r:embed="rId6"/>
                <a:stretch>
                  <a:fillRect l="-20792" b="-104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5772231" y="3122140"/>
                <a:ext cx="620683" cy="7042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15</m:t>
                        </m:r>
                      </m:den>
                    </m:f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72231" y="3122140"/>
                <a:ext cx="620683" cy="704295"/>
              </a:xfrm>
              <a:prstGeom prst="rect">
                <a:avLst/>
              </a:prstGeom>
              <a:blipFill rotWithShape="1">
                <a:blip r:embed="rId7"/>
                <a:stretch>
                  <a:fillRect l="-20588" b="-94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ál 2"/>
          <p:cNvSpPr/>
          <p:nvPr/>
        </p:nvSpPr>
        <p:spPr>
          <a:xfrm>
            <a:off x="7341775" y="1617351"/>
            <a:ext cx="1091381" cy="923279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7654869" y="2759545"/>
                <a:ext cx="620683" cy="7042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15</m:t>
                        </m:r>
                      </m:den>
                    </m:f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54869" y="2759545"/>
                <a:ext cx="620683" cy="704295"/>
              </a:xfrm>
              <a:prstGeom prst="rect">
                <a:avLst/>
              </a:prstGeom>
              <a:blipFill rotWithShape="1">
                <a:blip r:embed="rId8"/>
                <a:stretch>
                  <a:fillRect l="-20588" b="-104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" name="Přímá spojnice se šipkou 26"/>
          <p:cNvCxnSpPr>
            <a:endCxn id="14" idx="0"/>
          </p:cNvCxnSpPr>
          <p:nvPr/>
        </p:nvCxnSpPr>
        <p:spPr>
          <a:xfrm>
            <a:off x="411838" y="2868943"/>
            <a:ext cx="234199" cy="5106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>
            <a:off x="1056425" y="3826435"/>
            <a:ext cx="50255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>
            <a:off x="2083633" y="3826435"/>
            <a:ext cx="394777" cy="4757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>
            <a:stCxn id="15" idx="3"/>
          </p:cNvCxnSpPr>
          <p:nvPr/>
        </p:nvCxnSpPr>
        <p:spPr>
          <a:xfrm flipV="1">
            <a:off x="2946808" y="4045419"/>
            <a:ext cx="485940" cy="3641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>
            <a:endCxn id="16" idx="1"/>
          </p:cNvCxnSpPr>
          <p:nvPr/>
        </p:nvCxnSpPr>
        <p:spPr>
          <a:xfrm>
            <a:off x="3957403" y="3826435"/>
            <a:ext cx="411390" cy="2309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se šipkou 40"/>
          <p:cNvCxnSpPr/>
          <p:nvPr/>
        </p:nvCxnSpPr>
        <p:spPr>
          <a:xfrm flipV="1">
            <a:off x="4989476" y="3379561"/>
            <a:ext cx="272072" cy="4468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se šipkou 42"/>
          <p:cNvCxnSpPr/>
          <p:nvPr/>
        </p:nvCxnSpPr>
        <p:spPr>
          <a:xfrm>
            <a:off x="5366479" y="3379561"/>
            <a:ext cx="405752" cy="2234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se šipkou 44"/>
          <p:cNvCxnSpPr>
            <a:stCxn id="17" idx="3"/>
          </p:cNvCxnSpPr>
          <p:nvPr/>
        </p:nvCxnSpPr>
        <p:spPr>
          <a:xfrm flipV="1">
            <a:off x="6392914" y="2896106"/>
            <a:ext cx="427611" cy="5781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se šipkou 46"/>
          <p:cNvCxnSpPr/>
          <p:nvPr/>
        </p:nvCxnSpPr>
        <p:spPr>
          <a:xfrm>
            <a:off x="7060367" y="2833721"/>
            <a:ext cx="479685" cy="3514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se šipkou 55"/>
          <p:cNvCxnSpPr>
            <a:stCxn id="2" idx="3"/>
          </p:cNvCxnSpPr>
          <p:nvPr/>
        </p:nvCxnSpPr>
        <p:spPr>
          <a:xfrm flipH="1" flipV="1">
            <a:off x="8169639" y="2182588"/>
            <a:ext cx="105913" cy="9291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2312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4" grpId="0"/>
      <p:bldP spid="15" grpId="0"/>
      <p:bldP spid="16" grpId="0"/>
      <p:bldP spid="17" grpId="0"/>
      <p:bldP spid="3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5772231" y="1898004"/>
            <a:ext cx="1656184" cy="122413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2712609" y="2833721"/>
            <a:ext cx="1656184" cy="122413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1056425" y="2821283"/>
            <a:ext cx="1656184" cy="122413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4116047" y="2182588"/>
            <a:ext cx="1656184" cy="122413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6" name="Skupina 5"/>
          <p:cNvGrpSpPr/>
          <p:nvPr/>
        </p:nvGrpSpPr>
        <p:grpSpPr>
          <a:xfrm>
            <a:off x="55448" y="1049548"/>
            <a:ext cx="2154350" cy="1846558"/>
            <a:chOff x="-516737" y="621495"/>
            <a:chExt cx="2154350" cy="1846558"/>
          </a:xfrm>
        </p:grpSpPr>
        <p:sp>
          <p:nvSpPr>
            <p:cNvPr id="7" name="Veselý obličej 6"/>
            <p:cNvSpPr/>
            <p:nvPr/>
          </p:nvSpPr>
          <p:spPr>
            <a:xfrm>
              <a:off x="-516737" y="621495"/>
              <a:ext cx="2154350" cy="1846558"/>
            </a:xfrm>
            <a:prstGeom prst="smileyFace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ovéPole 7"/>
                <p:cNvSpPr txBox="1"/>
                <p:nvPr/>
              </p:nvSpPr>
              <p:spPr>
                <a:xfrm>
                  <a:off x="310143" y="829109"/>
                  <a:ext cx="524186" cy="126130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cs-CZ" sz="4000" b="1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4000" b="1" i="1" smtClean="0">
                                <a:latin typeface="Cambria Math"/>
                              </a:rPr>
                              <m:t>𝟓</m:t>
                            </m:r>
                          </m:num>
                          <m:den>
                            <m:r>
                              <a:rPr lang="cs-CZ" sz="4000" b="1" i="1" smtClean="0">
                                <a:latin typeface="Cambria Math"/>
                              </a:rPr>
                              <m:t>𝟔</m:t>
                            </m:r>
                          </m:den>
                        </m:f>
                      </m:oMath>
                    </m:oMathPara>
                  </a14:m>
                  <a:endParaRPr lang="cs-CZ" sz="4000" b="1" dirty="0"/>
                </a:p>
              </p:txBody>
            </p:sp>
          </mc:Choice>
          <mc:Fallback xmlns="">
            <p:sp>
              <p:nvSpPr>
                <p:cNvPr id="13" name="TextovéPole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0143" y="829109"/>
                  <a:ext cx="524186" cy="1261307"/>
                </a:xfrm>
                <a:prstGeom prst="rect">
                  <a:avLst/>
                </a:prstGeom>
                <a:blipFill rotWithShape="1"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3" name="Ovál 12"/>
          <p:cNvSpPr/>
          <p:nvPr/>
        </p:nvSpPr>
        <p:spPr>
          <a:xfrm>
            <a:off x="7187283" y="1384241"/>
            <a:ext cx="1091381" cy="923279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1502841" y="2984559"/>
                <a:ext cx="763351" cy="10175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</a:rPr>
                            <m:t>19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/>
                            </a:rPr>
                            <m:t>30</m:t>
                          </m:r>
                        </m:den>
                      </m:f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2841" y="2984559"/>
                <a:ext cx="763351" cy="1017523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3158952" y="2938630"/>
                <a:ext cx="763351" cy="101431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</a:rPr>
                            <m:t>7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/>
                            </a:rPr>
                            <m:t>15</m:t>
                          </m:r>
                        </m:den>
                      </m:f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8952" y="2938630"/>
                <a:ext cx="763351" cy="101431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4591960" y="2307520"/>
                <a:ext cx="763351" cy="10275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32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/>
                            </a:rPr>
                            <m:t>15</m:t>
                          </m:r>
                        </m:den>
                      </m:f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1960" y="2307520"/>
                <a:ext cx="763351" cy="102752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ovéPole 21"/>
          <p:cNvSpPr txBox="1"/>
          <p:nvPr/>
        </p:nvSpPr>
        <p:spPr>
          <a:xfrm>
            <a:off x="7463825" y="1489929"/>
            <a:ext cx="5382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accent6"/>
                </a:solidFill>
              </a:rPr>
              <a:t>0</a:t>
            </a:r>
            <a:endParaRPr lang="cs-CZ" sz="4000" dirty="0">
              <a:solidFill>
                <a:schemeClr val="accent6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Obdélník 17"/>
              <p:cNvSpPr/>
              <p:nvPr/>
            </p:nvSpPr>
            <p:spPr>
              <a:xfrm>
                <a:off x="6255517" y="2036845"/>
                <a:ext cx="689612" cy="9017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8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sz="2800" b="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15</m:t>
                          </m:r>
                        </m:den>
                      </m:f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18" name="Obdélník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5517" y="2036845"/>
                <a:ext cx="689612" cy="90178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ovéPole 18"/>
          <p:cNvSpPr txBox="1"/>
          <p:nvPr/>
        </p:nvSpPr>
        <p:spPr>
          <a:xfrm>
            <a:off x="2712608" y="0"/>
            <a:ext cx="18793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Řešení:</a:t>
            </a:r>
            <a:endParaRPr lang="cs-CZ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27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3" grpId="0" animBg="1"/>
      <p:bldP spid="14" grpId="0"/>
      <p:bldP spid="15" grpId="0"/>
      <p:bldP spid="16" grpId="0"/>
      <p:bldP spid="22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2" name="Tabulka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25879403"/>
                  </p:ext>
                </p:extLst>
              </p:nvPr>
            </p:nvGraphicFramePr>
            <p:xfrm>
              <a:off x="749509" y="2098623"/>
              <a:ext cx="7633053" cy="3387777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052417"/>
                    <a:gridCol w="1194424"/>
                    <a:gridCol w="1134100"/>
                    <a:gridCol w="1158229"/>
                    <a:gridCol w="1093883"/>
                  </a:tblGrid>
                  <a:tr h="1079292"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menšenec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10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25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31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12</a:t>
                          </a:r>
                          <a:endParaRPr lang="cs-CZ" sz="3600" dirty="0"/>
                        </a:p>
                      </a:txBody>
                      <a:tcPr/>
                    </a:tc>
                  </a:tr>
                  <a:tr h="1109273"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menšitel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2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360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3600" b="0" i="1" smtClean="0">
                                      <a:latin typeface="Cambria Math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cs-CZ" sz="3600" b="0" i="1" smtClean="0">
                                      <a:latin typeface="Cambria Math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9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360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3600" b="0" i="1" smtClean="0">
                                      <a:latin typeface="Cambria Math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cs-CZ" sz="3600" b="0" i="1" smtClean="0">
                                      <a:latin typeface="Cambria Math"/>
                                    </a:rPr>
                                    <m:t>12</m:t>
                                  </m:r>
                                </m:den>
                              </m:f>
                            </m:oMath>
                          </a14:m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18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360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3600" b="0" i="1" smtClean="0">
                                      <a:latin typeface="Cambria Math"/>
                                    </a:rPr>
                                    <m:t>6</m:t>
                                  </m:r>
                                </m:num>
                                <m:den>
                                  <m:r>
                                    <a:rPr lang="cs-CZ" sz="3600" b="0" i="1" smtClean="0">
                                      <a:latin typeface="Cambria Math"/>
                                    </a:rPr>
                                    <m:t>13</m:t>
                                  </m:r>
                                </m:den>
                              </m:f>
                            </m:oMath>
                          </a14:m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11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360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3600" b="0" i="1" smtClean="0">
                                      <a:latin typeface="Cambria Math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cs-CZ" sz="3600" b="0" i="1" smtClean="0">
                                      <a:latin typeface="Cambria Math"/>
                                    </a:rPr>
                                    <m:t>5</m:t>
                                  </m:r>
                                </m:den>
                              </m:f>
                            </m:oMath>
                          </a14:m>
                          <a:endParaRPr lang="cs-CZ" sz="3600" dirty="0"/>
                        </a:p>
                      </a:txBody>
                      <a:tcPr/>
                    </a:tc>
                  </a:tr>
                  <a:tr h="1199212"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rozdíl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sz="36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sz="36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sz="36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sz="36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Tabulka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25879403"/>
                  </p:ext>
                </p:extLst>
              </p:nvPr>
            </p:nvGraphicFramePr>
            <p:xfrm>
              <a:off x="749509" y="2098623"/>
              <a:ext cx="7633053" cy="3387777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052417"/>
                    <a:gridCol w="1194424"/>
                    <a:gridCol w="1134100"/>
                    <a:gridCol w="1158229"/>
                    <a:gridCol w="1093883"/>
                  </a:tblGrid>
                  <a:tr h="1079292"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menšenec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10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25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31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12</a:t>
                          </a:r>
                          <a:endParaRPr lang="cs-CZ" sz="3600" dirty="0"/>
                        </a:p>
                      </a:txBody>
                      <a:tcPr/>
                    </a:tc>
                  </a:tr>
                  <a:tr h="1109273"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menšitel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256122" t="-104945" r="-283673" b="-1082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375269" t="-104945" r="-198925" b="-1082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465263" t="-104945" r="-94737" b="-1082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600000" t="-104945" r="-559" b="-108242"/>
                          </a:stretch>
                        </a:blipFill>
                      </a:tcPr>
                    </a:tc>
                  </a:tr>
                  <a:tr h="1199212"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rozdíl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sz="36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sz="36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sz="36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 sz="36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3" name="TextovéPole 2"/>
          <p:cNvSpPr txBox="1"/>
          <p:nvPr/>
        </p:nvSpPr>
        <p:spPr>
          <a:xfrm>
            <a:off x="494675" y="404734"/>
            <a:ext cx="36875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Doplň tabulku: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497018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2" name="Tabulka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25316546"/>
                  </p:ext>
                </p:extLst>
              </p:nvPr>
            </p:nvGraphicFramePr>
            <p:xfrm>
              <a:off x="749509" y="2098623"/>
              <a:ext cx="7633053" cy="334280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052417"/>
                    <a:gridCol w="1194424"/>
                    <a:gridCol w="1134100"/>
                    <a:gridCol w="1158229"/>
                    <a:gridCol w="1093883"/>
                  </a:tblGrid>
                  <a:tr h="1079292"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menšenec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10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25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31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12</a:t>
                          </a:r>
                          <a:endParaRPr lang="cs-CZ" sz="3600" dirty="0"/>
                        </a:p>
                      </a:txBody>
                      <a:tcPr/>
                    </a:tc>
                  </a:tr>
                  <a:tr h="1064301"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menšitel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2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360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3600" b="0" i="1" smtClean="0">
                                      <a:latin typeface="Cambria Math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cs-CZ" sz="3600" b="0" i="1" smtClean="0">
                                      <a:latin typeface="Cambria Math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9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360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3600" b="0" i="1" smtClean="0">
                                      <a:latin typeface="Cambria Math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cs-CZ" sz="3600" b="0" i="1" smtClean="0">
                                      <a:latin typeface="Cambria Math"/>
                                    </a:rPr>
                                    <m:t>12</m:t>
                                  </m:r>
                                </m:den>
                              </m:f>
                            </m:oMath>
                          </a14:m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18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360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3600" b="0" i="1" smtClean="0">
                                      <a:latin typeface="Cambria Math"/>
                                    </a:rPr>
                                    <m:t>6</m:t>
                                  </m:r>
                                </m:num>
                                <m:den>
                                  <m:r>
                                    <a:rPr lang="cs-CZ" sz="3600" b="0" i="1" smtClean="0">
                                      <a:latin typeface="Cambria Math"/>
                                    </a:rPr>
                                    <m:t>13</m:t>
                                  </m:r>
                                </m:den>
                              </m:f>
                            </m:oMath>
                          </a14:m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11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360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3600" b="0" i="1" smtClean="0">
                                      <a:latin typeface="Cambria Math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cs-CZ" sz="3600" b="0" i="1" smtClean="0">
                                      <a:latin typeface="Cambria Math"/>
                                    </a:rPr>
                                    <m:t>5</m:t>
                                  </m:r>
                                </m:den>
                              </m:f>
                            </m:oMath>
                          </a14:m>
                          <a:endParaRPr lang="cs-CZ" sz="3600" dirty="0"/>
                        </a:p>
                      </a:txBody>
                      <a:tcPr/>
                    </a:tc>
                  </a:tr>
                  <a:tr h="1199212"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rozdíl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>
                              <a:solidFill>
                                <a:srgbClr val="FF0000"/>
                              </a:solidFill>
                            </a:rPr>
                            <a:t>7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360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3600" b="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cs-CZ" sz="3600" b="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endParaRPr lang="cs-CZ" sz="3600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>
                              <a:solidFill>
                                <a:srgbClr val="FF0000"/>
                              </a:solidFill>
                            </a:rPr>
                            <a:t>15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360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3600" b="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cs-CZ" sz="3600" b="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12</m:t>
                                  </m:r>
                                </m:den>
                              </m:f>
                            </m:oMath>
                          </a14:m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>
                              <a:solidFill>
                                <a:srgbClr val="FF0000"/>
                              </a:solidFill>
                            </a:rPr>
                            <a:t>12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360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3600" b="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cs-CZ" sz="3600" b="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13</m:t>
                                  </m:r>
                                </m:den>
                              </m:f>
                            </m:oMath>
                          </a14:m>
                          <a:endParaRPr lang="cs-CZ" sz="3600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800" i="1" smtClean="0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2800" b="0" i="1" smtClean="0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cs-CZ" sz="2800" b="0" i="1" smtClean="0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36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Tabulka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25316546"/>
                  </p:ext>
                </p:extLst>
              </p:nvPr>
            </p:nvGraphicFramePr>
            <p:xfrm>
              <a:off x="749509" y="2098623"/>
              <a:ext cx="7633053" cy="334280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052417"/>
                    <a:gridCol w="1194424"/>
                    <a:gridCol w="1134100"/>
                    <a:gridCol w="1158229"/>
                    <a:gridCol w="1093883"/>
                  </a:tblGrid>
                  <a:tr h="1079292"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menšenec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10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25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31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12</a:t>
                          </a:r>
                          <a:endParaRPr lang="cs-CZ" sz="3600" dirty="0"/>
                        </a:p>
                      </a:txBody>
                      <a:tcPr/>
                    </a:tc>
                  </a:tr>
                  <a:tr h="1064301"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menšitel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256122" t="-109143" r="-283673" b="-1125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375269" t="-109143" r="-198925" b="-1125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465263" t="-109143" r="-94737" b="-1125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600000" t="-109143" r="-559" b="-112571"/>
                          </a:stretch>
                        </a:blipFill>
                      </a:tcPr>
                    </a:tc>
                  </a:tr>
                  <a:tr h="1199212">
                    <a:tc>
                      <a:txBody>
                        <a:bodyPr/>
                        <a:lstStyle/>
                        <a:p>
                          <a:r>
                            <a:rPr lang="cs-CZ" sz="3600" dirty="0" smtClean="0"/>
                            <a:t>rozdíl</a:t>
                          </a:r>
                          <a:endParaRPr lang="cs-CZ" sz="3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256122" t="-185787" r="-28367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375269" t="-185787" r="-1989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465263" t="-185787" r="-9473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600000" t="-185787" r="-559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3" name="TextovéPole 2"/>
          <p:cNvSpPr txBox="1"/>
          <p:nvPr/>
        </p:nvSpPr>
        <p:spPr>
          <a:xfrm>
            <a:off x="1004341" y="284813"/>
            <a:ext cx="18138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Řešení: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004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285322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u="sng" dirty="0" smtClean="0"/>
              <a:t>Použité zdroje:</a:t>
            </a:r>
          </a:p>
          <a:p>
            <a:endParaRPr lang="cs-CZ" dirty="0"/>
          </a:p>
          <a:p>
            <a:r>
              <a:rPr lang="cs-CZ" dirty="0" smtClean="0"/>
              <a:t>Zdroj všech obrázků je galerie Microsoft Office  2010, vlastník licence ZŠ Jablonec nad Nisou – Mšeno, Mozartova</a:t>
            </a:r>
            <a:r>
              <a:rPr lang="cs-CZ" dirty="0"/>
              <a:t> </a:t>
            </a:r>
            <a:r>
              <a:rPr lang="cs-CZ" dirty="0" smtClean="0"/>
              <a:t>24, příspěvková organizace.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0693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176</TotalTime>
  <Words>197</Words>
  <Application>Microsoft Office PowerPoint</Application>
  <PresentationFormat>Předvádění na obrazovce (4:3)</PresentationFormat>
  <Paragraphs>51</Paragraphs>
  <Slides>7</Slides>
  <Notes>2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Aerodynamika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Volechová</dc:creator>
  <cp:lastModifiedBy>Jana Volechová</cp:lastModifiedBy>
  <cp:revision>21</cp:revision>
  <dcterms:created xsi:type="dcterms:W3CDTF">2013-10-14T16:50:08Z</dcterms:created>
  <dcterms:modified xsi:type="dcterms:W3CDTF">2013-10-23T08:36:51Z</dcterms:modified>
</cp:coreProperties>
</file>