
<file path=[Content_Types].xml><?xml version="1.0" encoding="utf-8"?>
<Types xmlns="http://schemas.openxmlformats.org/package/2006/content-types">
  <Default Extension="bin" ContentType="application/vnd.openxmlformats-officedocument.oleObject"/>
  <Default Extension="png" ContentType="image/png"/>
  <Default Extension="emf" ContentType="image/x-emf"/>
  <Default Extension="wmf" ContentType="image/x-wmf"/>
  <Default Extension="jpeg" ContentType="image/jpeg"/>
  <Default Extension="rels" ContentType="application/vnd.openxmlformats-package.relationships+xml"/>
  <Default Extension="xml" ContentType="application/xml"/>
  <Default Extension="docx" ContentType="application/vnd.openxmlformats-officedocument.wordprocessingml.document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9"/>
  </p:notesMasterIdLst>
  <p:sldIdLst>
    <p:sldId id="256" r:id="rId2"/>
    <p:sldId id="257" r:id="rId3"/>
    <p:sldId id="258" r:id="rId4"/>
    <p:sldId id="259" r:id="rId5"/>
    <p:sldId id="261" r:id="rId6"/>
    <p:sldId id="262" r:id="rId7"/>
    <p:sldId id="263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Střední styl 2 – zvýraznění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4" d="100"/>
          <a:sy n="74" d="100"/>
        </p:scale>
        <p:origin x="-1182" y="-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emf"/></Relationships>
</file>

<file path=ppt/drawings/_rels/vmlDrawing2.vml.rels><?xml version="1.0" encoding="UTF-8" standalone="yes"?>
<Relationships xmlns="http://schemas.openxmlformats.org/package/2006/relationships"><Relationship Id="rId3" Type="http://schemas.openxmlformats.org/officeDocument/2006/relationships/image" Target="../media/image5.wmf"/><Relationship Id="rId2" Type="http://schemas.openxmlformats.org/officeDocument/2006/relationships/image" Target="../media/image4.wmf"/><Relationship Id="rId1" Type="http://schemas.openxmlformats.org/officeDocument/2006/relationships/image" Target="../media/image3.wmf"/><Relationship Id="rId4" Type="http://schemas.openxmlformats.org/officeDocument/2006/relationships/image" Target="../media/image6.wmf"/></Relationships>
</file>

<file path=ppt/drawings/_rels/vmlDrawing3.vml.rels><?xml version="1.0" encoding="UTF-8" standalone="yes"?>
<Relationships xmlns="http://schemas.openxmlformats.org/package/2006/relationships"><Relationship Id="rId3" Type="http://schemas.openxmlformats.org/officeDocument/2006/relationships/image" Target="../media/image9.wmf"/><Relationship Id="rId2" Type="http://schemas.openxmlformats.org/officeDocument/2006/relationships/image" Target="../media/image8.wmf"/><Relationship Id="rId1" Type="http://schemas.openxmlformats.org/officeDocument/2006/relationships/image" Target="../media/image7.wmf"/><Relationship Id="rId5" Type="http://schemas.openxmlformats.org/officeDocument/2006/relationships/image" Target="../media/image11.wmf"/><Relationship Id="rId4" Type="http://schemas.openxmlformats.org/officeDocument/2006/relationships/image" Target="../media/image10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B8B02DD-6B6F-4AB2-82E5-1E688B4E8346}" type="datetimeFigureOut">
              <a:rPr lang="cs-CZ" smtClean="0"/>
              <a:t>12. 11. 2013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CFAF9BE-5D1C-4444-B384-303618E1E50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0417115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93E196-7AB0-4430-8089-8D805D7357AD}" type="datetimeFigureOut">
              <a:rPr lang="cs-CZ" smtClean="0"/>
              <a:t>12. 11. 2013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90222A-1F5B-47AF-BDCE-3B52E157EBDF}" type="slidenum">
              <a:rPr lang="cs-CZ" smtClean="0"/>
              <a:t>‹#›</a:t>
            </a:fld>
            <a:endParaRPr lang="cs-CZ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93E196-7AB0-4430-8089-8D805D7357AD}" type="datetimeFigureOut">
              <a:rPr lang="cs-CZ" smtClean="0"/>
              <a:t>12. 11. 2013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90222A-1F5B-47AF-BDCE-3B52E157EBDF}" type="slidenum">
              <a:rPr lang="cs-CZ" smtClean="0"/>
              <a:t>‹#›</a:t>
            </a:fld>
            <a:endParaRPr lang="cs-CZ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93E196-7AB0-4430-8089-8D805D7357AD}" type="datetimeFigureOut">
              <a:rPr lang="cs-CZ" smtClean="0"/>
              <a:t>12. 11. 2013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90222A-1F5B-47AF-BDCE-3B52E157EBD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93E196-7AB0-4430-8089-8D805D7357AD}" type="datetimeFigureOut">
              <a:rPr lang="cs-CZ" smtClean="0"/>
              <a:t>12. 11. 2013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90222A-1F5B-47AF-BDCE-3B52E157EBDF}" type="slidenum">
              <a:rPr lang="cs-CZ" smtClean="0"/>
              <a:t>‹#›</a:t>
            </a:fld>
            <a:endParaRPr lang="cs-CZ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93E196-7AB0-4430-8089-8D805D7357AD}" type="datetimeFigureOut">
              <a:rPr lang="cs-CZ" smtClean="0"/>
              <a:t>12. 11. 2013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90222A-1F5B-47AF-BDCE-3B52E157EBDF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93E196-7AB0-4430-8089-8D805D7357AD}" type="datetimeFigureOut">
              <a:rPr lang="cs-CZ" smtClean="0"/>
              <a:t>12. 11. 2013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90222A-1F5B-47AF-BDCE-3B52E157EBD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93E196-7AB0-4430-8089-8D805D7357AD}" type="datetimeFigureOut">
              <a:rPr lang="cs-CZ" smtClean="0"/>
              <a:t>12. 11. 2013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90222A-1F5B-47AF-BDCE-3B52E157EBD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93E196-7AB0-4430-8089-8D805D7357AD}" type="datetimeFigureOut">
              <a:rPr lang="cs-CZ" smtClean="0"/>
              <a:t>12. 11. 2013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90222A-1F5B-47AF-BDCE-3B52E157EBD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93E196-7AB0-4430-8089-8D805D7357AD}" type="datetimeFigureOut">
              <a:rPr lang="cs-CZ" smtClean="0"/>
              <a:t>12. 11. 2013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90222A-1F5B-47AF-BDCE-3B52E157EBDF}" type="slidenum">
              <a:rPr lang="cs-CZ" smtClean="0"/>
              <a:t>‹#›</a:t>
            </a:fld>
            <a:endParaRPr lang="cs-CZ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93E196-7AB0-4430-8089-8D805D7357AD}" type="datetimeFigureOut">
              <a:rPr lang="cs-CZ" smtClean="0"/>
              <a:t>12. 11. 2013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90222A-1F5B-47AF-BDCE-3B52E157EBD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93E196-7AB0-4430-8089-8D805D7357AD}" type="datetimeFigureOut">
              <a:rPr lang="cs-CZ" smtClean="0"/>
              <a:t>12. 11. 2013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90222A-1F5B-47AF-BDCE-3B52E157EBD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A993E196-7AB0-4430-8089-8D805D7357AD}" type="datetimeFigureOut">
              <a:rPr lang="cs-CZ" smtClean="0"/>
              <a:t>12. 11. 2013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9090222A-1F5B-47AF-BDCE-3B52E157EBDF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Word_Document1.docx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1.emf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wmf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8.png"/><Relationship Id="rId7" Type="http://schemas.openxmlformats.org/officeDocument/2006/relationships/image" Target="../media/image4.wmf"/><Relationship Id="rId12" Type="http://schemas.openxmlformats.org/officeDocument/2006/relationships/image" Target="../media/image6.wmf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Relationship Id="rId6" Type="http://schemas.openxmlformats.org/officeDocument/2006/relationships/oleObject" Target="../embeddings/oleObject2.bin"/><Relationship Id="rId11" Type="http://schemas.openxmlformats.org/officeDocument/2006/relationships/oleObject" Target="../embeddings/oleObject4.bin"/><Relationship Id="rId5" Type="http://schemas.openxmlformats.org/officeDocument/2006/relationships/image" Target="../media/image3.wmf"/><Relationship Id="rId10" Type="http://schemas.openxmlformats.org/officeDocument/2006/relationships/image" Target="../media/image5.wmf"/><Relationship Id="rId4" Type="http://schemas.openxmlformats.org/officeDocument/2006/relationships/oleObject" Target="../embeddings/oleObject1.bin"/><Relationship Id="rId9" Type="http://schemas.openxmlformats.org/officeDocument/2006/relationships/oleObject" Target="../embeddings/oleObject3.bin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wmf"/><Relationship Id="rId13" Type="http://schemas.openxmlformats.org/officeDocument/2006/relationships/image" Target="../media/image2.wmf"/><Relationship Id="rId3" Type="http://schemas.openxmlformats.org/officeDocument/2006/relationships/oleObject" Target="../embeddings/oleObject5.bin"/><Relationship Id="rId7" Type="http://schemas.openxmlformats.org/officeDocument/2006/relationships/oleObject" Target="../embeddings/oleObject7.bin"/><Relationship Id="rId12" Type="http://schemas.openxmlformats.org/officeDocument/2006/relationships/image" Target="../media/image11.wmf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3.vml"/><Relationship Id="rId6" Type="http://schemas.openxmlformats.org/officeDocument/2006/relationships/image" Target="../media/image8.wmf"/><Relationship Id="rId11" Type="http://schemas.openxmlformats.org/officeDocument/2006/relationships/oleObject" Target="../embeddings/oleObject9.bin"/><Relationship Id="rId5" Type="http://schemas.openxmlformats.org/officeDocument/2006/relationships/oleObject" Target="../embeddings/oleObject6.bin"/><Relationship Id="rId10" Type="http://schemas.openxmlformats.org/officeDocument/2006/relationships/image" Target="../media/image10.wmf"/><Relationship Id="rId4" Type="http://schemas.openxmlformats.org/officeDocument/2006/relationships/image" Target="../media/image7.wmf"/><Relationship Id="rId9" Type="http://schemas.openxmlformats.org/officeDocument/2006/relationships/oleObject" Target="../embeddings/oleObject8.bin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Objek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606890196"/>
              </p:ext>
            </p:extLst>
          </p:nvPr>
        </p:nvGraphicFramePr>
        <p:xfrm>
          <a:off x="1763713" y="334963"/>
          <a:ext cx="5821362" cy="68897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5" name="Dokument" r:id="rId3" imgW="5902889" imgH="7002350" progId="Word.Document.12">
                  <p:embed/>
                </p:oleObj>
              </mc:Choice>
              <mc:Fallback>
                <p:oleObj name="Dokument" r:id="rId3" imgW="5902889" imgH="7002350" progId="Word.Document.12">
                  <p:embed/>
                  <p:pic>
                    <p:nvPicPr>
                      <p:cNvPr id="0" name="Objek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763713" y="334963"/>
                        <a:ext cx="5821362" cy="68897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4591416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899592" y="908720"/>
            <a:ext cx="6583854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cs-CZ" sz="7200" dirty="0" smtClean="0"/>
              <a:t>Racionální čísla</a:t>
            </a:r>
            <a:endParaRPr lang="cs-CZ" sz="72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1236154" y="2413903"/>
            <a:ext cx="6019597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cs-CZ" sz="7200" dirty="0" smtClean="0">
                <a:solidFill>
                  <a:srgbClr val="FF0000"/>
                </a:solidFill>
              </a:rPr>
              <a:t>Dělení zlomků</a:t>
            </a:r>
            <a:endParaRPr lang="cs-CZ" sz="72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531954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1187624" y="247000"/>
            <a:ext cx="6758581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/>
              <a:t>Zapiš zlomkem v základním</a:t>
            </a:r>
          </a:p>
          <a:p>
            <a:r>
              <a:rPr lang="cs-CZ" sz="4000" b="1" dirty="0" smtClean="0"/>
              <a:t> tvaru podíly:</a:t>
            </a:r>
            <a:endParaRPr lang="cs-CZ" sz="4000" b="1" dirty="0"/>
          </a:p>
        </p:txBody>
      </p:sp>
      <p:sp>
        <p:nvSpPr>
          <p:cNvPr id="6" name="TextovéPole 5"/>
          <p:cNvSpPr txBox="1"/>
          <p:nvPr/>
        </p:nvSpPr>
        <p:spPr>
          <a:xfrm>
            <a:off x="96620" y="3356992"/>
            <a:ext cx="2182008" cy="31700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 smtClean="0"/>
              <a:t>6 : 15 =</a:t>
            </a:r>
          </a:p>
          <a:p>
            <a:r>
              <a:rPr lang="cs-CZ" sz="4000" dirty="0" smtClean="0"/>
              <a:t>8 : 24 =</a:t>
            </a:r>
          </a:p>
          <a:p>
            <a:r>
              <a:rPr lang="cs-CZ" sz="4000" dirty="0" smtClean="0"/>
              <a:t>64 : 36 =</a:t>
            </a:r>
          </a:p>
          <a:p>
            <a:r>
              <a:rPr lang="cs-CZ" sz="4000" dirty="0" smtClean="0"/>
              <a:t>98 : 12 =</a:t>
            </a:r>
          </a:p>
          <a:p>
            <a:r>
              <a:rPr lang="cs-CZ" sz="4000" dirty="0" smtClean="0"/>
              <a:t>54 : 7 =</a:t>
            </a:r>
            <a:endParaRPr lang="cs-CZ" sz="4000" dirty="0"/>
          </a:p>
        </p:txBody>
      </p:sp>
      <p:grpSp>
        <p:nvGrpSpPr>
          <p:cNvPr id="9" name="Skupina 8"/>
          <p:cNvGrpSpPr/>
          <p:nvPr/>
        </p:nvGrpSpPr>
        <p:grpSpPr>
          <a:xfrm>
            <a:off x="4065200" y="1311765"/>
            <a:ext cx="4975963" cy="1745133"/>
            <a:chOff x="4067944" y="3573016"/>
            <a:chExt cx="4975963" cy="1745133"/>
          </a:xfrm>
        </p:grpSpPr>
        <p:sp>
          <p:nvSpPr>
            <p:cNvPr id="7" name="Ovál 6"/>
            <p:cNvSpPr/>
            <p:nvPr/>
          </p:nvSpPr>
          <p:spPr>
            <a:xfrm>
              <a:off x="4067944" y="3573016"/>
              <a:ext cx="4863579" cy="1745133"/>
            </a:xfrm>
            <a:prstGeom prst="ellipse">
              <a:avLst/>
            </a:prstGeom>
            <a:solidFill>
              <a:srgbClr val="FFFF00"/>
            </a:solidFill>
            <a:ln>
              <a:solidFill>
                <a:schemeClr val="accent1">
                  <a:lumMod val="75000"/>
                </a:schemeClr>
              </a:solidFill>
            </a:ln>
            <a:effectLst>
              <a:innerShdw blurRad="63500" dist="50800" dir="54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8" name="TextovéPole 7"/>
            <p:cNvSpPr txBox="1"/>
            <p:nvPr/>
          </p:nvSpPr>
          <p:spPr>
            <a:xfrm>
              <a:off x="4401289" y="3876195"/>
              <a:ext cx="4642618" cy="113877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3600" dirty="0" smtClean="0"/>
                <a:t>  Žák perem zapisuje </a:t>
              </a:r>
            </a:p>
            <a:p>
              <a:r>
                <a:rPr lang="cs-CZ" sz="3200" dirty="0" smtClean="0"/>
                <a:t>   zlomky.</a:t>
              </a:r>
              <a:endParaRPr lang="cs-CZ" sz="3200" dirty="0"/>
            </a:p>
          </p:txBody>
        </p:sp>
      </p:grpSp>
    </p:spTree>
    <p:extLst>
      <p:ext uri="{BB962C8B-B14F-4D97-AF65-F5344CB8AC3E}">
        <p14:creationId xmlns:p14="http://schemas.microsoft.com/office/powerpoint/2010/main" val="17576873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ovéPole 4"/>
          <p:cNvSpPr txBox="1"/>
          <p:nvPr/>
        </p:nvSpPr>
        <p:spPr>
          <a:xfrm>
            <a:off x="467544" y="260648"/>
            <a:ext cx="2486578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>
                <a:solidFill>
                  <a:srgbClr val="FF0000"/>
                </a:solidFill>
              </a:rPr>
              <a:t>Výsledky:</a:t>
            </a:r>
            <a:endParaRPr lang="cs-CZ" sz="4000" b="1" dirty="0">
              <a:solidFill>
                <a:srgbClr val="FF0000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ovéPole 6"/>
              <p:cNvSpPr txBox="1"/>
              <p:nvPr/>
            </p:nvSpPr>
            <p:spPr>
              <a:xfrm>
                <a:off x="179512" y="1628800"/>
                <a:ext cx="2821606" cy="450655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sz="4000" dirty="0" smtClean="0"/>
                  <a:t>6 : 15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4000" i="1" smtClean="0">
                            <a:solidFill>
                              <a:srgbClr val="FF0000"/>
                            </a:solidFill>
                            <a:latin typeface="Cambria Math"/>
                          </a:rPr>
                        </m:ctrlPr>
                      </m:fPr>
                      <m:num>
                        <m:r>
                          <a:rPr lang="cs-CZ" sz="4000" b="0" i="1" smtClean="0">
                            <a:solidFill>
                              <a:srgbClr val="FF0000"/>
                            </a:solidFill>
                            <a:latin typeface="Cambria Math"/>
                          </a:rPr>
                          <m:t>2</m:t>
                        </m:r>
                      </m:num>
                      <m:den>
                        <m:r>
                          <a:rPr lang="cs-CZ" sz="4000" b="0" i="1" smtClean="0">
                            <a:solidFill>
                              <a:srgbClr val="FF0000"/>
                            </a:solidFill>
                            <a:latin typeface="Cambria Math"/>
                          </a:rPr>
                          <m:t>5</m:t>
                        </m:r>
                      </m:den>
                    </m:f>
                  </m:oMath>
                </a14:m>
                <a:endParaRPr lang="cs-CZ" sz="4000" dirty="0" smtClean="0"/>
              </a:p>
              <a:p>
                <a:r>
                  <a:rPr lang="cs-CZ" sz="4000" dirty="0" smtClean="0"/>
                  <a:t>8 : 24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4000" i="1" smtClean="0">
                            <a:solidFill>
                              <a:srgbClr val="FF0000"/>
                            </a:solidFill>
                            <a:latin typeface="Cambria Math"/>
                          </a:rPr>
                        </m:ctrlPr>
                      </m:fPr>
                      <m:num>
                        <m:r>
                          <a:rPr lang="cs-CZ" sz="4000" b="0" i="1" smtClean="0">
                            <a:solidFill>
                              <a:srgbClr val="FF0000"/>
                            </a:solidFill>
                            <a:latin typeface="Cambria Math"/>
                          </a:rPr>
                          <m:t>1</m:t>
                        </m:r>
                      </m:num>
                      <m:den>
                        <m:r>
                          <a:rPr lang="cs-CZ" sz="4000" b="0" i="1" smtClean="0">
                            <a:solidFill>
                              <a:srgbClr val="FF0000"/>
                            </a:solidFill>
                            <a:latin typeface="Cambria Math"/>
                          </a:rPr>
                          <m:t>3</m:t>
                        </m:r>
                      </m:den>
                    </m:f>
                  </m:oMath>
                </a14:m>
                <a:endParaRPr lang="cs-CZ" sz="4000" dirty="0" smtClean="0"/>
              </a:p>
              <a:p>
                <a:r>
                  <a:rPr lang="cs-CZ" sz="4000" dirty="0" smtClean="0"/>
                  <a:t>64 : 36 = </a:t>
                </a:r>
                <a:r>
                  <a:rPr lang="cs-CZ" sz="4000" dirty="0" smtClean="0">
                    <a:solidFill>
                      <a:srgbClr val="FF0000"/>
                    </a:solidFill>
                  </a:rPr>
                  <a:t>1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4000" i="1" smtClean="0">
                            <a:solidFill>
                              <a:srgbClr val="FF0000"/>
                            </a:solidFill>
                            <a:latin typeface="Cambria Math"/>
                          </a:rPr>
                        </m:ctrlPr>
                      </m:fPr>
                      <m:num>
                        <m:r>
                          <a:rPr lang="cs-CZ" sz="4000" b="0" i="1" smtClean="0">
                            <a:solidFill>
                              <a:srgbClr val="FF0000"/>
                            </a:solidFill>
                            <a:latin typeface="Cambria Math"/>
                          </a:rPr>
                          <m:t>7</m:t>
                        </m:r>
                      </m:num>
                      <m:den>
                        <m:r>
                          <a:rPr lang="cs-CZ" sz="4000" b="0" i="1" smtClean="0">
                            <a:solidFill>
                              <a:srgbClr val="FF0000"/>
                            </a:solidFill>
                            <a:latin typeface="Cambria Math"/>
                          </a:rPr>
                          <m:t>9</m:t>
                        </m:r>
                      </m:den>
                    </m:f>
                  </m:oMath>
                </a14:m>
                <a:endParaRPr lang="cs-CZ" sz="4000" dirty="0" smtClean="0"/>
              </a:p>
              <a:p>
                <a:r>
                  <a:rPr lang="cs-CZ" sz="4000" dirty="0" smtClean="0"/>
                  <a:t>98 : 12 = </a:t>
                </a:r>
                <a:r>
                  <a:rPr lang="cs-CZ" sz="4000" dirty="0" smtClean="0">
                    <a:solidFill>
                      <a:srgbClr val="FF0000"/>
                    </a:solidFill>
                  </a:rPr>
                  <a:t>8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4000" i="1" smtClean="0">
                            <a:solidFill>
                              <a:srgbClr val="FF0000"/>
                            </a:solidFill>
                            <a:latin typeface="Cambria Math"/>
                          </a:rPr>
                        </m:ctrlPr>
                      </m:fPr>
                      <m:num>
                        <m:r>
                          <a:rPr lang="cs-CZ" sz="4000" b="0" i="1" smtClean="0">
                            <a:solidFill>
                              <a:srgbClr val="FF0000"/>
                            </a:solidFill>
                            <a:latin typeface="Cambria Math"/>
                          </a:rPr>
                          <m:t>1</m:t>
                        </m:r>
                      </m:num>
                      <m:den>
                        <m:r>
                          <a:rPr lang="cs-CZ" sz="4000" b="0" i="1" smtClean="0">
                            <a:solidFill>
                              <a:srgbClr val="FF0000"/>
                            </a:solidFill>
                            <a:latin typeface="Cambria Math"/>
                          </a:rPr>
                          <m:t>6</m:t>
                        </m:r>
                      </m:den>
                    </m:f>
                  </m:oMath>
                </a14:m>
                <a:endParaRPr lang="cs-CZ" sz="4000" dirty="0" smtClean="0"/>
              </a:p>
              <a:p>
                <a:r>
                  <a:rPr lang="cs-CZ" sz="4000" dirty="0" smtClean="0"/>
                  <a:t>54 : 7 = </a:t>
                </a:r>
                <a:r>
                  <a:rPr lang="cs-CZ" sz="4000" dirty="0" smtClean="0">
                    <a:solidFill>
                      <a:srgbClr val="FF0000"/>
                    </a:solidFill>
                  </a:rPr>
                  <a:t>7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4000" i="1" smtClean="0">
                            <a:solidFill>
                              <a:srgbClr val="FF0000"/>
                            </a:solidFill>
                            <a:latin typeface="Cambria Math"/>
                          </a:rPr>
                        </m:ctrlPr>
                      </m:fPr>
                      <m:num>
                        <m:r>
                          <a:rPr lang="cs-CZ" sz="4000" b="0" i="1" smtClean="0">
                            <a:solidFill>
                              <a:srgbClr val="FF0000"/>
                            </a:solidFill>
                            <a:latin typeface="Cambria Math"/>
                          </a:rPr>
                          <m:t>5</m:t>
                        </m:r>
                      </m:num>
                      <m:den>
                        <m:r>
                          <a:rPr lang="cs-CZ" sz="4000" b="0" i="1" smtClean="0">
                            <a:solidFill>
                              <a:srgbClr val="FF0000"/>
                            </a:solidFill>
                            <a:latin typeface="Cambria Math"/>
                          </a:rPr>
                          <m:t>7</m:t>
                        </m:r>
                      </m:den>
                    </m:f>
                  </m:oMath>
                </a14:m>
                <a:endParaRPr lang="cs-CZ" sz="4000" dirty="0"/>
              </a:p>
            </p:txBody>
          </p:sp>
        </mc:Choice>
        <mc:Fallback xmlns="">
          <p:sp>
            <p:nvSpPr>
              <p:cNvPr id="7" name="TextovéPole 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79512" y="1628800"/>
                <a:ext cx="2821606" cy="4506555"/>
              </a:xfrm>
              <a:prstGeom prst="rect">
                <a:avLst/>
              </a:prstGeom>
              <a:blipFill rotWithShape="1">
                <a:blip r:embed="rId2"/>
                <a:stretch>
                  <a:fillRect l="-7559" b="-812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2050" name="Picture 2" descr="C:\Users\jana.volechova\AppData\Local\Microsoft\Windows\Temporary Internet Files\Content.IE5\QBP409W2\MC900438000[1].wm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8064" y="1124744"/>
            <a:ext cx="2976703" cy="20284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502042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7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4" name="TextovéPole 3"/>
              <p:cNvSpPr txBox="1"/>
              <p:nvPr/>
            </p:nvSpPr>
            <p:spPr>
              <a:xfrm>
                <a:off x="978490" y="124636"/>
                <a:ext cx="7848872" cy="244631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sz="4000" dirty="0" smtClean="0"/>
                  <a:t>Obsah obdélníka je 20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4000" i="1" smtClean="0">
                            <a:latin typeface="Cambria Math"/>
                          </a:rPr>
                        </m:ctrlPr>
                      </m:fPr>
                      <m:num>
                        <m:r>
                          <a:rPr lang="cs-CZ" sz="4000" b="0" i="1" smtClean="0">
                            <a:latin typeface="Cambria Math"/>
                          </a:rPr>
                          <m:t>1</m:t>
                        </m:r>
                      </m:num>
                      <m:den>
                        <m:r>
                          <a:rPr lang="cs-CZ" sz="4000" b="0" i="1" smtClean="0">
                            <a:latin typeface="Cambria Math"/>
                          </a:rPr>
                          <m:t>4</m:t>
                        </m:r>
                      </m:den>
                    </m:f>
                  </m:oMath>
                </a14:m>
                <a:r>
                  <a:rPr lang="cs-CZ" sz="4000" dirty="0" smtClean="0"/>
                  <a:t>      .</a:t>
                </a:r>
              </a:p>
              <a:p>
                <a:r>
                  <a:rPr lang="cs-CZ" sz="4000" dirty="0" smtClean="0"/>
                  <a:t>Jeden rozměr má délku 2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4000" i="1" smtClean="0">
                            <a:latin typeface="Cambria Math"/>
                          </a:rPr>
                        </m:ctrlPr>
                      </m:fPr>
                      <m:num>
                        <m:r>
                          <a:rPr lang="cs-CZ" sz="4000" b="0" i="1" smtClean="0">
                            <a:latin typeface="Cambria Math"/>
                          </a:rPr>
                          <m:t>1</m:t>
                        </m:r>
                      </m:num>
                      <m:den>
                        <m:r>
                          <a:rPr lang="cs-CZ" sz="4000" b="0" i="1" smtClean="0">
                            <a:latin typeface="Cambria Math"/>
                          </a:rPr>
                          <m:t>4</m:t>
                        </m:r>
                      </m:den>
                    </m:f>
                  </m:oMath>
                </a14:m>
                <a:r>
                  <a:rPr lang="cs-CZ" sz="4000" dirty="0" smtClean="0"/>
                  <a:t>      .</a:t>
                </a:r>
              </a:p>
              <a:p>
                <a:r>
                  <a:rPr lang="cs-CZ" sz="4000" dirty="0" smtClean="0"/>
                  <a:t>Vypočítej druhý rozměr.</a:t>
                </a:r>
                <a:endParaRPr lang="cs-CZ" sz="4000" dirty="0"/>
              </a:p>
            </p:txBody>
          </p:sp>
        </mc:Choice>
        <mc:Fallback xmlns="">
          <p:sp>
            <p:nvSpPr>
              <p:cNvPr id="4" name="TextovéPole 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78490" y="124636"/>
                <a:ext cx="7848872" cy="2446311"/>
              </a:xfrm>
              <a:prstGeom prst="rect">
                <a:avLst/>
              </a:prstGeom>
              <a:blipFill rotWithShape="1">
                <a:blip r:embed="rId3"/>
                <a:stretch>
                  <a:fillRect l="-2797" b="-9453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5" name="Objek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943649763"/>
              </p:ext>
            </p:extLst>
          </p:nvPr>
        </p:nvGraphicFramePr>
        <p:xfrm>
          <a:off x="6444208" y="260648"/>
          <a:ext cx="1092352" cy="64923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18" name="Rovnice" r:id="rId4" imgW="291960" imgH="203040" progId="Equation.3">
                  <p:embed/>
                </p:oleObj>
              </mc:Choice>
              <mc:Fallback>
                <p:oleObj name="Rovnice" r:id="rId4" imgW="291960" imgH="203040" progId="Equation.3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6444208" y="260648"/>
                        <a:ext cx="1092352" cy="649233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" name="Objek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52709933"/>
              </p:ext>
            </p:extLst>
          </p:nvPr>
        </p:nvGraphicFramePr>
        <p:xfrm>
          <a:off x="7292975" y="1022350"/>
          <a:ext cx="895350" cy="6508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19" name="Rovnice" r:id="rId6" imgW="279360" imgH="203040" progId="Equation.3">
                  <p:embed/>
                </p:oleObj>
              </mc:Choice>
              <mc:Fallback>
                <p:oleObj name="Rovnice" r:id="rId6" imgW="279360" imgH="203040" progId="Equation.3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7292975" y="1022350"/>
                        <a:ext cx="895350" cy="65087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sp>
            <p:nvSpPr>
              <p:cNvPr id="8" name="Obdélník 7"/>
              <p:cNvSpPr/>
              <p:nvPr/>
            </p:nvSpPr>
            <p:spPr>
              <a:xfrm>
                <a:off x="1691680" y="3336185"/>
                <a:ext cx="6048672" cy="1440160"/>
              </a:xfrm>
              <a:prstGeom prst="rect">
                <a:avLst/>
              </a:prstGeom>
              <a:solidFill>
                <a:schemeClr val="accent3">
                  <a:lumMod val="75000"/>
                </a:schemeClr>
              </a:solidFill>
              <a:ln>
                <a:solidFill>
                  <a:schemeClr val="tx1">
                    <a:lumMod val="95000"/>
                    <a:lumOff val="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cs-CZ" sz="6600" b="1" dirty="0" smtClean="0">
                    <a:solidFill>
                      <a:schemeClr val="tx1"/>
                    </a:solidFill>
                  </a:rPr>
                  <a:t>S</a:t>
                </a:r>
                <a:r>
                  <a:rPr lang="cs-CZ" sz="6600" b="1" dirty="0" smtClean="0"/>
                  <a:t> </a:t>
                </a:r>
                <a:r>
                  <a:rPr lang="cs-CZ" sz="6600" b="1" dirty="0" smtClean="0">
                    <a:solidFill>
                      <a:schemeClr val="tx1"/>
                    </a:solidFill>
                  </a:rPr>
                  <a:t>=</a:t>
                </a:r>
                <a:r>
                  <a:rPr lang="cs-CZ" sz="6600" b="1" dirty="0" smtClean="0"/>
                  <a:t> </a:t>
                </a:r>
                <a:r>
                  <a:rPr lang="cs-CZ" sz="6600" dirty="0" smtClean="0">
                    <a:solidFill>
                      <a:schemeClr val="tx1"/>
                    </a:solidFill>
                  </a:rPr>
                  <a:t>20</a:t>
                </a:r>
                <a:r>
                  <a:rPr lang="cs-CZ" sz="6600" dirty="0" smtClean="0"/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6600" i="1" smtClean="0">
                            <a:latin typeface="Cambria Math"/>
                          </a:rPr>
                        </m:ctrlPr>
                      </m:fPr>
                      <m:num>
                        <m:r>
                          <a:rPr lang="cs-CZ" sz="6600" b="0" i="1" smtClean="0">
                            <a:solidFill>
                              <a:schemeClr val="tx1"/>
                            </a:solidFill>
                            <a:latin typeface="Cambria Math"/>
                          </a:rPr>
                          <m:t>1</m:t>
                        </m:r>
                      </m:num>
                      <m:den>
                        <m:r>
                          <a:rPr lang="cs-CZ" sz="6600" b="0" i="1" smtClean="0">
                            <a:solidFill>
                              <a:schemeClr val="tx1"/>
                            </a:solidFill>
                            <a:latin typeface="Cambria Math"/>
                          </a:rPr>
                          <m:t>4</m:t>
                        </m:r>
                      </m:den>
                    </m:f>
                  </m:oMath>
                </a14:m>
                <a:r>
                  <a:rPr lang="cs-CZ" sz="6600" dirty="0" smtClean="0"/>
                  <a:t> </a:t>
                </a:r>
                <a:endParaRPr lang="cs-CZ" sz="6600" b="1" dirty="0"/>
              </a:p>
            </p:txBody>
          </p:sp>
        </mc:Choice>
        <mc:Fallback xmlns="">
          <p:sp>
            <p:nvSpPr>
              <p:cNvPr id="8" name="Obdélník 7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691680" y="3336185"/>
                <a:ext cx="6048672" cy="1440160"/>
              </a:xfrm>
              <a:prstGeom prst="rect">
                <a:avLst/>
              </a:prstGeom>
              <a:blipFill rotWithShape="1">
                <a:blip r:embed="rId8"/>
                <a:stretch>
                  <a:fillRect t="-3750" b="-17500"/>
                </a:stretch>
              </a:blipFill>
              <a:ln>
                <a:solidFill>
                  <a:schemeClr val="tx1">
                    <a:lumMod val="95000"/>
                    <a:lumOff val="5000"/>
                  </a:schemeClr>
                </a:solidFill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9" name="Objekt 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469437175"/>
              </p:ext>
            </p:extLst>
          </p:nvPr>
        </p:nvGraphicFramePr>
        <p:xfrm>
          <a:off x="6156176" y="3732916"/>
          <a:ext cx="1092200" cy="6492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20" name="Rovnice" r:id="rId9" imgW="291960" imgH="203040" progId="Equation.3">
                  <p:embed/>
                </p:oleObj>
              </mc:Choice>
              <mc:Fallback>
                <p:oleObj name="Rovnice" r:id="rId9" imgW="291960" imgH="203040" progId="Equation.3">
                  <p:embed/>
                  <p:pic>
                    <p:nvPicPr>
                      <p:cNvPr id="0" name="Objek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156176" y="3732916"/>
                        <a:ext cx="1092200" cy="64928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3" name="Objekt 1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06966964"/>
              </p:ext>
            </p:extLst>
          </p:nvPr>
        </p:nvGraphicFramePr>
        <p:xfrm>
          <a:off x="317500" y="3573463"/>
          <a:ext cx="1268413" cy="10080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21" name="Rovnice" r:id="rId11" imgW="495000" imgH="393480" progId="Equation.3">
                  <p:embed/>
                </p:oleObj>
              </mc:Choice>
              <mc:Fallback>
                <p:oleObj name="Rovnice" r:id="rId11" imgW="495000" imgH="393480" progId="Equation.3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2"/>
                      <a:stretch>
                        <a:fillRect/>
                      </a:stretch>
                    </p:blipFill>
                    <p:spPr>
                      <a:xfrm>
                        <a:off x="317500" y="3573463"/>
                        <a:ext cx="1268413" cy="1008062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4" name="TextovéPole 13"/>
          <p:cNvSpPr txBox="1"/>
          <p:nvPr/>
        </p:nvSpPr>
        <p:spPr>
          <a:xfrm>
            <a:off x="4624058" y="2628299"/>
            <a:ext cx="373820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 smtClean="0">
                <a:solidFill>
                  <a:srgbClr val="FF0000"/>
                </a:solidFill>
              </a:rPr>
              <a:t>?</a:t>
            </a:r>
            <a:endParaRPr lang="cs-CZ" sz="40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0038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38027" y="0"/>
            <a:ext cx="252028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dirty="0" smtClean="0">
                <a:solidFill>
                  <a:srgbClr val="FF0000"/>
                </a:solidFill>
              </a:rPr>
              <a:t>Řešení:</a:t>
            </a:r>
            <a:endParaRPr lang="cs-CZ" sz="4000" dirty="0">
              <a:solidFill>
                <a:srgbClr val="FF0000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107504" y="883910"/>
            <a:ext cx="152253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dirty="0" smtClean="0"/>
              <a:t> S =  </a:t>
            </a:r>
            <a:endParaRPr lang="cs-CZ" sz="4000" dirty="0"/>
          </a:p>
        </p:txBody>
      </p:sp>
      <p:graphicFrame>
        <p:nvGraphicFramePr>
          <p:cNvPr id="7" name="Objek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834432563"/>
              </p:ext>
            </p:extLst>
          </p:nvPr>
        </p:nvGraphicFramePr>
        <p:xfrm>
          <a:off x="1139061" y="669881"/>
          <a:ext cx="1685594" cy="113594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49" name="Rovnice" r:id="rId3" imgW="583920" imgH="393480" progId="Equation.3">
                  <p:embed/>
                </p:oleObj>
              </mc:Choice>
              <mc:Fallback>
                <p:oleObj name="Rovnice" r:id="rId3" imgW="583920" imgH="393480" progId="Equation.3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139061" y="669881"/>
                        <a:ext cx="1685594" cy="1135943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TextovéPole 7"/>
          <p:cNvSpPr txBox="1"/>
          <p:nvPr/>
        </p:nvSpPr>
        <p:spPr>
          <a:xfrm>
            <a:off x="38027" y="1812276"/>
            <a:ext cx="635585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dirty="0"/>
              <a:t> </a:t>
            </a:r>
            <a:r>
              <a:rPr lang="cs-CZ" sz="4000" dirty="0" smtClean="0"/>
              <a:t> a = </a:t>
            </a:r>
            <a:endParaRPr lang="cs-CZ" sz="4000" dirty="0"/>
          </a:p>
        </p:txBody>
      </p:sp>
      <p:graphicFrame>
        <p:nvGraphicFramePr>
          <p:cNvPr id="9" name="Objekt 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88423253"/>
              </p:ext>
            </p:extLst>
          </p:nvPr>
        </p:nvGraphicFramePr>
        <p:xfrm>
          <a:off x="1259632" y="1639160"/>
          <a:ext cx="1224136" cy="105411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50" name="Rovnice" r:id="rId5" imgW="457200" imgH="393480" progId="Equation.3">
                  <p:embed/>
                </p:oleObj>
              </mc:Choice>
              <mc:Fallback>
                <p:oleObj name="Rovnice" r:id="rId5" imgW="457200" imgH="393480" progId="Equation.3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259632" y="1639160"/>
                        <a:ext cx="1224136" cy="105411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" name="TextovéPole 9"/>
          <p:cNvSpPr txBox="1"/>
          <p:nvPr/>
        </p:nvSpPr>
        <p:spPr>
          <a:xfrm>
            <a:off x="135925" y="2636912"/>
            <a:ext cx="8988059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dirty="0" smtClean="0"/>
              <a:t> b = ?</a:t>
            </a:r>
          </a:p>
          <a:p>
            <a:r>
              <a:rPr lang="cs-CZ" sz="4000" dirty="0"/>
              <a:t> </a:t>
            </a:r>
            <a:r>
              <a:rPr lang="cs-CZ" sz="4000" dirty="0" smtClean="0"/>
              <a:t>b = S : a</a:t>
            </a:r>
          </a:p>
          <a:p>
            <a:r>
              <a:rPr lang="cs-CZ" sz="4000" dirty="0"/>
              <a:t> </a:t>
            </a:r>
            <a:r>
              <a:rPr lang="cs-CZ" sz="4000" dirty="0" smtClean="0"/>
              <a:t>b =           :         </a:t>
            </a:r>
          </a:p>
          <a:p>
            <a:r>
              <a:rPr lang="cs-CZ" sz="4000" dirty="0"/>
              <a:t> </a:t>
            </a:r>
          </a:p>
          <a:p>
            <a:r>
              <a:rPr lang="cs-CZ" sz="4000" dirty="0" smtClean="0"/>
              <a:t> b =         = 9   Druhý rozměr je 9 dm.</a:t>
            </a:r>
          </a:p>
          <a:p>
            <a:endParaRPr lang="cs-CZ" sz="4000" dirty="0"/>
          </a:p>
          <a:p>
            <a:r>
              <a:rPr lang="cs-CZ" sz="4000" dirty="0" smtClean="0"/>
              <a:t>    </a:t>
            </a:r>
            <a:endParaRPr lang="cs-CZ" sz="4000" dirty="0">
              <a:solidFill>
                <a:srgbClr val="FF0000"/>
              </a:solidFill>
            </a:endParaRPr>
          </a:p>
        </p:txBody>
      </p:sp>
      <p:graphicFrame>
        <p:nvGraphicFramePr>
          <p:cNvPr id="11" name="Objekt 1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568812955"/>
              </p:ext>
            </p:extLst>
          </p:nvPr>
        </p:nvGraphicFramePr>
        <p:xfrm>
          <a:off x="1138730" y="3700864"/>
          <a:ext cx="1685925" cy="11366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51" name="Rovnice" r:id="rId7" imgW="583920" imgH="393480" progId="Equation.3">
                  <p:embed/>
                </p:oleObj>
              </mc:Choice>
              <mc:Fallback>
                <p:oleObj name="Rovnice" r:id="rId7" imgW="583920" imgH="393480" progId="Equation.3">
                  <p:embed/>
                  <p:pic>
                    <p:nvPicPr>
                      <p:cNvPr id="0" name="Objek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138730" y="3700864"/>
                        <a:ext cx="1685925" cy="11366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" name="Objekt 1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320817129"/>
              </p:ext>
            </p:extLst>
          </p:nvPr>
        </p:nvGraphicFramePr>
        <p:xfrm>
          <a:off x="2987824" y="3655991"/>
          <a:ext cx="1346711" cy="116155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52" name="Rovnice" r:id="rId9" imgW="457200" imgH="393480" progId="Equation.3">
                  <p:embed/>
                </p:oleObj>
              </mc:Choice>
              <mc:Fallback>
                <p:oleObj name="Rovnice" r:id="rId9" imgW="457200" imgH="393480" progId="Equation.3">
                  <p:embed/>
                  <p:pic>
                    <p:nvPicPr>
                      <p:cNvPr id="0" name="Objekt 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987824" y="3655991"/>
                        <a:ext cx="1346711" cy="1161559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3" name="Objekt 1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026110815"/>
              </p:ext>
            </p:extLst>
          </p:nvPr>
        </p:nvGraphicFramePr>
        <p:xfrm>
          <a:off x="1187624" y="4837514"/>
          <a:ext cx="1112425" cy="11124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53" name="Rovnice" r:id="rId11" imgW="393480" imgH="393480" progId="Equation.3">
                  <p:embed/>
                </p:oleObj>
              </mc:Choice>
              <mc:Fallback>
                <p:oleObj name="Rovnice" r:id="rId11" imgW="393480" imgH="393480" progId="Equation.3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2"/>
                      <a:stretch>
                        <a:fillRect/>
                      </a:stretch>
                    </p:blipFill>
                    <p:spPr>
                      <a:xfrm>
                        <a:off x="1187624" y="4837514"/>
                        <a:ext cx="1112425" cy="111242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4" name="TextovéPole 13"/>
          <p:cNvSpPr txBox="1"/>
          <p:nvPr/>
        </p:nvSpPr>
        <p:spPr>
          <a:xfrm>
            <a:off x="3539382" y="916908"/>
            <a:ext cx="2803973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5400" b="1" dirty="0" smtClean="0"/>
              <a:t>S = a . b</a:t>
            </a:r>
            <a:endParaRPr lang="cs-CZ" sz="5400" b="1" dirty="0"/>
          </a:p>
        </p:txBody>
      </p:sp>
      <p:pic>
        <p:nvPicPr>
          <p:cNvPr id="4113" name="Picture 17" descr="C:\Users\jana.volechova\AppData\Local\Microsoft\Windows\Temporary Internet Files\Content.IE5\QBP409W2\MC900438000[1].wmf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8618665">
            <a:off x="5443075" y="2504071"/>
            <a:ext cx="2893825" cy="19719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053149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1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1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1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683568" y="285322"/>
            <a:ext cx="7128792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b="1" u="sng" dirty="0" smtClean="0"/>
              <a:t>Použité zdroje:</a:t>
            </a:r>
          </a:p>
          <a:p>
            <a:endParaRPr lang="cs-CZ" dirty="0"/>
          </a:p>
          <a:p>
            <a:r>
              <a:rPr lang="cs-CZ" dirty="0" smtClean="0"/>
              <a:t>Zdroj všech obrázků je galerie Microsoft Office  2010, vlastník licence ZŠ Jablonec nad Nisou – Mšeno, Mozartova</a:t>
            </a:r>
            <a:r>
              <a:rPr lang="cs-CZ" dirty="0"/>
              <a:t> </a:t>
            </a:r>
            <a:r>
              <a:rPr lang="cs-CZ" dirty="0" smtClean="0"/>
              <a:t>24, příspěvková organizace.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2280891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Aerodynamika">
  <a:themeElements>
    <a:clrScheme name="Aerodynamika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Aerodynamika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Aerodynamika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239</TotalTime>
  <Words>190</Words>
  <Application>Microsoft Office PowerPoint</Application>
  <PresentationFormat>Předvádění na obrazovce (4:3)</PresentationFormat>
  <Paragraphs>36</Paragraphs>
  <Slides>7</Slides>
  <Notes>0</Notes>
  <HiddenSlides>0</HiddenSlides>
  <MMClips>0</MMClips>
  <ScaleCrop>false</ScaleCrop>
  <HeadingPairs>
    <vt:vector size="6" baseType="variant">
      <vt:variant>
        <vt:lpstr>Motiv</vt:lpstr>
      </vt:variant>
      <vt:variant>
        <vt:i4>1</vt:i4>
      </vt:variant>
      <vt:variant>
        <vt:lpstr>Vložené servery OLE</vt:lpstr>
      </vt:variant>
      <vt:variant>
        <vt:i4>2</vt:i4>
      </vt:variant>
      <vt:variant>
        <vt:lpstr>Nadpisy snímků</vt:lpstr>
      </vt:variant>
      <vt:variant>
        <vt:i4>7</vt:i4>
      </vt:variant>
    </vt:vector>
  </HeadingPairs>
  <TitlesOfParts>
    <vt:vector size="10" baseType="lpstr">
      <vt:lpstr>Aerodynamika</vt:lpstr>
      <vt:lpstr>Dokument</vt:lpstr>
      <vt:lpstr>Rovnice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Jana Volechová</dc:creator>
  <cp:lastModifiedBy>Jana Volechová</cp:lastModifiedBy>
  <cp:revision>19</cp:revision>
  <dcterms:created xsi:type="dcterms:W3CDTF">2013-11-04T15:00:28Z</dcterms:created>
  <dcterms:modified xsi:type="dcterms:W3CDTF">2013-11-12T16:48:15Z</dcterms:modified>
</cp:coreProperties>
</file>