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71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2" r:id="rId15"/>
    <p:sldId id="268" r:id="rId16"/>
    <p:sldId id="273" r:id="rId17"/>
    <p:sldId id="269" r:id="rId18"/>
    <p:sldId id="274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124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144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560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169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72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405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252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766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7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40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79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CCBC9-6673-4869-A78A-75D9D2E4581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CD14E-3752-4F1A-A615-4DA637D27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774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55760624"/>
              </p:ext>
            </p:extLst>
          </p:nvPr>
        </p:nvGraphicFramePr>
        <p:xfrm>
          <a:off x="397693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6. Chemické děje a reakce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20.9.2012 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580526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Uvedení autoři, není-li uvedeno jinak, jsou autory tohoto výukového materiálu a všech jeho částí. Tento projekt je spolufinancován ESF a státním rozpočtem ČR</a:t>
            </a:r>
            <a:endParaRPr lang="cs-CZ" dirty="0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63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ANOTACE: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20000"/>
              </a:lnSpc>
              <a:spcAft>
                <a:spcPct val="0"/>
              </a:spcAft>
              <a:buClr>
                <a:schemeClr val="folHlink"/>
              </a:buClr>
              <a:buSzPct val="9000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Obecná a anorganická chemie (pro 3.ročník oboru Mechanik seřizovač a Technik - puškař) </a:t>
            </a:r>
            <a:r>
              <a:rPr lang="cs-CZ" sz="2800" dirty="0" smtClean="0">
                <a:latin typeface="Arial" charset="0"/>
                <a:cs typeface="Arial" charset="0"/>
              </a:rPr>
              <a:t>je představit žákům, kteří se v této oblasti vzdělávají, obecnou a anorganickou chemii.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chemické děje a reakce.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351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CHEMICKÝ DĚJ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chemická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reakce je děj, při kterém dochází ke změnám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látek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chemických reakcích dochází ke změně chemických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vazeb</a:t>
            </a:r>
          </a:p>
          <a:p>
            <a:pPr lvl="0"/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pravidla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zanikají původní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vazby 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vznikají nové chemické vazby mezi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atomy</a:t>
            </a:r>
          </a:p>
          <a:p>
            <a:pPr lvl="0"/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jádra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atomů se nemění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41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Chemické reakce popisujeme pomocí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rovnic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reaktanty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=  látky, které do reakce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vstupují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produkty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= látky, které z reakce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vznikají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 2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HCl</a:t>
            </a: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===</a:t>
            </a:r>
            <a:r>
              <a:rPr lang="en-US" sz="2800" dirty="0">
                <a:latin typeface="Arial" pitchFamily="34" charset="0"/>
                <a:cs typeface="Arial" pitchFamily="34" charset="0"/>
                <a:sym typeface="Wingdings" pitchFamily="2" charset="2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FeCl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42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Chemické rovnice zavádí poprvé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A.L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Lavoisier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>
                <a:latin typeface="Arial" pitchFamily="34" charset="0"/>
                <a:cs typeface="Arial" pitchFamily="34" charset="0"/>
              </a:rPr>
              <a:t>jako první vysvětlil chemický děj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hoření</a:t>
            </a:r>
          </a:p>
          <a:p>
            <a:pPr lvl="0"/>
            <a:endParaRPr lang="cs-CZ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>
                <a:latin typeface="Arial" pitchFamily="34" charset="0"/>
                <a:cs typeface="Arial" pitchFamily="34" charset="0"/>
              </a:rPr>
              <a:t>1774 dokázal zákon zachování hmotností (M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V.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Lomonosov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lvl="0"/>
            <a:endParaRPr lang="cs-CZ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>
                <a:latin typeface="Arial" pitchFamily="34" charset="0"/>
                <a:cs typeface="Arial" pitchFamily="34" charset="0"/>
              </a:rPr>
              <a:t>hmotnost chemických látek před reakcí se rovná hmotnosti chemických látek po reakci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107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a jak ovlivnit chemickou reakci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průběh chemické reakce má vliv: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vzájemná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reaktivita látek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koncentrace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reagujících látek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velikost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styčné plochy reagujících látek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teplota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katalyzátory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= látky, které ovlivňují chemickou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reakci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zrychlují, zpomalují) a samy se nemění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nejznámější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katalyzátor burel – oxid manganičitý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46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Chemická reakce a teplo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xotermická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reakce – při chemické reakci se teplo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uvolňuje   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spalování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uhlíku:  C   +   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aseline="-25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ndotermická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reakce  - při chemické reakci se teplo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spotřebovává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vznik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oxidu dusnatého :  N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2NO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26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ZÁKLADNÍ  TYPY  CHEMICKÝCH  REAKCÍ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hemické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slučování –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syntéza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dvou nebo více prvků či sloučenin vzniká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jediná sloučenina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 3H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/>
              <a:t>===</a:t>
            </a:r>
            <a:r>
              <a:rPr lang="en-US" sz="2800" dirty="0" smtClean="0"/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2NH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CaO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</a:t>
            </a:r>
            <a:r>
              <a:rPr lang="cs-CZ" sz="2800" dirty="0" smtClean="0"/>
              <a:t>===</a:t>
            </a:r>
            <a:r>
              <a:rPr lang="en-US" sz="2800" dirty="0" smtClean="0"/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Ca(OH)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6610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lvl="0"/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hemický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rozklad –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analýza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z jedné sloučeniny vznikne několik jednodušších látek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CaCO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CaO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2H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2H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aseline="-25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72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33467"/>
          </a:xfrm>
        </p:spPr>
        <p:txBody>
          <a:bodyPr>
            <a:noAutofit/>
          </a:bodyPr>
          <a:lstStyle/>
          <a:p>
            <a:pPr lvl="0"/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hemické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nahrazování – substituce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olný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prvek nahradí prvek vázaný ve sloučenině, prvek vázaný se uvolní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CuSO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FeSO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2 Na   +   2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HCl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2NaCl   +  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 ZnSO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49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lvl="0"/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odvojná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záměna – konverze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ochází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 výměně vázaných prvků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	A]   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rážení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AgNO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AgCl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 NaNO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CuSO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+     2NaOH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 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38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dirty="0" smtClean="0"/>
              <a:t>	B] </a:t>
            </a:r>
            <a:r>
              <a:rPr lang="en-US" b="1" dirty="0" smtClean="0"/>
              <a:t>n</a:t>
            </a:r>
            <a:r>
              <a:rPr lang="cs-CZ" b="1" dirty="0" err="1" smtClean="0"/>
              <a:t>eutralizace</a:t>
            </a:r>
            <a:endParaRPr lang="en-US" b="1" dirty="0"/>
          </a:p>
          <a:p>
            <a:pPr marL="0" lvl="0" indent="0" algn="ctr">
              <a:buNone/>
            </a:pPr>
            <a:r>
              <a:rPr lang="en-US" dirty="0" smtClean="0"/>
              <a:t>j</a:t>
            </a:r>
            <a:r>
              <a:rPr lang="cs-CZ" dirty="0" smtClean="0"/>
              <a:t>e reakce kyselin a zásad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en-US" dirty="0" smtClean="0"/>
              <a:t>        </a:t>
            </a:r>
            <a:r>
              <a:rPr lang="cs-CZ" dirty="0"/>
              <a:t>h</a:t>
            </a:r>
            <a:r>
              <a:rPr lang="cs-CZ" dirty="0" smtClean="0"/>
              <a:t>ydroxid   </a:t>
            </a:r>
            <a:r>
              <a:rPr lang="cs-CZ" dirty="0"/>
              <a:t>+   kyselina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 smtClean="0"/>
              <a:t> </a:t>
            </a:r>
            <a:r>
              <a:rPr lang="cs-CZ" dirty="0"/>
              <a:t>sůl   +   voda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 algn="ctr">
              <a:buNone/>
            </a:pPr>
            <a:r>
              <a:rPr lang="cs-CZ" dirty="0" err="1"/>
              <a:t>NaOH</a:t>
            </a:r>
            <a:r>
              <a:rPr lang="cs-CZ" dirty="0"/>
              <a:t>   +   </a:t>
            </a:r>
            <a:r>
              <a:rPr lang="cs-CZ" dirty="0" err="1"/>
              <a:t>HCl</a:t>
            </a:r>
            <a:r>
              <a:rPr lang="cs-CZ" dirty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/>
              <a:t>NaCl</a:t>
            </a:r>
            <a:r>
              <a:rPr lang="cs-CZ" dirty="0" smtClean="0"/>
              <a:t>  </a:t>
            </a:r>
            <a:r>
              <a:rPr lang="cs-CZ" dirty="0"/>
              <a:t>+  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pPr marL="0" indent="0" algn="ctr">
              <a:buNone/>
            </a:pPr>
            <a:r>
              <a:rPr lang="cs-CZ" dirty="0"/>
              <a:t>2NaOH   +   H</a:t>
            </a:r>
            <a:r>
              <a:rPr lang="cs-CZ" baseline="-25000" dirty="0"/>
              <a:t>2</a:t>
            </a:r>
            <a:r>
              <a:rPr lang="cs-CZ" dirty="0"/>
              <a:t>SO</a:t>
            </a:r>
            <a:r>
              <a:rPr lang="cs-CZ" baseline="-25000" dirty="0"/>
              <a:t>4</a:t>
            </a:r>
            <a:r>
              <a:rPr lang="cs-CZ" dirty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===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  </a:t>
            </a:r>
            <a:r>
              <a:rPr lang="cs-CZ" dirty="0"/>
              <a:t>+   2H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73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xidace a redukce</a:t>
            </a:r>
            <a:endParaRPr lang="en-US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en-US" sz="28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ři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redoxních reakcích dochází k přenosu elektronů z poslední valenční vrstvy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mění se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oxidační čísla, oxidace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redukce probíhají vždy současně </a:t>
            </a:r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en-US" sz="2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82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oxidace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- reakce s kyslíkem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- oxidační číslo prvku se zvyšuje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- nejběžnější oxidační činidlo je kyslík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7678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12968" cy="6480720"/>
          </a:xfrm>
        </p:spPr>
        <p:txBody>
          <a:bodyPr>
            <a:no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edukce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- dochází k "odnímání" kyslíku 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- oxidační číslo prvku se snižuje 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- běžná redukční činidla jsou vodík, uhlík, 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oxid uhelnatý </a:t>
            </a:r>
            <a:endParaRPr lang="en-US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87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55774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redukční činidlo je látka, která se oxiduje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oxidační činidlo je látka, která se redukuje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 +   CuSO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 ===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 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 +   FeSO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 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ox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ida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ční číslo 0  ===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oxidační číslo II   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je oxidace železa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  oxidační číslo II  ===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oxidační číslo 0  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je redukce kationtu měďnatého na měď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0958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   +   CO  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    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 +   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    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 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       redukce 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     C 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===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  C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 IV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     oxidace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46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Urči reakci, rovnici vyčísli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       Al   +   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   ===</a:t>
            </a:r>
            <a:r>
              <a:rPr lang="en-US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>
                <a:latin typeface="Arial" pitchFamily="34" charset="0"/>
                <a:cs typeface="Arial" pitchFamily="34" charset="0"/>
              </a:rPr>
              <a:t>    Al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       KClO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 ===</a:t>
            </a:r>
            <a:r>
              <a:rPr lang="en-US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>
                <a:latin typeface="Arial" pitchFamily="34" charset="0"/>
                <a:cs typeface="Arial" pitchFamily="34" charset="0"/>
              </a:rPr>
              <a:t>    KClO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   +  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KCl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       N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   +   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  ===</a:t>
            </a:r>
            <a:r>
              <a:rPr lang="en-US" dirty="0">
                <a:latin typeface="Arial" pitchFamily="34" charset="0"/>
                <a:cs typeface="Arial" pitchFamily="34" charset="0"/>
              </a:rPr>
              <a:t>&gt;</a:t>
            </a:r>
            <a:r>
              <a:rPr lang="cs-CZ" dirty="0">
                <a:latin typeface="Arial" pitchFamily="34" charset="0"/>
                <a:cs typeface="Arial" pitchFamily="34" charset="0"/>
              </a:rPr>
              <a:t>   NO</a:t>
            </a:r>
          </a:p>
        </p:txBody>
      </p:sp>
    </p:spTree>
    <p:extLst>
      <p:ext uri="{BB962C8B-B14F-4D97-AF65-F5344CB8AC3E}">
        <p14:creationId xmlns:p14="http://schemas.microsoft.com/office/powerpoint/2010/main" val="2804513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r>
              <a:rPr lang="cs-CZ" sz="2800" dirty="0" err="1">
                <a:latin typeface="Arial" pitchFamily="34" charset="0"/>
                <a:cs typeface="Arial" pitchFamily="34" charset="0"/>
              </a:rPr>
              <a:t>Fabini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J.,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Šteplová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D., Sokolík, R., Anorganická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chémia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4293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432</Words>
  <Application>Microsoft Office PowerPoint</Application>
  <PresentationFormat>Předvádění na obrazovce (4:3)</PresentationFormat>
  <Paragraphs>141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</vt:lpstr>
      <vt:lpstr>CHEMICKÝ DĚJ</vt:lpstr>
      <vt:lpstr>Prezentace aplikace PowerPoint</vt:lpstr>
      <vt:lpstr>Prezentace aplikace PowerPoint</vt:lpstr>
      <vt:lpstr>Čím a jak ovlivnit chemickou reakci?</vt:lpstr>
      <vt:lpstr>Chemická reakce a teplo</vt:lpstr>
      <vt:lpstr>ZÁKLADNÍ  TYPY  CHEMICKÝCH  REAKCÍ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Urči reakci, rovnici vyčísli</vt:lpstr>
      <vt:lpstr>Zdroje pro textovou část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18</cp:revision>
  <dcterms:created xsi:type="dcterms:W3CDTF">2012-10-21T08:09:08Z</dcterms:created>
  <dcterms:modified xsi:type="dcterms:W3CDTF">2013-11-18T07:09:44Z</dcterms:modified>
</cp:coreProperties>
</file>