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9" r:id="rId3"/>
    <p:sldId id="256" r:id="rId4"/>
    <p:sldId id="257" r:id="rId5"/>
    <p:sldId id="259" r:id="rId6"/>
    <p:sldId id="258" r:id="rId7"/>
    <p:sldId id="260" r:id="rId8"/>
    <p:sldId id="271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A868B-EE42-4001-9C8C-C1A5FD35A939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EF1E8-B74F-40B4-B49B-59EF1D6226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229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A868B-EE42-4001-9C8C-C1A5FD35A939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EF1E8-B74F-40B4-B49B-59EF1D6226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88721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A868B-EE42-4001-9C8C-C1A5FD35A939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EF1E8-B74F-40B4-B49B-59EF1D6226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15679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A868B-EE42-4001-9C8C-C1A5FD35A939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EF1E8-B74F-40B4-B49B-59EF1D6226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0530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A868B-EE42-4001-9C8C-C1A5FD35A939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EF1E8-B74F-40B4-B49B-59EF1D6226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9707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A868B-EE42-4001-9C8C-C1A5FD35A939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EF1E8-B74F-40B4-B49B-59EF1D6226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77580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A868B-EE42-4001-9C8C-C1A5FD35A939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EF1E8-B74F-40B4-B49B-59EF1D6226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39247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A868B-EE42-4001-9C8C-C1A5FD35A939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EF1E8-B74F-40B4-B49B-59EF1D6226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32364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A868B-EE42-4001-9C8C-C1A5FD35A939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EF1E8-B74F-40B4-B49B-59EF1D6226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87298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A868B-EE42-4001-9C8C-C1A5FD35A939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EF1E8-B74F-40B4-B49B-59EF1D6226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93101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A868B-EE42-4001-9C8C-C1A5FD35A939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EF1E8-B74F-40B4-B49B-59EF1D6226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79436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00"/>
            </a:gs>
            <a:gs pos="20000">
              <a:srgbClr val="000040"/>
            </a:gs>
            <a:gs pos="50000">
              <a:srgbClr val="400040"/>
            </a:gs>
            <a:gs pos="75000">
              <a:srgbClr val="8F0040"/>
            </a:gs>
            <a:gs pos="89999">
              <a:srgbClr val="F27300"/>
            </a:gs>
            <a:gs pos="100000">
              <a:srgbClr val="FFBF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4A868B-EE42-4001-9C8C-C1A5FD35A939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CEF1E8-B74F-40B4-B49B-59EF1D6226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36389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5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359127094"/>
              </p:ext>
            </p:extLst>
          </p:nvPr>
        </p:nvGraphicFramePr>
        <p:xfrm>
          <a:off x="395288" y="1340768"/>
          <a:ext cx="8493125" cy="4166013"/>
        </p:xfrm>
        <a:graphic>
          <a:graphicData uri="http://schemas.openxmlformats.org/drawingml/2006/table">
            <a:tbl>
              <a:tblPr/>
              <a:tblGrid>
                <a:gridCol w="2736200"/>
                <a:gridCol w="5756925"/>
              </a:tblGrid>
              <a:tr h="5180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SŠ-COPT Uherský Brod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20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Autoři: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Edita NAĎOVÁ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628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28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7. Výpočty z chemických rovnic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825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sady: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Obecná a anorganická chemie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(pro 3.ročník oboru Mechanik seřizovač a Technik - puškař)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637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CZ.1.07./1.5.00/34.0727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637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1.10.2012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" name="Obdélník 7"/>
          <p:cNvSpPr>
            <a:spLocks noChangeArrowheads="1"/>
          </p:cNvSpPr>
          <p:nvPr/>
        </p:nvSpPr>
        <p:spPr bwMode="auto">
          <a:xfrm>
            <a:off x="395288" y="5911850"/>
            <a:ext cx="849788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i="1">
                <a:solidFill>
                  <a:schemeClr val="bg1"/>
                </a:solidFill>
                <a:latin typeface="Calibri" pitchFamily="34" charset="0"/>
              </a:rPr>
              <a:t>Uvedení autoři, není-li uvedeno jinak, jsou autory tohoto výukového materiálu a všech jeho částí. Tento projekt je spolufinancován ESF a státním rozpočtem ČR</a:t>
            </a:r>
            <a:endParaRPr lang="cs-CZ">
              <a:solidFill>
                <a:schemeClr val="bg1"/>
              </a:solidFill>
              <a:latin typeface="Calibri" pitchFamily="34" charset="0"/>
            </a:endParaRPr>
          </a:p>
        </p:txBody>
      </p:sp>
      <p:pic>
        <p:nvPicPr>
          <p:cNvPr id="7" name="Picture 2" descr="C:\Users\Pavel\Desktop\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4624"/>
            <a:ext cx="5472608" cy="1195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23339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79388" y="274638"/>
            <a:ext cx="8507412" cy="490537"/>
          </a:xfrm>
        </p:spPr>
        <p:txBody>
          <a:bodyPr rtlCol="0">
            <a:normAutofit fontScale="90000"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250825" y="765175"/>
            <a:ext cx="8713788" cy="56880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>
                <a:schemeClr val="folHlink"/>
              </a:buClr>
              <a:buSzPct val="90000"/>
              <a:buFont typeface="Arial" charset="0"/>
              <a:buNone/>
            </a:pPr>
            <a:r>
              <a:rPr lang="cs-CZ" sz="28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Záměrem této sady výukových materiálů Obecná a anorganická chemie (pro 3.ročník oboru Mechanik seřizovač a Technik - puškař) je představit žákům, kteří se v této oblasti vzdělávají, obecnou a anorganickou chemii.</a:t>
            </a:r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endParaRPr lang="cs-CZ" sz="2800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r>
              <a:rPr lang="cs-CZ" sz="28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Jednotlivé prezentace v této sadě popíší postupně tematické oblasti, které jsou probírány v běžné výuce chemie na naší SŠ. </a:t>
            </a:r>
          </a:p>
          <a:p>
            <a:pPr marL="0" indent="0">
              <a:lnSpc>
                <a:spcPct val="90000"/>
              </a:lnSpc>
              <a:spcBef>
                <a:spcPts val="600"/>
              </a:spcBef>
              <a:buFont typeface="Arial" charset="0"/>
              <a:buNone/>
            </a:pPr>
            <a:endParaRPr lang="cs-CZ" sz="2800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L="0" indent="0">
              <a:lnSpc>
                <a:spcPct val="90000"/>
              </a:lnSpc>
              <a:spcBef>
                <a:spcPts val="600"/>
              </a:spcBef>
              <a:buFont typeface="Arial" charset="0"/>
              <a:buNone/>
            </a:pPr>
            <a:r>
              <a:rPr lang="cs-CZ" sz="28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Konkrétně tato prezentace je zaměřena na výpočty </a:t>
            </a:r>
          </a:p>
          <a:p>
            <a:pPr marL="0" indent="0">
              <a:lnSpc>
                <a:spcPct val="90000"/>
              </a:lnSpc>
              <a:spcBef>
                <a:spcPts val="600"/>
              </a:spcBef>
              <a:buFont typeface="Arial" charset="0"/>
              <a:buNone/>
            </a:pPr>
            <a:r>
              <a:rPr lang="cs-CZ" sz="28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z chemických rovnic.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11913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404665"/>
            <a:ext cx="7772400" cy="936104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Výpočty</a:t>
            </a:r>
            <a:r>
              <a:rPr lang="cs-CZ" sz="2800" b="1" dirty="0" smtClean="0">
                <a:solidFill>
                  <a:schemeClr val="bg1"/>
                </a:solidFill>
              </a:rPr>
              <a:t> z chemických rovnic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47664" y="3140968"/>
            <a:ext cx="6400800" cy="2736304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Základem výpočtů je správně sestavená chemická rovnice udávající hmotnostní poměry či látkové množství, v nichž spolu jednotlivé složky reagují.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79531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Postup při doplňování koeficientů redoxních rovnic: 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apíšeme rovnici 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určíme látku, která se oxiduje a redukuje 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napíšeme pomocné rovnice, u nichž dochází ke změně oxidačního stupně s počty elektronů 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zjištěné koeficienty napíšeme k příslušným vzorcům v levé části rovnice a pak upravíme pravou stranu rovnice 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koeficienty složek, které nejsou </a:t>
            </a:r>
            <a:r>
              <a:rPr lang="cs-CZ" sz="280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redoxními činidly,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dopočítáme naposled </a:t>
            </a:r>
            <a:b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33268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283869"/>
            <a:ext cx="8280920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4HCl    +   MnO</a:t>
            </a:r>
            <a:r>
              <a:rPr lang="cs-CZ" sz="2800" baseline="-25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=</a:t>
            </a:r>
            <a:r>
              <a:rPr lang="en-US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sym typeface="Wingdings" pitchFamily="2" charset="2"/>
              </a:rPr>
              <a:t>==&gt;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  Cl</a:t>
            </a:r>
            <a:r>
              <a:rPr lang="cs-CZ" sz="2800" baseline="-25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   +   MnCl</a:t>
            </a:r>
            <a:r>
              <a:rPr lang="cs-CZ" sz="2800" baseline="-25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   +   2H</a:t>
            </a:r>
            <a:r>
              <a:rPr lang="cs-CZ" sz="2800" baseline="-25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 </a:t>
            </a:r>
            <a:b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                 </a:t>
            </a:r>
            <a:r>
              <a:rPr lang="cs-CZ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Mn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aseline="30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IV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   +   2e   ===</a:t>
            </a:r>
            <a:r>
              <a:rPr lang="en-US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sym typeface="Wingdings" pitchFamily="2" charset="2"/>
              </a:rPr>
              <a:t>&gt;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   </a:t>
            </a:r>
            <a:r>
              <a:rPr lang="cs-CZ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Mn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aseline="30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II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b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                  Cl </a:t>
            </a:r>
            <a:r>
              <a:rPr lang="cs-CZ" sz="2800" baseline="30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-I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     -     e    ===</a:t>
            </a:r>
            <a:r>
              <a:rPr lang="en-US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sym typeface="Wingdings" pitchFamily="2" charset="2"/>
              </a:rPr>
              <a:t>&gt;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      Cl </a:t>
            </a:r>
            <a:r>
              <a:rPr lang="cs-CZ" sz="2800" baseline="30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0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b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------------------------------------------------------------ </a:t>
            </a:r>
            <a:b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                  </a:t>
            </a:r>
            <a:r>
              <a:rPr lang="cs-CZ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Mn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aseline="30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IV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   +   2e  ===</a:t>
            </a:r>
            <a:r>
              <a:rPr lang="en-US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sym typeface="Wingdings" pitchFamily="2" charset="2"/>
              </a:rPr>
              <a:t>&gt;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  <a:sym typeface="Wingdings" pitchFamily="2" charset="2"/>
              </a:rPr>
              <a:t>	</a:t>
            </a:r>
            <a:r>
              <a:rPr lang="cs-CZ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Mn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aseline="30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II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b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                 2Cl </a:t>
            </a:r>
            <a:r>
              <a:rPr lang="cs-CZ" sz="2800" baseline="30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-I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     -   2e   ===</a:t>
            </a:r>
            <a:r>
              <a:rPr lang="en-US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sym typeface="Wingdings" pitchFamily="2" charset="2"/>
              </a:rPr>
              <a:t>&gt;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  2Cl </a:t>
            </a:r>
            <a:r>
              <a:rPr lang="cs-CZ" sz="2800" baseline="30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0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2800" baseline="300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61753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Zapiš a vyčísli rovnici 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>
                <a:solidFill>
                  <a:schemeClr val="bg1"/>
                </a:solidFill>
              </a:rPr>
              <a:t>KClO</a:t>
            </a:r>
            <a:r>
              <a:rPr lang="cs-CZ" baseline="-25000" dirty="0" smtClean="0">
                <a:solidFill>
                  <a:schemeClr val="bg1"/>
                </a:solidFill>
              </a:rPr>
              <a:t>3</a:t>
            </a:r>
            <a:r>
              <a:rPr lang="cs-CZ" dirty="0" smtClean="0">
                <a:solidFill>
                  <a:schemeClr val="bg1"/>
                </a:solidFill>
              </a:rPr>
              <a:t>   ===</a:t>
            </a:r>
            <a:r>
              <a:rPr lang="en-US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sym typeface="Wingdings" pitchFamily="2" charset="2"/>
              </a:rPr>
              <a:t>&gt; </a:t>
            </a:r>
            <a:r>
              <a:rPr lang="cs-CZ" dirty="0" smtClean="0">
                <a:solidFill>
                  <a:schemeClr val="bg1"/>
                </a:solidFill>
              </a:rPr>
              <a:t>      3 KClO</a:t>
            </a:r>
            <a:r>
              <a:rPr lang="cs-CZ" baseline="-25000" dirty="0" smtClean="0">
                <a:solidFill>
                  <a:schemeClr val="bg1"/>
                </a:solidFill>
              </a:rPr>
              <a:t>4</a:t>
            </a:r>
            <a:r>
              <a:rPr lang="cs-CZ" dirty="0" smtClean="0">
                <a:solidFill>
                  <a:schemeClr val="bg1"/>
                </a:solidFill>
              </a:rPr>
              <a:t>       +   </a:t>
            </a:r>
            <a:r>
              <a:rPr lang="cs-CZ" dirty="0" err="1" smtClean="0">
                <a:solidFill>
                  <a:schemeClr val="bg1"/>
                </a:solidFill>
              </a:rPr>
              <a:t>KCl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br>
              <a:rPr lang="cs-CZ" dirty="0" smtClean="0">
                <a:solidFill>
                  <a:schemeClr val="bg1"/>
                </a:solidFill>
              </a:rPr>
            </a:b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19312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Mol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á</a:t>
            </a:r>
            <a:r>
              <a:rPr lang="en-US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rn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í</a:t>
            </a:r>
            <a:r>
              <a:rPr lang="en-US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hmotnost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udává hmotnost jednotkového látkového množství dané látky (tedy hmotnost 1 molu)</a:t>
            </a:r>
          </a:p>
          <a:p>
            <a:endParaRPr lang="cs-CZ" sz="2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značka: M</a:t>
            </a:r>
          </a:p>
          <a:p>
            <a:endParaRPr lang="cs-CZ" sz="2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ednotka: g/mol</a:t>
            </a:r>
          </a:p>
        </p:txBody>
      </p:sp>
    </p:spTree>
    <p:extLst>
      <p:ext uri="{BB962C8B-B14F-4D97-AF65-F5344CB8AC3E}">
        <p14:creationId xmlns:p14="http://schemas.microsoft.com/office/powerpoint/2010/main" val="1112174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Výpočet molární hmotnosti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Výpočet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:</a:t>
            </a: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 H</a:t>
            </a:r>
            <a:r>
              <a:rPr lang="cs-CZ" baseline="-25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SO</a:t>
            </a:r>
            <a:r>
              <a:rPr lang="cs-CZ" baseline="-25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: 2x1+32+3x16 = 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82</a:t>
            </a: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 CuSO</a:t>
            </a:r>
            <a:r>
              <a:rPr lang="cs-CZ" baseline="-25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4</a:t>
            </a:r>
            <a: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.5H</a:t>
            </a:r>
            <a:r>
              <a:rPr lang="cs-CZ" baseline="-25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 : 64+32+4x16 = 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128</a:t>
            </a: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 Fe</a:t>
            </a:r>
            <a:r>
              <a:rPr lang="cs-CZ" baseline="-25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(NO</a:t>
            </a:r>
            <a:r>
              <a:rPr lang="cs-CZ" baseline="-25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)</a:t>
            </a:r>
            <a:r>
              <a:rPr lang="cs-CZ" baseline="-25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: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47357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Výpočet hmotnosti chemických látek z chemických rovnic pomocí trojčlenky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16832"/>
            <a:ext cx="8229600" cy="4525963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bg1"/>
                </a:solidFill>
              </a:rPr>
              <a:t>n</a:t>
            </a:r>
            <a:r>
              <a:rPr lang="cs-CZ" sz="2800" dirty="0" smtClean="0">
                <a:solidFill>
                  <a:schemeClr val="bg1"/>
                </a:solidFill>
              </a:rPr>
              <a:t>apíšeme chemickou rovnici</a:t>
            </a:r>
          </a:p>
          <a:p>
            <a:r>
              <a:rPr lang="cs-CZ" sz="2800" dirty="0">
                <a:solidFill>
                  <a:schemeClr val="bg1"/>
                </a:solidFill>
              </a:rPr>
              <a:t>p</a:t>
            </a:r>
            <a:r>
              <a:rPr lang="cs-CZ" sz="2800" dirty="0" smtClean="0">
                <a:solidFill>
                  <a:schemeClr val="bg1"/>
                </a:solidFill>
              </a:rPr>
              <a:t>odle zadání příkladu podtrhneme dvě látky, se kterými budeme počítat</a:t>
            </a:r>
          </a:p>
          <a:p>
            <a:r>
              <a:rPr lang="cs-CZ" sz="2800" dirty="0">
                <a:solidFill>
                  <a:schemeClr val="bg1"/>
                </a:solidFill>
              </a:rPr>
              <a:t>v</a:t>
            </a:r>
            <a:r>
              <a:rPr lang="cs-CZ" sz="2800" dirty="0" smtClean="0">
                <a:solidFill>
                  <a:schemeClr val="bg1"/>
                </a:solidFill>
              </a:rPr>
              <a:t>ypočteme hmotnosti obou podtržených látek o zapsaných látkových množstvích</a:t>
            </a:r>
          </a:p>
          <a:p>
            <a:r>
              <a:rPr lang="cs-CZ" sz="2800" dirty="0">
                <a:solidFill>
                  <a:schemeClr val="bg1"/>
                </a:solidFill>
              </a:rPr>
              <a:t>z</a:t>
            </a:r>
            <a:r>
              <a:rPr lang="cs-CZ" sz="2800" dirty="0" smtClean="0">
                <a:solidFill>
                  <a:schemeClr val="bg1"/>
                </a:solidFill>
              </a:rPr>
              <a:t>ískáme tím 1. řádek trojčlenky, kterou podle zadání doplníme</a:t>
            </a:r>
          </a:p>
          <a:p>
            <a:r>
              <a:rPr lang="cs-CZ" sz="2800" dirty="0">
                <a:solidFill>
                  <a:schemeClr val="bg1"/>
                </a:solidFill>
              </a:rPr>
              <a:t>t</a:t>
            </a:r>
            <a:r>
              <a:rPr lang="cs-CZ" sz="2800" dirty="0" smtClean="0">
                <a:solidFill>
                  <a:schemeClr val="bg1"/>
                </a:solidFill>
              </a:rPr>
              <a:t>rojčlenku vyřešíme a napíšeme odpověď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72152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1152128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Vypočtěte hmotnost zinku, který reaguje s kyselinou chlorovodíkovou za vzniku 15 g chloridu zinečnatého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00200"/>
            <a:ext cx="8856984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u="sng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Zn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+ 2HCl ===</a:t>
            </a:r>
            <a:r>
              <a:rPr lang="en-US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sym typeface="Wingdings" pitchFamily="2" charset="2"/>
              </a:rPr>
              <a:t>&gt;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 </a:t>
            </a:r>
            <a:r>
              <a:rPr lang="cs-CZ" sz="2800" u="sng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ZnCl</a:t>
            </a:r>
            <a:r>
              <a:rPr lang="cs-CZ" sz="2800" baseline="-25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+ H</a:t>
            </a:r>
            <a:r>
              <a:rPr lang="cs-CZ" sz="2800" baseline="-25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	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  M </a:t>
            </a:r>
            <a:r>
              <a:rPr lang="cs-CZ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Zn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= 65 g/mol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			      M ZnCl</a:t>
            </a:r>
            <a:r>
              <a:rPr lang="cs-CZ" sz="2800" baseline="-25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= 136 g/mol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65 g…………..136 g</a:t>
            </a:r>
          </a:p>
          <a:p>
            <a:pPr marL="0" indent="0">
              <a:buNone/>
            </a:pPr>
            <a:r>
              <a:rPr lang="cs-CZ" sz="2800" u="sng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800" u="sng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g ……………  15 g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 </a:t>
            </a:r>
            <a:endParaRPr lang="cs-CZ" sz="2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x/65 = 15/136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 = 15/136.65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= 7,16 g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59304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Výpočet hmotnosti chemických látek z chemických rovnic pomocí dosazením do vzorce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apíšeme chemickou rovnici</a:t>
            </a:r>
          </a:p>
          <a:p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hemickou látku, jejíž hmotnost známe, označíme m(A)</a:t>
            </a:r>
          </a:p>
          <a:p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hemickou látku, jejíž hmotnost počítáme, označíme m(B)</a:t>
            </a:r>
          </a:p>
          <a:p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říslušnými malými písmeny </a:t>
            </a:r>
            <a:r>
              <a:rPr lang="cs-CZ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a,b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označíme stechiometrické koeficienty u látek A,B</a:t>
            </a:r>
          </a:p>
          <a:p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osadíme do vzorce: m(B)= b/</a:t>
            </a:r>
            <a:r>
              <a:rPr lang="cs-CZ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a.M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(B)/M(A).m(A)</a:t>
            </a:r>
          </a:p>
          <a:p>
            <a:pPr marL="0" indent="0">
              <a:buNone/>
            </a:pPr>
            <a:endParaRPr lang="cs-CZ" sz="2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69335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1066130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Vypočtěte hmotnost zinku, který reaguje s kyselinou chlorovodíkovou za vzniku 15 g chloridu zinečnatého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28800"/>
            <a:ext cx="8784976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Zn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+ 2HCl ===</a:t>
            </a:r>
            <a:r>
              <a:rPr lang="en-US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sym typeface="Wingdings" pitchFamily="2" charset="2"/>
              </a:rPr>
              <a:t>&gt;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 ZnCl</a:t>
            </a:r>
            <a:r>
              <a:rPr lang="cs-CZ" sz="2800" baseline="-25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+ H</a:t>
            </a:r>
            <a:r>
              <a:rPr lang="cs-CZ" sz="2800" baseline="-25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	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  M </a:t>
            </a:r>
            <a:r>
              <a:rPr lang="cs-CZ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Zn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= 65 g/mol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  </a:t>
            </a:r>
            <a:r>
              <a:rPr lang="cs-CZ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		a   </a:t>
            </a:r>
            <a:r>
              <a:rPr lang="cs-CZ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	      M ZnCl</a:t>
            </a:r>
            <a:r>
              <a:rPr lang="cs-CZ" sz="2800" baseline="-25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= 136 g/mol</a:t>
            </a:r>
          </a:p>
          <a:p>
            <a:pPr marL="0" indent="0">
              <a:buNone/>
            </a:pP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m(B)= b/</a:t>
            </a:r>
            <a:r>
              <a:rPr lang="cs-CZ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a.M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(B)/M(A).m(A)</a:t>
            </a:r>
          </a:p>
          <a:p>
            <a:pPr marL="0" indent="0">
              <a:buNone/>
            </a:pPr>
            <a:endParaRPr lang="cs-CZ" sz="2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m(B) = 1/1 . 65/136 . 15</a:t>
            </a:r>
          </a:p>
          <a:p>
            <a:pPr marL="0" indent="0">
              <a:buNone/>
            </a:pPr>
            <a:endParaRPr lang="cs-CZ" sz="2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(B) = 7,16 g</a:t>
            </a:r>
          </a:p>
        </p:txBody>
      </p:sp>
    </p:spTree>
    <p:extLst>
      <p:ext uri="{BB962C8B-B14F-4D97-AF65-F5344CB8AC3E}">
        <p14:creationId xmlns:p14="http://schemas.microsoft.com/office/powerpoint/2010/main" val="30258115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Vypočítejte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hmotnost oxidu fosforečného, který vznikne spálením 0,20 g fosforu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328592"/>
          </a:xfrm>
        </p:spPr>
        <p:txBody>
          <a:bodyPr>
            <a:normAutofit lnSpcReduction="10000"/>
          </a:bodyPr>
          <a:lstStyle/>
          <a:p>
            <a:pPr marL="571500" indent="-571500">
              <a:buAutoNum type="romanUcPeriod"/>
            </a:pP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způsob </a:t>
            </a:r>
          </a:p>
          <a:p>
            <a:pPr marL="0" indent="0">
              <a:buNone/>
            </a:pPr>
            <a:endParaRPr lang="cs-CZ" sz="2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u="sng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2800" baseline="-25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4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+ 5 O</a:t>
            </a:r>
            <a:r>
              <a:rPr lang="cs-CZ" sz="2800" baseline="-25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===</a:t>
            </a:r>
            <a:r>
              <a:rPr lang="en-US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sym typeface="Wingdings" pitchFamily="2" charset="2"/>
              </a:rPr>
              <a:t>&gt;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sym typeface="Wingdings" pitchFamily="2" charset="2"/>
              </a:rPr>
              <a:t>2 </a:t>
            </a:r>
            <a:r>
              <a:rPr lang="cs-CZ" sz="2800" u="sng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sym typeface="Wingdings" pitchFamily="2" charset="2"/>
              </a:rPr>
              <a:t>P</a:t>
            </a:r>
            <a:r>
              <a:rPr lang="cs-CZ" sz="2800" baseline="-25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sym typeface="Wingdings" pitchFamily="2" charset="2"/>
              </a:rPr>
              <a:t>2</a:t>
            </a:r>
            <a:r>
              <a:rPr lang="cs-CZ" sz="2800" u="sng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sym typeface="Wingdings" pitchFamily="2" charset="2"/>
              </a:rPr>
              <a:t>O</a:t>
            </a:r>
            <a:r>
              <a:rPr lang="cs-CZ" sz="2800" baseline="-25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sym typeface="Wingdings" pitchFamily="2" charset="2"/>
              </a:rPr>
              <a:t>5		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sym typeface="Wingdings" pitchFamily="2" charset="2"/>
              </a:rPr>
              <a:t>MP</a:t>
            </a:r>
            <a:r>
              <a:rPr lang="cs-CZ" sz="2800" baseline="-25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sym typeface="Wingdings" pitchFamily="2" charset="2"/>
              </a:rPr>
              <a:t>2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sym typeface="Wingdings" pitchFamily="2" charset="2"/>
              </a:rPr>
              <a:t>O</a:t>
            </a:r>
            <a:r>
              <a:rPr lang="cs-CZ" sz="2800" baseline="-25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sym typeface="Wingdings" pitchFamily="2" charset="2"/>
              </a:rPr>
              <a:t>5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sym typeface="Wingdings" pitchFamily="2" charset="2"/>
              </a:rPr>
              <a:t> = 142 g/mol</a:t>
            </a:r>
          </a:p>
          <a:p>
            <a:pPr marL="0" indent="0">
              <a:buNone/>
            </a:pPr>
            <a:r>
              <a:rPr lang="cs-CZ" sz="2800" baseline="-25000" dirty="0">
                <a:solidFill>
                  <a:schemeClr val="bg1"/>
                </a:solidFill>
                <a:latin typeface="Arial" pitchFamily="34" charset="0"/>
                <a:cs typeface="Arial" pitchFamily="34" charset="0"/>
                <a:sym typeface="Wingdings" pitchFamily="2" charset="2"/>
              </a:rPr>
              <a:t>	</a:t>
            </a:r>
            <a:r>
              <a:rPr lang="cs-CZ" sz="2800" baseline="-25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sym typeface="Wingdings" pitchFamily="2" charset="2"/>
              </a:rPr>
              <a:t>				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sym typeface="Wingdings" pitchFamily="2" charset="2"/>
              </a:rPr>
              <a:t>MP = 31 g/mol</a:t>
            </a:r>
            <a:endParaRPr lang="cs-CZ" sz="2800" baseline="-25000" dirty="0" smtClean="0">
              <a:solidFill>
                <a:schemeClr val="bg1"/>
              </a:solidFill>
              <a:latin typeface="Arial" pitchFamily="34" charset="0"/>
              <a:cs typeface="Arial" pitchFamily="34" charset="0"/>
              <a:sym typeface="Wingdings" pitchFamily="2" charset="2"/>
            </a:endParaRPr>
          </a:p>
          <a:p>
            <a:pPr marL="0" indent="0">
              <a:buNone/>
            </a:pP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  <a:sym typeface="Wingdings" pitchFamily="2" charset="2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sym typeface="Wingdings" pitchFamily="2" charset="2"/>
              </a:rPr>
              <a:t>124 g ………….. 284 g</a:t>
            </a:r>
          </a:p>
          <a:p>
            <a:pPr marL="0" indent="0">
              <a:buNone/>
            </a:pPr>
            <a:r>
              <a:rPr lang="cs-CZ" sz="2800" u="sng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sym typeface="Wingdings" pitchFamily="2" charset="2"/>
              </a:rPr>
              <a:t>0,20 g …………. x g</a:t>
            </a:r>
          </a:p>
          <a:p>
            <a:pPr marL="0" indent="0">
              <a:buNone/>
            </a:pPr>
            <a:endParaRPr lang="cs-CZ" sz="2800" dirty="0" smtClean="0">
              <a:solidFill>
                <a:schemeClr val="bg1"/>
              </a:solidFill>
              <a:latin typeface="Arial" pitchFamily="34" charset="0"/>
              <a:cs typeface="Arial" pitchFamily="34" charset="0"/>
              <a:sym typeface="Wingdings" pitchFamily="2" charset="2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sym typeface="Wingdings" pitchFamily="2" charset="2"/>
              </a:rPr>
              <a:t>0,20 / 124 = x / 284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sym typeface="Wingdings" pitchFamily="2" charset="2"/>
              </a:rPr>
              <a:t>x = 0,20 . 284 / 124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sym typeface="Wingdings" pitchFamily="2" charset="2"/>
              </a:rPr>
              <a:t>x = 0,45 g</a:t>
            </a:r>
          </a:p>
        </p:txBody>
      </p:sp>
    </p:spTree>
    <p:extLst>
      <p:ext uri="{BB962C8B-B14F-4D97-AF65-F5344CB8AC3E}">
        <p14:creationId xmlns:p14="http://schemas.microsoft.com/office/powerpoint/2010/main" val="17990927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10669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II. způsob</a:t>
            </a:r>
            <a:b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2800" baseline="-25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4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+ 5 O</a:t>
            </a:r>
            <a:r>
              <a:rPr lang="cs-CZ" sz="2800" baseline="-25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===</a:t>
            </a:r>
            <a:r>
              <a:rPr lang="en-US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sym typeface="Wingdings" pitchFamily="2" charset="2"/>
              </a:rPr>
              <a:t>&gt;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sym typeface="Wingdings" pitchFamily="2" charset="2"/>
              </a:rPr>
              <a:t>2 P</a:t>
            </a:r>
            <a:r>
              <a:rPr lang="cs-CZ" sz="2800" baseline="-25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sym typeface="Wingdings" pitchFamily="2" charset="2"/>
              </a:rPr>
              <a:t>2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sym typeface="Wingdings" pitchFamily="2" charset="2"/>
              </a:rPr>
              <a:t>O</a:t>
            </a:r>
            <a:r>
              <a:rPr lang="cs-CZ" sz="2800" baseline="-25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sym typeface="Wingdings" pitchFamily="2" charset="2"/>
              </a:rPr>
              <a:t>5</a:t>
            </a:r>
            <a:br>
              <a:rPr lang="cs-CZ" sz="2800" baseline="-25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sym typeface="Wingdings" pitchFamily="2" charset="2"/>
              </a:rPr>
            </a:b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sym typeface="Wingdings" pitchFamily="2" charset="2"/>
              </a:rPr>
              <a:t>a </a:t>
            </a:r>
            <a:r>
              <a:rPr lang="cs-CZ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sym typeface="Wingdings" pitchFamily="2" charset="2"/>
              </a:rPr>
              <a:t>A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sym typeface="Wingdings" pitchFamily="2" charset="2"/>
              </a:rPr>
              <a:t>			b </a:t>
            </a:r>
            <a:r>
              <a:rPr lang="cs-CZ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sym typeface="Wingdings" pitchFamily="2" charset="2"/>
              </a:rPr>
              <a:t>B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sym typeface="Wingdings" pitchFamily="2" charset="2"/>
              </a:rPr>
              <a:t/>
            </a:r>
            <a:b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sym typeface="Wingdings" pitchFamily="2" charset="2"/>
              </a:rPr>
            </a:b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  <a:sym typeface="Wingdings" pitchFamily="2" charset="2"/>
              </a:rPr>
              <a:t/>
            </a:r>
            <a:b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  <a:sym typeface="Wingdings" pitchFamily="2" charset="2"/>
              </a:rPr>
            </a:b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m(B) = b/</a:t>
            </a:r>
            <a:r>
              <a:rPr lang="cs-CZ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a.M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(B)/M(A).m(A)</a:t>
            </a:r>
            <a:b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m(B) = 2 / 1 . 142 / 124 . 0,20</a:t>
            </a:r>
            <a:b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 (B) = 0,45 g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87203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Vypočítejte různými </a:t>
            </a:r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působy:</a:t>
            </a:r>
            <a:b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Kolik g vody vznikne při neutralizaci 1 g kyseliny dusičné hydroxidem sodným?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488791" y="1916832"/>
            <a:ext cx="336612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800" dirty="0" smtClean="0">
              <a:solidFill>
                <a:schemeClr val="bg1"/>
              </a:solidFill>
              <a:latin typeface="Arial" pitchFamily="34" charset="0"/>
              <a:cs typeface="Arial" pitchFamily="34" charset="0"/>
              <a:sym typeface="Wingdings" pitchFamily="2" charset="2"/>
            </a:endParaRP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sym typeface="Wingdings" pitchFamily="2" charset="2"/>
              </a:rPr>
              <a:t>MHNO</a:t>
            </a:r>
            <a:r>
              <a:rPr lang="cs-CZ" sz="2800" baseline="-25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sym typeface="Wingdings" pitchFamily="2" charset="2"/>
              </a:rPr>
              <a:t>3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sym typeface="Wingdings" pitchFamily="2" charset="2"/>
              </a:rPr>
              <a:t> = 63 g/mol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sym typeface="Wingdings" pitchFamily="2" charset="2"/>
              </a:rPr>
              <a:t>MH</a:t>
            </a:r>
            <a:r>
              <a:rPr lang="cs-CZ" sz="2800" baseline="-25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sym typeface="Wingdings" pitchFamily="2" charset="2"/>
              </a:rPr>
              <a:t>2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sym typeface="Wingdings" pitchFamily="2" charset="2"/>
              </a:rPr>
              <a:t>O = 18 g/mol</a:t>
            </a:r>
            <a:endParaRPr lang="cs-CZ" sz="2800" baseline="-25000" dirty="0" smtClean="0">
              <a:solidFill>
                <a:schemeClr val="bg1"/>
              </a:solidFill>
              <a:latin typeface="Arial" pitchFamily="34" charset="0"/>
              <a:cs typeface="Arial" pitchFamily="34" charset="0"/>
              <a:sym typeface="Wingdings" pitchFamily="2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25377219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Zdroje pro textovou část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KLIKORKA, J., HÁJEK, B., VOTINSKÝ, J., Obecná a anorganická chemie, SNTL/ALFA, Praha: 1985 </a:t>
            </a:r>
          </a:p>
          <a:p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KOTLÍK, B., RŮŽIČKOVÁ, K., Chemie I v kostce, Fragment, Havlíčkův Brod: 1996: ISBN 80-7200-056-X</a:t>
            </a:r>
          </a:p>
          <a:p>
            <a:pPr marL="0" indent="0">
              <a:buNone/>
            </a:pP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410568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162</TotalTime>
  <Words>503</Words>
  <Application>Microsoft Office PowerPoint</Application>
  <PresentationFormat>Předvádění na obrazovce (4:3)</PresentationFormat>
  <Paragraphs>98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ANOTACE:</vt:lpstr>
      <vt:lpstr>Výpočty z chemických rovnic</vt:lpstr>
      <vt:lpstr>Postup při doplňování koeficientů redoxních rovnic: </vt:lpstr>
      <vt:lpstr>Prezentace aplikace PowerPoint</vt:lpstr>
      <vt:lpstr>Zapiš a vyčísli rovnici </vt:lpstr>
      <vt:lpstr>Molární hmotnost</vt:lpstr>
      <vt:lpstr>Výpočet molární hmotnosti</vt:lpstr>
      <vt:lpstr>Výpočet hmotnosti chemických látek z chemických rovnic pomocí trojčlenky</vt:lpstr>
      <vt:lpstr>Vypočtěte hmotnost zinku, který reaguje s kyselinou chlorovodíkovou za vzniku 15 g chloridu zinečnatého  </vt:lpstr>
      <vt:lpstr>Výpočet hmotnosti chemických látek z chemických rovnic pomocí dosazením do vzorce</vt:lpstr>
      <vt:lpstr>Vypočtěte hmotnost zinku, který reaguje s kyselinou chlorovodíkovou za vzniku 15 g chloridu zinečnatého  </vt:lpstr>
      <vt:lpstr>Vypočítejte hmotnost oxidu fosforečného, který vznikne spálením 0,20 g fosforu</vt:lpstr>
      <vt:lpstr>II. způsob  P4 + 5 O2 ===&gt; 2 P2O5 a A   b B  m(B) = b/a.M(B)/M(A).m(A)  m(B) = 2 / 1 . 142 / 124 . 0,20  m (B) = 0,45 g</vt:lpstr>
      <vt:lpstr>Vypočítejte různými způsoby:  Kolik g vody vznikne při neutralizaci 1 g kyseliny dusičné hydroxidem sodným?</vt:lpstr>
      <vt:lpstr>Zdroje pro textovou část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Výpočty z chemických rovnic</dc:title>
  <dc:creator>admin</dc:creator>
  <cp:lastModifiedBy>Pavel</cp:lastModifiedBy>
  <cp:revision>21</cp:revision>
  <dcterms:created xsi:type="dcterms:W3CDTF">2012-10-30T11:57:57Z</dcterms:created>
  <dcterms:modified xsi:type="dcterms:W3CDTF">2013-11-18T07:09:59Z</dcterms:modified>
</cp:coreProperties>
</file>