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7" d="100"/>
          <a:sy n="107" d="100"/>
        </p:scale>
        <p:origin x="-72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5C1E61-67AA-4BF8-A6FD-0A0C58E6FA8D}" type="datetimeFigureOut">
              <a:rPr lang="cs-CZ" smtClean="0"/>
              <a:t>18.11.2013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04F464-0064-4707-86BE-B0C9847D58BB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859562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5C1E61-67AA-4BF8-A6FD-0A0C58E6FA8D}" type="datetimeFigureOut">
              <a:rPr lang="cs-CZ" smtClean="0"/>
              <a:t>18.11.2013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04F464-0064-4707-86BE-B0C9847D58BB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9367807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5C1E61-67AA-4BF8-A6FD-0A0C58E6FA8D}" type="datetimeFigureOut">
              <a:rPr lang="cs-CZ" smtClean="0"/>
              <a:t>18.11.2013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04F464-0064-4707-86BE-B0C9847D58BB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9017910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5C1E61-67AA-4BF8-A6FD-0A0C58E6FA8D}" type="datetimeFigureOut">
              <a:rPr lang="cs-CZ" smtClean="0"/>
              <a:t>18.11.2013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04F464-0064-4707-86BE-B0C9847D58BB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2260549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5C1E61-67AA-4BF8-A6FD-0A0C58E6FA8D}" type="datetimeFigureOut">
              <a:rPr lang="cs-CZ" smtClean="0"/>
              <a:t>18.11.2013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04F464-0064-4707-86BE-B0C9847D58BB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579602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5C1E61-67AA-4BF8-A6FD-0A0C58E6FA8D}" type="datetimeFigureOut">
              <a:rPr lang="cs-CZ" smtClean="0"/>
              <a:t>18.11.2013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04F464-0064-4707-86BE-B0C9847D58BB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7210496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5C1E61-67AA-4BF8-A6FD-0A0C58E6FA8D}" type="datetimeFigureOut">
              <a:rPr lang="cs-CZ" smtClean="0"/>
              <a:t>18.11.2013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04F464-0064-4707-86BE-B0C9847D58BB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4305471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5C1E61-67AA-4BF8-A6FD-0A0C58E6FA8D}" type="datetimeFigureOut">
              <a:rPr lang="cs-CZ" smtClean="0"/>
              <a:t>18.11.2013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04F464-0064-4707-86BE-B0C9847D58BB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70011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5C1E61-67AA-4BF8-A6FD-0A0C58E6FA8D}" type="datetimeFigureOut">
              <a:rPr lang="cs-CZ" smtClean="0"/>
              <a:t>18.11.2013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04F464-0064-4707-86BE-B0C9847D58BB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2646308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5C1E61-67AA-4BF8-A6FD-0A0C58E6FA8D}" type="datetimeFigureOut">
              <a:rPr lang="cs-CZ" smtClean="0"/>
              <a:t>18.11.2013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04F464-0064-4707-86BE-B0C9847D58BB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2150530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5C1E61-67AA-4BF8-A6FD-0A0C58E6FA8D}" type="datetimeFigureOut">
              <a:rPr lang="cs-CZ" smtClean="0"/>
              <a:t>18.11.2013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04F464-0064-4707-86BE-B0C9847D58BB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9228293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pattFill prst="pct10">
          <a:fgClr>
            <a:schemeClr val="accent1"/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05C1E61-67AA-4BF8-A6FD-0A0C58E6FA8D}" type="datetimeFigureOut">
              <a:rPr lang="cs-CZ" smtClean="0"/>
              <a:t>18.11.2013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904F464-0064-4707-86BE-B0C9847D58BB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1484534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Group 51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9084379"/>
              </p:ext>
            </p:extLst>
          </p:nvPr>
        </p:nvGraphicFramePr>
        <p:xfrm>
          <a:off x="398463" y="1341438"/>
          <a:ext cx="8493125" cy="4166013"/>
        </p:xfrm>
        <a:graphic>
          <a:graphicData uri="http://schemas.openxmlformats.org/drawingml/2006/table">
            <a:tbl>
              <a:tblPr/>
              <a:tblGrid>
                <a:gridCol w="2736200"/>
                <a:gridCol w="5756925"/>
              </a:tblGrid>
              <a:tr h="51806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2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SŠ:</a:t>
                      </a:r>
                    </a:p>
                  </a:txBody>
                  <a:tcPr marL="91437" marR="91437" marT="45672" marB="4567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SŠ-COPT Uherský Brod</a:t>
                      </a:r>
                    </a:p>
                  </a:txBody>
                  <a:tcPr marL="91437" marR="91437" marT="45672" marB="4567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6205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2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Autoři:</a:t>
                      </a:r>
                    </a:p>
                  </a:txBody>
                  <a:tcPr marL="91437" marR="91437" marT="45672" marB="4567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  <a:defRPr/>
                      </a:pPr>
                      <a:r>
                        <a:rPr kumimoji="0" lang="cs-CZ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Ing. Edita NAĎOVÁ</a:t>
                      </a:r>
                    </a:p>
                  </a:txBody>
                  <a:tcPr marL="91437" marR="91437" marT="45672" marB="4567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7628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2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prezentace</a:t>
                      </a:r>
                    </a:p>
                  </a:txBody>
                  <a:tcPr marL="91437" marR="91437" marT="45672" marB="4567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  <a:defRPr/>
                      </a:pPr>
                      <a:r>
                        <a:rPr kumimoji="0" lang="cs-CZ" sz="2800" b="1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10. Test z anorganické chemie</a:t>
                      </a:r>
                      <a:endParaRPr kumimoji="0" lang="cs-CZ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37" marR="91437" marT="45672" marB="4567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7825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2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sady:</a:t>
                      </a:r>
                    </a:p>
                  </a:txBody>
                  <a:tcPr marL="91437" marR="91437" marT="45672" marB="4567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1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Obecná a anorganická chemie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(pro 3.ročník oboru Mechanik seřizovač a Technik - puškař)</a:t>
                      </a:r>
                      <a:endParaRPr kumimoji="0" lang="cs-CZ" sz="2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37" marR="91437" marT="45672" marB="4567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2637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2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projektu:</a:t>
                      </a:r>
                    </a:p>
                  </a:txBody>
                  <a:tcPr marL="91437" marR="91437" marT="45672" marB="4567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CZ.1.07./1.5.00/34.0727</a:t>
                      </a:r>
                    </a:p>
                  </a:txBody>
                  <a:tcPr marL="91437" marR="91437" marT="45672" marB="4567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2637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2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vzniku:</a:t>
                      </a:r>
                    </a:p>
                  </a:txBody>
                  <a:tcPr marL="91437" marR="91437" marT="45672" marB="4567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16.12. </a:t>
                      </a: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2012 </a:t>
                      </a:r>
                      <a:endParaRPr kumimoji="0" lang="cs-CZ" sz="2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1437" marR="91437" marT="45672" marB="4567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6" name="Obdélník 7"/>
          <p:cNvSpPr>
            <a:spLocks noChangeArrowheads="1"/>
          </p:cNvSpPr>
          <p:nvPr/>
        </p:nvSpPr>
        <p:spPr bwMode="auto">
          <a:xfrm>
            <a:off x="395288" y="5911850"/>
            <a:ext cx="8497887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i="1" dirty="0">
                <a:latin typeface="Calibri" pitchFamily="34" charset="0"/>
              </a:rPr>
              <a:t>Uvedení autoři, není-li uvedeno jinak, jsou autory tohoto výukového materiálu a všech jeho částí. Tento projekt je spolufinancován ESF a státním rozpočtem ČR</a:t>
            </a:r>
            <a:endParaRPr lang="cs-CZ" dirty="0">
              <a:latin typeface="Calibri" pitchFamily="34" charset="0"/>
            </a:endParaRPr>
          </a:p>
        </p:txBody>
      </p:sp>
      <p:pic>
        <p:nvPicPr>
          <p:cNvPr id="7" name="Picture 2" descr="C:\Users\Pavel\Desktop\OPVK_hor_zakladni_logolink_RGB_cz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44624"/>
            <a:ext cx="5472608" cy="11958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078595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179388" y="274638"/>
            <a:ext cx="8507412" cy="4905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67500" lnSpcReduction="2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>
              <a:defRPr/>
            </a:pPr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250825" y="765175"/>
            <a:ext cx="8713788" cy="5688013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buClr>
                <a:schemeClr val="folHlink"/>
              </a:buClr>
              <a:buSzPct val="90000"/>
              <a:buFont typeface="Arial" charset="0"/>
              <a:buNone/>
            </a:pPr>
            <a:r>
              <a:rPr lang="cs-CZ" sz="2800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Záměrem této sady výukových materiálů Obecná </a:t>
            </a:r>
            <a:endParaRPr lang="cs-CZ" sz="2800" dirty="0">
              <a:solidFill>
                <a:schemeClr val="tx1"/>
              </a:solidFill>
              <a:latin typeface="Arial" charset="0"/>
              <a:cs typeface="Arial" charset="0"/>
            </a:endParaRPr>
          </a:p>
          <a:p>
            <a:pPr algn="l">
              <a:buClr>
                <a:schemeClr val="folHlink"/>
              </a:buClr>
              <a:buSzPct val="90000"/>
              <a:buFont typeface="Arial" charset="0"/>
              <a:buNone/>
            </a:pPr>
            <a:r>
              <a:rPr lang="cs-CZ" sz="2800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a anorganická chemie (pro 3.ročník oboru Mechanik </a:t>
            </a:r>
          </a:p>
          <a:p>
            <a:pPr algn="l">
              <a:buClr>
                <a:schemeClr val="folHlink"/>
              </a:buClr>
              <a:buSzPct val="90000"/>
              <a:buFont typeface="Arial" charset="0"/>
              <a:buNone/>
            </a:pPr>
            <a:r>
              <a:rPr lang="cs-CZ" sz="2800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seřizovač a Technik - puškař) je představit žákům, </a:t>
            </a:r>
          </a:p>
          <a:p>
            <a:pPr algn="l">
              <a:buClr>
                <a:schemeClr val="folHlink"/>
              </a:buClr>
              <a:buSzPct val="90000"/>
              <a:buFont typeface="Arial" charset="0"/>
              <a:buNone/>
            </a:pPr>
            <a:r>
              <a:rPr lang="cs-CZ" sz="2800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kteří se v této oblasti vzdělávají, obecnou </a:t>
            </a:r>
          </a:p>
          <a:p>
            <a:pPr algn="l">
              <a:buClr>
                <a:schemeClr val="folHlink"/>
              </a:buClr>
              <a:buSzPct val="90000"/>
              <a:buFont typeface="Arial" charset="0"/>
              <a:buNone/>
            </a:pPr>
            <a:r>
              <a:rPr lang="cs-CZ" sz="2800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a anorganickou chemii.</a:t>
            </a:r>
          </a:p>
          <a:p>
            <a:pPr algn="l">
              <a:lnSpc>
                <a:spcPct val="90000"/>
              </a:lnSpc>
              <a:buFont typeface="Arial" charset="0"/>
              <a:buNone/>
            </a:pPr>
            <a:endParaRPr lang="cs-CZ" sz="2800" dirty="0" smtClean="0">
              <a:solidFill>
                <a:schemeClr val="tx1"/>
              </a:solidFill>
              <a:latin typeface="Arial" charset="0"/>
              <a:cs typeface="Arial" charset="0"/>
            </a:endParaRPr>
          </a:p>
          <a:p>
            <a:pPr algn="l">
              <a:lnSpc>
                <a:spcPct val="90000"/>
              </a:lnSpc>
              <a:buFont typeface="Arial" charset="0"/>
              <a:buNone/>
            </a:pPr>
            <a:r>
              <a:rPr lang="cs-CZ" sz="2800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Jednotlivé prezentace v této sadě popíší postupně</a:t>
            </a:r>
          </a:p>
          <a:p>
            <a:pPr algn="l">
              <a:lnSpc>
                <a:spcPct val="90000"/>
              </a:lnSpc>
              <a:buFont typeface="Arial" charset="0"/>
              <a:buNone/>
            </a:pPr>
            <a:r>
              <a:rPr lang="cs-CZ" sz="2800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tematické oblasti, které jsou probírány v běžné výuce</a:t>
            </a:r>
          </a:p>
          <a:p>
            <a:pPr algn="l">
              <a:lnSpc>
                <a:spcPct val="90000"/>
              </a:lnSpc>
              <a:buFont typeface="Arial" charset="0"/>
              <a:buNone/>
            </a:pPr>
            <a:r>
              <a:rPr lang="cs-CZ" sz="2800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chemie na naší SŠ. </a:t>
            </a:r>
          </a:p>
          <a:p>
            <a:pPr algn="l">
              <a:lnSpc>
                <a:spcPct val="90000"/>
              </a:lnSpc>
              <a:spcBef>
                <a:spcPts val="600"/>
              </a:spcBef>
              <a:buFont typeface="Arial" charset="0"/>
              <a:buNone/>
            </a:pPr>
            <a:endParaRPr lang="cs-CZ" sz="2800" dirty="0" smtClean="0">
              <a:solidFill>
                <a:schemeClr val="tx1"/>
              </a:solidFill>
              <a:latin typeface="Arial" charset="0"/>
              <a:cs typeface="Arial" charset="0"/>
            </a:endParaRPr>
          </a:p>
          <a:p>
            <a:pPr algn="l">
              <a:lnSpc>
                <a:spcPct val="90000"/>
              </a:lnSpc>
              <a:spcBef>
                <a:spcPts val="600"/>
              </a:spcBef>
              <a:buFont typeface="Arial" charset="0"/>
              <a:buNone/>
            </a:pPr>
            <a:r>
              <a:rPr lang="cs-CZ" sz="2800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Konkrétně tato prezentace je zaměřena na test</a:t>
            </a:r>
          </a:p>
          <a:p>
            <a:pPr algn="l">
              <a:lnSpc>
                <a:spcPct val="90000"/>
              </a:lnSpc>
              <a:spcBef>
                <a:spcPts val="600"/>
              </a:spcBef>
              <a:buFont typeface="Arial" charset="0"/>
              <a:buNone/>
            </a:pPr>
            <a:r>
              <a:rPr lang="cs-CZ" sz="2800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z </a:t>
            </a:r>
            <a:r>
              <a:rPr lang="cs-CZ" sz="2800" smtClean="0">
                <a:solidFill>
                  <a:schemeClr val="tx1"/>
                </a:solidFill>
                <a:latin typeface="Arial" charset="0"/>
                <a:cs typeface="Arial" charset="0"/>
              </a:rPr>
              <a:t>anorganické chemie.</a:t>
            </a:r>
            <a:endParaRPr lang="cs-CZ" sz="28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674342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16832"/>
            <a:ext cx="8229600" cy="4209331"/>
          </a:xfrm>
        </p:spPr>
        <p:txBody>
          <a:bodyPr>
            <a:normAutofit/>
          </a:bodyPr>
          <a:lstStyle/>
          <a:p>
            <a:pPr marL="514350" indent="-514350" algn="ctr">
              <a:buAutoNum type="arabicPeriod"/>
            </a:pPr>
            <a:r>
              <a:rPr lang="cs-CZ" sz="2800" i="1" dirty="0" smtClean="0"/>
              <a:t>Vypočítej hmotnostní zlomek v oxidu železitém Fe</a:t>
            </a:r>
            <a:r>
              <a:rPr lang="cs-CZ" sz="2800" i="1" baseline="-25000" dirty="0" smtClean="0"/>
              <a:t>2</a:t>
            </a:r>
            <a:r>
              <a:rPr lang="cs-CZ" sz="2800" i="1" dirty="0" smtClean="0"/>
              <a:t>O</a:t>
            </a:r>
            <a:r>
              <a:rPr lang="cs-CZ" sz="2800" i="1" baseline="-25000" dirty="0" smtClean="0"/>
              <a:t>3</a:t>
            </a:r>
            <a:r>
              <a:rPr lang="cs-CZ" sz="2800" i="1" dirty="0" smtClean="0"/>
              <a:t>. Kolik % železa obsahuje Fe</a:t>
            </a:r>
            <a:r>
              <a:rPr lang="cs-CZ" sz="2800" i="1" baseline="-25000" dirty="0" smtClean="0"/>
              <a:t>2</a:t>
            </a:r>
            <a:r>
              <a:rPr lang="cs-CZ" sz="2800" i="1" dirty="0" smtClean="0"/>
              <a:t>O</a:t>
            </a:r>
            <a:r>
              <a:rPr lang="cs-CZ" sz="2800" i="1" baseline="-25000" dirty="0" smtClean="0"/>
              <a:t>3</a:t>
            </a:r>
            <a:r>
              <a:rPr lang="cs-CZ" sz="2800" i="1" dirty="0" smtClean="0"/>
              <a:t>?</a:t>
            </a:r>
          </a:p>
          <a:p>
            <a:pPr marL="514350" indent="-514350" algn="ctr">
              <a:buAutoNum type="arabicPeriod"/>
            </a:pPr>
            <a:endParaRPr lang="cs-CZ" sz="2800" i="1" dirty="0"/>
          </a:p>
          <a:p>
            <a:pPr marL="514350" indent="-514350" algn="ctr">
              <a:buAutoNum type="arabicPeriod"/>
            </a:pPr>
            <a:endParaRPr lang="cs-CZ" sz="2800" i="1" dirty="0" smtClean="0"/>
          </a:p>
          <a:p>
            <a:pPr marL="514350" indent="-514350" algn="ctr">
              <a:buAutoNum type="arabicPeriod"/>
            </a:pPr>
            <a:r>
              <a:rPr lang="cs-CZ" sz="2800" i="1" dirty="0" smtClean="0"/>
              <a:t>30g NaCl je rozpuštěno ve 220 cm</a:t>
            </a:r>
            <a:r>
              <a:rPr lang="cs-CZ" sz="2800" i="1" baseline="30000" dirty="0" smtClean="0"/>
              <a:t>3</a:t>
            </a:r>
            <a:r>
              <a:rPr lang="cs-CZ" sz="2800" i="1" dirty="0" smtClean="0"/>
              <a:t> H</a:t>
            </a:r>
            <a:r>
              <a:rPr lang="cs-CZ" sz="2800" i="1" baseline="-25000" dirty="0" smtClean="0"/>
              <a:t>2</a:t>
            </a:r>
            <a:r>
              <a:rPr lang="cs-CZ" sz="2800" i="1" dirty="0" smtClean="0"/>
              <a:t>O. Kolika % bude roztok?</a:t>
            </a:r>
            <a:endParaRPr lang="cs-CZ" sz="2800" i="1" dirty="0"/>
          </a:p>
        </p:txBody>
      </p:sp>
    </p:spTree>
    <p:extLst>
      <p:ext uri="{BB962C8B-B14F-4D97-AF65-F5344CB8AC3E}">
        <p14:creationId xmlns:p14="http://schemas.microsoft.com/office/powerpoint/2010/main" val="1247254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94122"/>
          </a:xfrm>
        </p:spPr>
        <p:txBody>
          <a:bodyPr>
            <a:normAutofit/>
          </a:bodyPr>
          <a:lstStyle/>
          <a:p>
            <a:pPr algn="l"/>
            <a:r>
              <a:rPr lang="cs-CZ" sz="2800" dirty="0" smtClean="0">
                <a:latin typeface="Arial" pitchFamily="34" charset="0"/>
                <a:cs typeface="Arial" pitchFamily="34" charset="0"/>
              </a:rPr>
              <a:t>1. řešení					M(Fe)= 56g/mol</a:t>
            </a:r>
            <a:br>
              <a:rPr lang="cs-CZ" sz="2800" dirty="0" smtClean="0">
                <a:latin typeface="Arial" pitchFamily="34" charset="0"/>
                <a:cs typeface="Arial" pitchFamily="34" charset="0"/>
              </a:rPr>
            </a:br>
            <a:r>
              <a:rPr lang="cs-CZ" sz="2800" dirty="0" smtClean="0">
                <a:latin typeface="Arial" pitchFamily="34" charset="0"/>
                <a:cs typeface="Arial" pitchFamily="34" charset="0"/>
              </a:rPr>
              <a:t>					M(Fe</a:t>
            </a:r>
            <a:r>
              <a:rPr lang="cs-CZ" sz="2800" baseline="-25000" dirty="0" smtClean="0">
                <a:latin typeface="Arial" pitchFamily="34" charset="0"/>
                <a:cs typeface="Arial" pitchFamily="34" charset="0"/>
              </a:rPr>
              <a:t>2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O</a:t>
            </a:r>
            <a:r>
              <a:rPr lang="cs-CZ" sz="2800" baseline="-25000" dirty="0" smtClean="0">
                <a:latin typeface="Arial" pitchFamily="34" charset="0"/>
                <a:cs typeface="Arial" pitchFamily="34" charset="0"/>
              </a:rPr>
              <a:t>3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)=160 g/mol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9"/>
            <a:ext cx="8229600" cy="1800200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W </a:t>
            </a:r>
            <a:r>
              <a:rPr lang="cs-CZ" baseline="-25000" dirty="0" smtClean="0"/>
              <a:t>(Fe) </a:t>
            </a:r>
            <a:r>
              <a:rPr lang="cs-CZ" dirty="0" smtClean="0"/>
              <a:t>= 2 x M (Fe) / M (Fe</a:t>
            </a:r>
            <a:r>
              <a:rPr lang="cs-CZ" baseline="-25000" dirty="0" smtClean="0"/>
              <a:t>2</a:t>
            </a:r>
            <a:r>
              <a:rPr lang="cs-CZ" dirty="0" smtClean="0"/>
              <a:t>O</a:t>
            </a:r>
            <a:r>
              <a:rPr lang="cs-CZ" baseline="-25000" dirty="0" smtClean="0"/>
              <a:t>3</a:t>
            </a:r>
            <a:r>
              <a:rPr lang="cs-CZ" dirty="0" smtClean="0"/>
              <a:t>)</a:t>
            </a:r>
          </a:p>
          <a:p>
            <a:pPr marL="0" indent="0">
              <a:buNone/>
            </a:pPr>
            <a:r>
              <a:rPr lang="cs-CZ" dirty="0" smtClean="0"/>
              <a:t>W </a:t>
            </a:r>
            <a:r>
              <a:rPr lang="cs-CZ" baseline="-25000" dirty="0" smtClean="0"/>
              <a:t>(Fe) </a:t>
            </a:r>
            <a:r>
              <a:rPr lang="cs-CZ" dirty="0" smtClean="0"/>
              <a:t>= 112 / 160</a:t>
            </a:r>
          </a:p>
          <a:p>
            <a:pPr marL="0" indent="0">
              <a:buNone/>
            </a:pPr>
            <a:r>
              <a:rPr lang="cs-CZ" dirty="0" smtClean="0"/>
              <a:t>W </a:t>
            </a:r>
            <a:r>
              <a:rPr lang="cs-CZ" baseline="-25000" dirty="0" smtClean="0"/>
              <a:t>(Fe) </a:t>
            </a:r>
            <a:r>
              <a:rPr lang="cs-CZ" dirty="0" smtClean="0"/>
              <a:t>= 0,7	(70%)</a:t>
            </a:r>
            <a:endParaRPr lang="cs-CZ" dirty="0"/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>
          <a:xfrm>
            <a:off x="573685" y="4437112"/>
            <a:ext cx="8229600" cy="1800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dirty="0" smtClean="0"/>
              <a:t>W </a:t>
            </a:r>
            <a:r>
              <a:rPr lang="cs-CZ" baseline="-25000" dirty="0" smtClean="0"/>
              <a:t>(NaCl) </a:t>
            </a:r>
            <a:r>
              <a:rPr lang="cs-CZ" dirty="0" smtClean="0"/>
              <a:t>= m (NaCl) / m (NaCl+H</a:t>
            </a:r>
            <a:r>
              <a:rPr lang="cs-CZ" baseline="-25000" dirty="0" smtClean="0"/>
              <a:t>2</a:t>
            </a:r>
            <a:r>
              <a:rPr lang="cs-CZ" dirty="0" smtClean="0"/>
              <a:t>O)</a:t>
            </a:r>
          </a:p>
          <a:p>
            <a:pPr marL="0" indent="0">
              <a:buFont typeface="Arial" pitchFamily="34" charset="0"/>
              <a:buNone/>
            </a:pPr>
            <a:r>
              <a:rPr lang="cs-CZ" dirty="0" smtClean="0"/>
              <a:t>W </a:t>
            </a:r>
            <a:r>
              <a:rPr lang="cs-CZ" baseline="-25000" dirty="0" smtClean="0"/>
              <a:t>(NaCl) </a:t>
            </a:r>
            <a:r>
              <a:rPr lang="cs-CZ" dirty="0" smtClean="0"/>
              <a:t>= 30 / 250</a:t>
            </a:r>
          </a:p>
          <a:p>
            <a:pPr marL="0" indent="0">
              <a:buFont typeface="Arial" pitchFamily="34" charset="0"/>
              <a:buNone/>
            </a:pPr>
            <a:r>
              <a:rPr lang="cs-CZ" dirty="0" smtClean="0"/>
              <a:t>W </a:t>
            </a:r>
            <a:r>
              <a:rPr lang="cs-CZ" baseline="-25000" dirty="0" smtClean="0"/>
              <a:t>(NaCl) </a:t>
            </a:r>
            <a:r>
              <a:rPr lang="cs-CZ" dirty="0" smtClean="0"/>
              <a:t>= 0,12      (12%)</a:t>
            </a:r>
            <a:endParaRPr lang="cs-CZ" dirty="0"/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395536" y="3293369"/>
            <a:ext cx="8229600" cy="99412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2800" dirty="0" smtClean="0">
                <a:latin typeface="Arial" pitchFamily="34" charset="0"/>
                <a:cs typeface="Arial" pitchFamily="34" charset="0"/>
              </a:rPr>
              <a:t>2. řešení					     m (R)= 250g</a:t>
            </a:r>
            <a:br>
              <a:rPr lang="cs-CZ" sz="2800" dirty="0" smtClean="0">
                <a:latin typeface="Arial" pitchFamily="34" charset="0"/>
                <a:cs typeface="Arial" pitchFamily="34" charset="0"/>
              </a:rPr>
            </a:br>
            <a:r>
              <a:rPr lang="cs-CZ" sz="2800" dirty="0" smtClean="0">
                <a:latin typeface="Arial" pitchFamily="34" charset="0"/>
                <a:cs typeface="Arial" pitchFamily="34" charset="0"/>
              </a:rPr>
              <a:t>					            m(NaCl)=30 g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804942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988840"/>
            <a:ext cx="8784976" cy="2016224"/>
          </a:xfrm>
        </p:spPr>
        <p:txBody>
          <a:bodyPr>
            <a:noAutofit/>
          </a:bodyPr>
          <a:lstStyle/>
          <a:p>
            <a:r>
              <a:rPr lang="cs-CZ" sz="2800" dirty="0" smtClean="0"/>
              <a:t>3. Vypočítejte, kolik tun vápence s 10,7% nečistot je třeba vypálit, abychom získali 10 t páleného vápna. Napište chemickou rovnici.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4607008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6192688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2800" dirty="0" smtClean="0"/>
              <a:t>3. řešení</a:t>
            </a:r>
          </a:p>
          <a:p>
            <a:pPr marL="0" indent="0">
              <a:buNone/>
            </a:pPr>
            <a:r>
              <a:rPr lang="cs-CZ" sz="2800" dirty="0" smtClean="0"/>
              <a:t>CaCO</a:t>
            </a:r>
            <a:r>
              <a:rPr lang="cs-CZ" sz="2800" baseline="-25000" dirty="0" smtClean="0"/>
              <a:t>3</a:t>
            </a:r>
            <a:r>
              <a:rPr lang="cs-CZ" sz="2800" dirty="0" smtClean="0"/>
              <a:t> -----&gt; CaO +CO</a:t>
            </a:r>
            <a:r>
              <a:rPr lang="cs-CZ" sz="2800" baseline="-25000" dirty="0" smtClean="0"/>
              <a:t>2</a:t>
            </a:r>
          </a:p>
          <a:p>
            <a:pPr marL="0" indent="0">
              <a:buNone/>
            </a:pPr>
            <a:r>
              <a:rPr lang="cs-CZ" sz="2800" dirty="0"/>
              <a:t>z</a:t>
            </a:r>
            <a:r>
              <a:rPr lang="cs-CZ" sz="2800" dirty="0" smtClean="0"/>
              <a:t>e 100 t……….56 t</a:t>
            </a:r>
          </a:p>
          <a:p>
            <a:pPr marL="0" indent="0">
              <a:buNone/>
            </a:pPr>
            <a:r>
              <a:rPr lang="cs-CZ" sz="2800" u="sng" dirty="0" smtClean="0"/>
              <a:t>z x t …………….10 t</a:t>
            </a:r>
          </a:p>
          <a:p>
            <a:pPr marL="0" indent="0">
              <a:buNone/>
            </a:pPr>
            <a:r>
              <a:rPr lang="cs-CZ" sz="2800" dirty="0" smtClean="0"/>
              <a:t>x/100 = 10/ 56			x = 17,85 t 100 % vápence </a:t>
            </a:r>
          </a:p>
          <a:p>
            <a:pPr marL="0" indent="0">
              <a:buNone/>
            </a:pPr>
            <a:endParaRPr lang="cs-CZ" sz="2800" dirty="0" smtClean="0"/>
          </a:p>
          <a:p>
            <a:pPr marL="0" indent="0">
              <a:buNone/>
            </a:pPr>
            <a:r>
              <a:rPr lang="cs-CZ" sz="2800" dirty="0" smtClean="0"/>
              <a:t>17,85 t ………. 100%</a:t>
            </a:r>
          </a:p>
          <a:p>
            <a:pPr marL="0" indent="0">
              <a:buNone/>
            </a:pPr>
            <a:r>
              <a:rPr lang="cs-CZ" sz="2800" u="sng" dirty="0"/>
              <a:t>y</a:t>
            </a:r>
            <a:r>
              <a:rPr lang="cs-CZ" sz="2800" u="sng" dirty="0" smtClean="0"/>
              <a:t> t ……………… (100-10,7) %  </a:t>
            </a:r>
          </a:p>
          <a:p>
            <a:pPr marL="0" indent="0">
              <a:buNone/>
            </a:pPr>
            <a:r>
              <a:rPr lang="cs-CZ" sz="2800" dirty="0" smtClean="0"/>
              <a:t>y/17,85 = 100/89,3</a:t>
            </a:r>
          </a:p>
          <a:p>
            <a:pPr marL="0" indent="0">
              <a:buNone/>
            </a:pPr>
            <a:r>
              <a:rPr lang="cs-CZ" sz="2800" dirty="0" smtClean="0"/>
              <a:t>y = 17,85x100/89,3		y= 19,98 t </a:t>
            </a:r>
          </a:p>
          <a:p>
            <a:pPr marL="0" indent="0">
              <a:buNone/>
            </a:pPr>
            <a:endParaRPr lang="cs-CZ" sz="2800" dirty="0" smtClean="0"/>
          </a:p>
          <a:p>
            <a:pPr marL="0" indent="0">
              <a:buNone/>
            </a:pPr>
            <a:r>
              <a:rPr lang="cs-CZ" sz="2800" dirty="0" smtClean="0"/>
              <a:t>Je třeba vypálit přibližně 20 t vápence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4927519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260648"/>
            <a:ext cx="8229600" cy="6192688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4. 	</a:t>
            </a:r>
          </a:p>
          <a:p>
            <a:pPr marL="0" indent="0">
              <a:buNone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Kousek mince, který má hmotnost 0,3 g, se rozpustí ve zředěné kyselině dusičné. </a:t>
            </a:r>
          </a:p>
          <a:p>
            <a:pPr marL="0" indent="0">
              <a:buNone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K získanému roztoku sloučeniny Ag se přidá kyselina chlorovodíková. Vznikne bílá tvarohovitá sraženina, která se filtruje, promyje vodou, vysuší a zváží. </a:t>
            </a:r>
          </a:p>
          <a:p>
            <a:pPr marL="0" indent="0">
              <a:buNone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Hmotnost sraženiny je 0,199 g. </a:t>
            </a:r>
          </a:p>
          <a:p>
            <a:pPr marL="0" indent="0">
              <a:buNone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Sestavte příslušné rovnice a vypočtěte, </a:t>
            </a:r>
          </a:p>
          <a:p>
            <a:pPr marL="0" indent="0">
              <a:buNone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kolik % Ag obsahuje mince, jestliže znáte obsah </a:t>
            </a:r>
          </a:p>
          <a:p>
            <a:pPr marL="0" indent="0">
              <a:buNone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stříbra v 1 molu sraženiny.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828760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116632"/>
            <a:ext cx="8856984" cy="6561825"/>
          </a:xfrm>
        </p:spPr>
        <p:txBody>
          <a:bodyPr>
            <a:normAutofit fontScale="92500" lnSpcReduction="10000"/>
          </a:bodyPr>
          <a:lstStyle/>
          <a:p>
            <a:pPr marL="0" indent="0">
              <a:lnSpc>
                <a:spcPts val="3360"/>
              </a:lnSpc>
              <a:buNone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4. řešení				M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(AgCl) = 143,4 g/mol</a:t>
            </a:r>
          </a:p>
          <a:p>
            <a:pPr marL="0" indent="0">
              <a:lnSpc>
                <a:spcPts val="3360"/>
              </a:lnSpc>
              <a:buNone/>
            </a:pPr>
            <a:r>
              <a:rPr lang="cs-CZ" sz="2800" dirty="0">
                <a:latin typeface="Arial" pitchFamily="34" charset="0"/>
                <a:cs typeface="Arial" pitchFamily="34" charset="0"/>
              </a:rPr>
              <a:t>					  M (Ag) = 107,9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g/mol</a:t>
            </a:r>
          </a:p>
          <a:p>
            <a:pPr marL="0" indent="0">
              <a:buNone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3 Ag + 4 HNO</a:t>
            </a:r>
            <a:r>
              <a:rPr lang="cs-CZ" sz="2800" baseline="-25000" dirty="0" smtClean="0">
                <a:latin typeface="Arial" pitchFamily="34" charset="0"/>
                <a:cs typeface="Arial" pitchFamily="34" charset="0"/>
              </a:rPr>
              <a:t>3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-----&gt; 3 AgNO</a:t>
            </a:r>
            <a:r>
              <a:rPr lang="cs-CZ" sz="2800" baseline="-25000" dirty="0" smtClean="0">
                <a:latin typeface="Arial" pitchFamily="34" charset="0"/>
                <a:cs typeface="Arial" pitchFamily="34" charset="0"/>
              </a:rPr>
              <a:t>3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+ NO + 2 H</a:t>
            </a:r>
            <a:r>
              <a:rPr lang="cs-CZ" sz="2800" baseline="-25000" dirty="0" smtClean="0">
                <a:latin typeface="Arial" pitchFamily="34" charset="0"/>
                <a:cs typeface="Arial" pitchFamily="34" charset="0"/>
              </a:rPr>
              <a:t>2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O</a:t>
            </a:r>
          </a:p>
          <a:p>
            <a:pPr marL="0" indent="0">
              <a:buNone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AgNO</a:t>
            </a:r>
            <a:r>
              <a:rPr lang="cs-CZ" sz="2800" baseline="-25000" dirty="0" smtClean="0">
                <a:latin typeface="Arial" pitchFamily="34" charset="0"/>
                <a:cs typeface="Arial" pitchFamily="34" charset="0"/>
              </a:rPr>
              <a:t>3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+ HCl -----&gt; AgCl + HNO</a:t>
            </a:r>
            <a:r>
              <a:rPr lang="cs-CZ" sz="2800" baseline="-25000" dirty="0" smtClean="0">
                <a:latin typeface="Arial" pitchFamily="34" charset="0"/>
                <a:cs typeface="Arial" pitchFamily="34" charset="0"/>
              </a:rPr>
              <a:t>3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	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				</a:t>
            </a:r>
          </a:p>
          <a:p>
            <a:pPr marL="0" indent="0">
              <a:lnSpc>
                <a:spcPts val="3360"/>
              </a:lnSpc>
              <a:buNone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143,4 g AgCl ……… 107,9 g/mol</a:t>
            </a:r>
          </a:p>
          <a:p>
            <a:pPr marL="0" indent="0">
              <a:buNone/>
            </a:pPr>
            <a:r>
              <a:rPr lang="cs-CZ" sz="2800" u="sng" dirty="0" smtClean="0">
                <a:latin typeface="Arial" pitchFamily="34" charset="0"/>
                <a:cs typeface="Arial" pitchFamily="34" charset="0"/>
              </a:rPr>
              <a:t>0,199 g AgCl ……… x g Ag</a:t>
            </a:r>
          </a:p>
          <a:p>
            <a:pPr marL="0" indent="0">
              <a:buNone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0,199/143,4 = x/100			x = 0,149 g Ag</a:t>
            </a:r>
          </a:p>
          <a:p>
            <a:pPr marL="0" indent="0">
              <a:buNone/>
            </a:pPr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0,3 g Ag ………. 100 %</a:t>
            </a:r>
          </a:p>
          <a:p>
            <a:pPr marL="0" indent="0">
              <a:buNone/>
            </a:pPr>
            <a:r>
              <a:rPr lang="cs-CZ" sz="2800" u="sng" dirty="0" smtClean="0">
                <a:latin typeface="Arial" pitchFamily="34" charset="0"/>
                <a:cs typeface="Arial" pitchFamily="34" charset="0"/>
              </a:rPr>
              <a:t>0,149 g Ag …….  </a:t>
            </a:r>
            <a:r>
              <a:rPr lang="cs-CZ" sz="2800" u="sng" dirty="0">
                <a:latin typeface="Arial" pitchFamily="34" charset="0"/>
                <a:cs typeface="Arial" pitchFamily="34" charset="0"/>
              </a:rPr>
              <a:t>x</a:t>
            </a:r>
            <a:r>
              <a:rPr lang="cs-CZ" sz="2800" u="sng" dirty="0" smtClean="0">
                <a:latin typeface="Arial" pitchFamily="34" charset="0"/>
                <a:cs typeface="Arial" pitchFamily="34" charset="0"/>
              </a:rPr>
              <a:t> % </a:t>
            </a:r>
          </a:p>
          <a:p>
            <a:pPr marL="0" indent="0">
              <a:buNone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0,149 / 0,3 = x/100			x = 49,6 %</a:t>
            </a:r>
          </a:p>
          <a:p>
            <a:pPr marL="0" indent="0">
              <a:buNone/>
            </a:pPr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Mince obsahuje 49,6 % stříbra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524903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rmAutofit/>
          </a:bodyPr>
          <a:lstStyle/>
          <a:p>
            <a:r>
              <a:rPr lang="cs-CZ" sz="2800" dirty="0"/>
              <a:t>Napiš, vyčísli a urči typ chemické </a:t>
            </a:r>
            <a:r>
              <a:rPr lang="cs-CZ" sz="2800" dirty="0" smtClean="0"/>
              <a:t>reakce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484784"/>
            <a:ext cx="8712968" cy="5184576"/>
          </a:xfrm>
        </p:spPr>
        <p:txBody>
          <a:bodyPr>
            <a:normAutofit/>
          </a:bodyPr>
          <a:lstStyle/>
          <a:p>
            <a:pPr lvl="0"/>
            <a:r>
              <a:rPr lang="cs-CZ" sz="2800" dirty="0"/>
              <a:t>k</a:t>
            </a:r>
            <a:r>
              <a:rPr lang="cs-CZ" sz="2800" dirty="0" smtClean="0"/>
              <a:t>yselina </a:t>
            </a:r>
            <a:r>
              <a:rPr lang="cs-CZ" sz="2800" dirty="0"/>
              <a:t>sírová + hydroxid hlinitý </a:t>
            </a:r>
            <a:r>
              <a:rPr lang="cs-CZ" sz="2800" dirty="0" smtClean="0"/>
              <a:t>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-----&gt; </a:t>
            </a:r>
            <a:r>
              <a:rPr lang="cs-CZ" sz="2800" dirty="0" smtClean="0"/>
              <a:t> </a:t>
            </a:r>
            <a:r>
              <a:rPr lang="cs-CZ" sz="2800" dirty="0"/>
              <a:t>síran hlinitý + voda</a:t>
            </a:r>
          </a:p>
          <a:p>
            <a:pPr lvl="0"/>
            <a:r>
              <a:rPr lang="cs-CZ" sz="2800" dirty="0"/>
              <a:t>k</a:t>
            </a:r>
            <a:r>
              <a:rPr lang="cs-CZ" sz="2800" dirty="0" smtClean="0"/>
              <a:t>yselina </a:t>
            </a:r>
            <a:r>
              <a:rPr lang="cs-CZ" sz="2800" dirty="0"/>
              <a:t>dusitá + hydroxid vápenatý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-----&gt; </a:t>
            </a:r>
            <a:r>
              <a:rPr lang="cs-CZ" sz="2800" dirty="0" smtClean="0"/>
              <a:t>dusitan </a:t>
            </a:r>
            <a:r>
              <a:rPr lang="cs-CZ" sz="2800" dirty="0"/>
              <a:t>vápenatý + </a:t>
            </a:r>
            <a:r>
              <a:rPr lang="cs-CZ" sz="2800" dirty="0" smtClean="0"/>
              <a:t>voda</a:t>
            </a:r>
          </a:p>
          <a:p>
            <a:r>
              <a:rPr lang="cs-CZ" sz="2800" dirty="0" smtClean="0"/>
              <a:t>měď+ </a:t>
            </a:r>
            <a:r>
              <a:rPr lang="cs-CZ" sz="2800" dirty="0"/>
              <a:t>kyselina sírová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-----&gt;</a:t>
            </a:r>
            <a:r>
              <a:rPr lang="cs-CZ" sz="2800" dirty="0" smtClean="0"/>
              <a:t> </a:t>
            </a:r>
            <a:r>
              <a:rPr lang="cs-CZ" sz="2800" dirty="0"/>
              <a:t>síran mědnatý + oxid siřičitý + voda</a:t>
            </a:r>
          </a:p>
          <a:p>
            <a:r>
              <a:rPr lang="cs-CZ" sz="2800" dirty="0"/>
              <a:t>sulfid stříbrný + kyselina dusičná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-----&gt;</a:t>
            </a:r>
            <a:r>
              <a:rPr lang="cs-CZ" sz="2800" dirty="0" smtClean="0"/>
              <a:t> </a:t>
            </a:r>
            <a:r>
              <a:rPr lang="cs-CZ" sz="2800" dirty="0"/>
              <a:t>dusičnan stříbrný + síra + oxid dusičitý + voda</a:t>
            </a:r>
          </a:p>
          <a:p>
            <a:r>
              <a:rPr lang="cs-CZ" sz="2800" dirty="0"/>
              <a:t>jodid draselný + chlorid </a:t>
            </a:r>
            <a:r>
              <a:rPr lang="cs-CZ" sz="2800" dirty="0" smtClean="0"/>
              <a:t>barnatý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-----&gt;</a:t>
            </a:r>
            <a:r>
              <a:rPr lang="cs-CZ" sz="2800" dirty="0" smtClean="0"/>
              <a:t> </a:t>
            </a:r>
            <a:r>
              <a:rPr lang="cs-CZ" sz="2800" dirty="0"/>
              <a:t>chlorid draselný + jodid </a:t>
            </a:r>
            <a:r>
              <a:rPr lang="cs-CZ" sz="2800" dirty="0" smtClean="0"/>
              <a:t>barnatý</a:t>
            </a:r>
            <a:endParaRPr lang="cs-CZ" sz="2800" dirty="0"/>
          </a:p>
          <a:p>
            <a:pPr lvl="0"/>
            <a:endParaRPr lang="cs-CZ" sz="2800" dirty="0"/>
          </a:p>
          <a:p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1500106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332656"/>
            <a:ext cx="8064896" cy="6336704"/>
          </a:xfrm>
        </p:spPr>
        <p:txBody>
          <a:bodyPr>
            <a:normAutofit/>
          </a:bodyPr>
          <a:lstStyle/>
          <a:p>
            <a:pPr algn="ctr"/>
            <a:r>
              <a:rPr lang="cs-CZ" sz="2800" dirty="0" smtClean="0">
                <a:latin typeface="Arial" pitchFamily="34" charset="0"/>
                <a:cs typeface="Arial" pitchFamily="34" charset="0"/>
              </a:rPr>
              <a:t>3 H</a:t>
            </a:r>
            <a:r>
              <a:rPr lang="cs-CZ" sz="2800" baseline="-25000" dirty="0" smtClean="0">
                <a:latin typeface="Arial" pitchFamily="34" charset="0"/>
                <a:cs typeface="Arial" pitchFamily="34" charset="0"/>
              </a:rPr>
              <a:t>2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SO</a:t>
            </a:r>
            <a:r>
              <a:rPr lang="cs-CZ" sz="2800" baseline="-25000" dirty="0" smtClean="0">
                <a:latin typeface="Arial" pitchFamily="34" charset="0"/>
                <a:cs typeface="Arial" pitchFamily="34" charset="0"/>
              </a:rPr>
              <a:t>4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+  2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Al(OH)</a:t>
            </a:r>
            <a:r>
              <a:rPr lang="cs-CZ" sz="2800" baseline="-25000" dirty="0" smtClean="0">
                <a:latin typeface="Arial" pitchFamily="34" charset="0"/>
                <a:cs typeface="Arial" pitchFamily="34" charset="0"/>
              </a:rPr>
              <a:t>3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-----&gt;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  Al</a:t>
            </a:r>
            <a:r>
              <a:rPr lang="cs-CZ" sz="2800" baseline="-25000" dirty="0" smtClean="0">
                <a:latin typeface="Arial" pitchFamily="34" charset="0"/>
                <a:cs typeface="Arial" pitchFamily="34" charset="0"/>
              </a:rPr>
              <a:t>2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(SO</a:t>
            </a:r>
            <a:r>
              <a:rPr lang="cs-CZ" sz="2800" baseline="-25000" dirty="0" smtClean="0">
                <a:latin typeface="Arial" pitchFamily="34" charset="0"/>
                <a:cs typeface="Arial" pitchFamily="34" charset="0"/>
              </a:rPr>
              <a:t>4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)</a:t>
            </a:r>
            <a:r>
              <a:rPr lang="cs-CZ" sz="2800" baseline="-25000" dirty="0" smtClean="0">
                <a:latin typeface="Arial" pitchFamily="34" charset="0"/>
                <a:cs typeface="Arial" pitchFamily="34" charset="0"/>
              </a:rPr>
              <a:t>3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+  6 H</a:t>
            </a:r>
            <a:r>
              <a:rPr lang="cs-CZ" sz="2800" baseline="-25000" dirty="0">
                <a:latin typeface="Arial" pitchFamily="34" charset="0"/>
                <a:cs typeface="Arial" pitchFamily="34" charset="0"/>
              </a:rPr>
              <a:t>2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O   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neutralizace</a:t>
            </a:r>
          </a:p>
          <a:p>
            <a:pPr algn="ctr"/>
            <a:r>
              <a:rPr lang="cs-CZ" sz="2800" dirty="0" smtClean="0">
                <a:latin typeface="Arial" pitchFamily="34" charset="0"/>
                <a:cs typeface="Arial" pitchFamily="34" charset="0"/>
              </a:rPr>
              <a:t>2 HNO</a:t>
            </a:r>
            <a:r>
              <a:rPr lang="cs-CZ" sz="2800" baseline="-25000" dirty="0" smtClean="0">
                <a:latin typeface="Arial" pitchFamily="34" charset="0"/>
                <a:cs typeface="Arial" pitchFamily="34" charset="0"/>
              </a:rPr>
              <a:t>2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+  Ca(OH)</a:t>
            </a:r>
            <a:r>
              <a:rPr lang="cs-CZ" sz="2800" baseline="-25000" dirty="0">
                <a:latin typeface="Arial" pitchFamily="34" charset="0"/>
                <a:cs typeface="Arial" pitchFamily="34" charset="0"/>
              </a:rPr>
              <a:t>2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 -----&gt;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Ca(NO</a:t>
            </a:r>
            <a:r>
              <a:rPr lang="cs-CZ" sz="2800" baseline="-25000" dirty="0">
                <a:latin typeface="Arial" pitchFamily="34" charset="0"/>
                <a:cs typeface="Arial" pitchFamily="34" charset="0"/>
              </a:rPr>
              <a:t>2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)</a:t>
            </a:r>
            <a:r>
              <a:rPr lang="cs-CZ" sz="2800" baseline="-25000" dirty="0">
                <a:latin typeface="Arial" pitchFamily="34" charset="0"/>
                <a:cs typeface="Arial" pitchFamily="34" charset="0"/>
              </a:rPr>
              <a:t>2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  + 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2 H</a:t>
            </a:r>
            <a:r>
              <a:rPr lang="cs-CZ" sz="2800" baseline="-25000" dirty="0" smtClean="0">
                <a:latin typeface="Arial" pitchFamily="34" charset="0"/>
                <a:cs typeface="Arial" pitchFamily="34" charset="0"/>
              </a:rPr>
              <a:t>2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O  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neutralizace</a:t>
            </a:r>
          </a:p>
          <a:p>
            <a:pPr algn="ctr"/>
            <a:r>
              <a:rPr lang="cs-CZ" sz="2800" dirty="0" err="1">
                <a:latin typeface="Arial" pitchFamily="34" charset="0"/>
                <a:cs typeface="Arial" pitchFamily="34" charset="0"/>
              </a:rPr>
              <a:t>Cu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  +  2 H</a:t>
            </a:r>
            <a:r>
              <a:rPr lang="cs-CZ" sz="2800" baseline="-25000" dirty="0">
                <a:latin typeface="Arial" pitchFamily="34" charset="0"/>
                <a:cs typeface="Arial" pitchFamily="34" charset="0"/>
              </a:rPr>
              <a:t>2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SO</a:t>
            </a:r>
            <a:r>
              <a:rPr lang="cs-CZ" sz="2800" baseline="-25000" dirty="0">
                <a:latin typeface="Arial" pitchFamily="34" charset="0"/>
                <a:cs typeface="Arial" pitchFamily="34" charset="0"/>
              </a:rPr>
              <a:t>4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 -----&gt;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CuSO</a:t>
            </a:r>
            <a:r>
              <a:rPr lang="cs-CZ" sz="2800" baseline="-25000" dirty="0">
                <a:latin typeface="Arial" pitchFamily="34" charset="0"/>
                <a:cs typeface="Arial" pitchFamily="34" charset="0"/>
              </a:rPr>
              <a:t>4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  +  SO</a:t>
            </a:r>
            <a:r>
              <a:rPr lang="cs-CZ" sz="2800" baseline="-25000" dirty="0">
                <a:latin typeface="Arial" pitchFamily="34" charset="0"/>
                <a:cs typeface="Arial" pitchFamily="34" charset="0"/>
              </a:rPr>
              <a:t>2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  +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2 H</a:t>
            </a:r>
            <a:r>
              <a:rPr lang="cs-CZ" sz="2800" baseline="-25000" dirty="0" smtClean="0">
                <a:latin typeface="Arial" pitchFamily="34" charset="0"/>
                <a:cs typeface="Arial" pitchFamily="34" charset="0"/>
              </a:rPr>
              <a:t>2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O      redoxní</a:t>
            </a:r>
            <a:endParaRPr lang="cs-CZ" sz="2800" dirty="0">
              <a:latin typeface="Arial" pitchFamily="34" charset="0"/>
              <a:cs typeface="Arial" pitchFamily="34" charset="0"/>
            </a:endParaRPr>
          </a:p>
          <a:p>
            <a:r>
              <a:rPr lang="cs-CZ" sz="2800" dirty="0">
                <a:latin typeface="Arial" pitchFamily="34" charset="0"/>
                <a:cs typeface="Arial" pitchFamily="34" charset="0"/>
              </a:rPr>
              <a:t>Ag</a:t>
            </a:r>
            <a:r>
              <a:rPr lang="cs-CZ" sz="2800" baseline="-25000" dirty="0">
                <a:latin typeface="Arial" pitchFamily="34" charset="0"/>
                <a:cs typeface="Arial" pitchFamily="34" charset="0"/>
              </a:rPr>
              <a:t>2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 S  +  4 HNO</a:t>
            </a:r>
            <a:r>
              <a:rPr lang="cs-CZ" sz="2800" baseline="-25000" dirty="0">
                <a:latin typeface="Arial" pitchFamily="34" charset="0"/>
                <a:cs typeface="Arial" pitchFamily="34" charset="0"/>
              </a:rPr>
              <a:t>3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 -----&gt;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2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AgNO</a:t>
            </a:r>
            <a:r>
              <a:rPr lang="cs-CZ" sz="2800" baseline="-25000" dirty="0">
                <a:latin typeface="Arial" pitchFamily="34" charset="0"/>
                <a:cs typeface="Arial" pitchFamily="34" charset="0"/>
              </a:rPr>
              <a:t>3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  + S 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+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2 NO</a:t>
            </a:r>
            <a:r>
              <a:rPr lang="cs-CZ" sz="2800" baseline="-25000" dirty="0">
                <a:latin typeface="Arial" pitchFamily="34" charset="0"/>
                <a:cs typeface="Arial" pitchFamily="34" charset="0"/>
              </a:rPr>
              <a:t>2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  + 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2 H</a:t>
            </a:r>
            <a:r>
              <a:rPr lang="cs-CZ" sz="2800" baseline="-25000" dirty="0" smtClean="0">
                <a:latin typeface="Arial" pitchFamily="34" charset="0"/>
                <a:cs typeface="Arial" pitchFamily="34" charset="0"/>
              </a:rPr>
              <a:t>2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O   </a:t>
            </a:r>
          </a:p>
          <a:p>
            <a:pPr marL="0" indent="0" algn="ctr">
              <a:buNone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redoxní</a:t>
            </a:r>
            <a:endParaRPr lang="cs-CZ" sz="2800" dirty="0">
              <a:latin typeface="Arial" pitchFamily="34" charset="0"/>
              <a:cs typeface="Arial" pitchFamily="34" charset="0"/>
            </a:endParaRPr>
          </a:p>
          <a:p>
            <a:r>
              <a:rPr lang="cs-CZ" sz="2800" dirty="0">
                <a:latin typeface="Arial" pitchFamily="34" charset="0"/>
                <a:cs typeface="Arial" pitchFamily="34" charset="0"/>
              </a:rPr>
              <a:t>2 KI  +  BaCl</a:t>
            </a:r>
            <a:r>
              <a:rPr lang="cs-CZ" sz="2800" baseline="-25000" dirty="0">
                <a:latin typeface="Arial" pitchFamily="34" charset="0"/>
                <a:cs typeface="Arial" pitchFamily="34" charset="0"/>
              </a:rPr>
              <a:t>2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 -----&gt;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 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2 </a:t>
            </a:r>
            <a:r>
              <a:rPr lang="cs-CZ" sz="2800" dirty="0" err="1">
                <a:latin typeface="Arial" pitchFamily="34" charset="0"/>
                <a:cs typeface="Arial" pitchFamily="34" charset="0"/>
              </a:rPr>
              <a:t>KCl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  +  BaI</a:t>
            </a:r>
            <a:r>
              <a:rPr lang="cs-CZ" sz="2800" baseline="-25000" dirty="0">
                <a:latin typeface="Arial" pitchFamily="34" charset="0"/>
                <a:cs typeface="Arial" pitchFamily="34" charset="0"/>
              </a:rPr>
              <a:t>2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              </a:t>
            </a:r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pPr marL="0" indent="0" algn="ctr">
              <a:buNone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srážecí</a:t>
            </a:r>
            <a:endParaRPr lang="cs-CZ" sz="2800" dirty="0">
              <a:latin typeface="Arial" pitchFamily="34" charset="0"/>
              <a:cs typeface="Arial" pitchFamily="34" charset="0"/>
            </a:endParaRPr>
          </a:p>
          <a:p>
            <a:endParaRPr lang="cs-CZ" sz="2800" dirty="0">
              <a:latin typeface="Arial" pitchFamily="34" charset="0"/>
              <a:cs typeface="Arial" pitchFamily="34" charset="0"/>
            </a:endParaRPr>
          </a:p>
          <a:p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271568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Vazby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/>
              <a:t> </a:t>
            </a:r>
          </a:p>
          <a:p>
            <a:r>
              <a:rPr lang="cs-CZ" dirty="0"/>
              <a:t>1    urči typy chemických vazeb, charakterizuj</a:t>
            </a:r>
          </a:p>
          <a:p>
            <a:r>
              <a:rPr lang="cs-CZ" dirty="0"/>
              <a:t>2     co je elektronegativita, jak ji označujeme</a:t>
            </a:r>
          </a:p>
          <a:p>
            <a:r>
              <a:rPr lang="cs-CZ" dirty="0"/>
              <a:t>3     urči typ vazby na základě rozdílu </a:t>
            </a:r>
            <a:r>
              <a:rPr lang="cs-CZ" dirty="0" smtClean="0"/>
              <a:t>	elektronegativit </a:t>
            </a:r>
            <a:r>
              <a:rPr lang="cs-CZ" dirty="0"/>
              <a:t>ve sloučenině :  </a:t>
            </a:r>
            <a:endParaRPr lang="cs-CZ" dirty="0" smtClean="0"/>
          </a:p>
          <a:p>
            <a:pPr marL="0" indent="0" algn="ctr">
              <a:buNone/>
            </a:pPr>
            <a:r>
              <a:rPr lang="cs-CZ" dirty="0" err="1" smtClean="0"/>
              <a:t>NaCl</a:t>
            </a:r>
            <a:r>
              <a:rPr lang="cs-CZ" dirty="0" smtClean="0"/>
              <a:t>                                                                                                                 O</a:t>
            </a:r>
            <a:r>
              <a:rPr lang="cs-CZ" baseline="-25000" dirty="0" smtClean="0"/>
              <a:t>2</a:t>
            </a:r>
            <a:r>
              <a:rPr lang="cs-CZ" dirty="0" smtClean="0"/>
              <a:t>                                                                                                                 </a:t>
            </a:r>
            <a:r>
              <a:rPr lang="cs-CZ" dirty="0" err="1"/>
              <a:t>HCl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009224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/>
              <a:t>Redoxní </a:t>
            </a:r>
            <a:r>
              <a:rPr lang="cs-CZ" dirty="0" smtClean="0"/>
              <a:t>děje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/>
              <a:t>o</a:t>
            </a:r>
            <a:r>
              <a:rPr lang="cs-CZ" dirty="0" smtClean="0"/>
              <a:t>xidace </a:t>
            </a:r>
            <a:r>
              <a:rPr lang="cs-CZ" dirty="0"/>
              <a:t>je děj, při kterém </a:t>
            </a:r>
            <a:r>
              <a:rPr lang="cs-CZ" dirty="0" smtClean="0"/>
              <a:t>dochází</a:t>
            </a:r>
            <a:r>
              <a:rPr lang="cs-CZ" dirty="0"/>
              <a:t>:  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 algn="ctr">
              <a:buNone/>
            </a:pPr>
            <a:r>
              <a:rPr lang="cs-CZ" dirty="0" smtClean="0"/>
              <a:t>a</a:t>
            </a:r>
            <a:r>
              <a:rPr lang="cs-CZ" dirty="0"/>
              <a:t>)  k zvětšování oxidačního čísla</a:t>
            </a:r>
          </a:p>
          <a:p>
            <a:pPr marL="0" indent="0" algn="ctr">
              <a:buNone/>
            </a:pPr>
            <a:r>
              <a:rPr lang="cs-CZ" dirty="0" smtClean="0"/>
              <a:t>b</a:t>
            </a:r>
            <a:r>
              <a:rPr lang="cs-CZ" dirty="0"/>
              <a:t>)    ke zmenšování </a:t>
            </a:r>
            <a:r>
              <a:rPr lang="cs-CZ" dirty="0" smtClean="0"/>
              <a:t>oxidačního </a:t>
            </a:r>
            <a:r>
              <a:rPr lang="cs-CZ" dirty="0"/>
              <a:t>čísla</a:t>
            </a:r>
          </a:p>
          <a:p>
            <a:pPr marL="514350" indent="-514350" algn="ctr">
              <a:buAutoNum type="alphaLcParenR" startAt="3"/>
            </a:pPr>
            <a:r>
              <a:rPr lang="cs-CZ" dirty="0" smtClean="0"/>
              <a:t>k</a:t>
            </a:r>
            <a:r>
              <a:rPr lang="cs-CZ" dirty="0"/>
              <a:t> přijímání </a:t>
            </a:r>
            <a:r>
              <a:rPr lang="cs-CZ" dirty="0" smtClean="0"/>
              <a:t>elektronů</a:t>
            </a:r>
          </a:p>
          <a:p>
            <a:pPr marL="0" indent="0" algn="ctr">
              <a:buNone/>
            </a:pPr>
            <a:r>
              <a:rPr lang="cs-CZ" dirty="0"/>
              <a:t> </a:t>
            </a:r>
          </a:p>
          <a:p>
            <a:r>
              <a:rPr lang="cs-CZ" dirty="0"/>
              <a:t>r</a:t>
            </a:r>
            <a:r>
              <a:rPr lang="cs-CZ" dirty="0" smtClean="0"/>
              <a:t>edukce </a:t>
            </a:r>
            <a:r>
              <a:rPr lang="cs-CZ" dirty="0"/>
              <a:t>je děj, při kterém dochází: </a:t>
            </a:r>
            <a:endParaRPr lang="cs-CZ" dirty="0" smtClean="0"/>
          </a:p>
          <a:p>
            <a:endParaRPr lang="cs-CZ" dirty="0" smtClean="0"/>
          </a:p>
          <a:p>
            <a:pPr marL="0" indent="0" algn="ctr">
              <a:buNone/>
            </a:pPr>
            <a:r>
              <a:rPr lang="cs-CZ" dirty="0" smtClean="0"/>
              <a:t> </a:t>
            </a:r>
            <a:r>
              <a:rPr lang="cs-CZ" dirty="0"/>
              <a:t>a) ke zvětšování oxidačního čísla</a:t>
            </a:r>
          </a:p>
          <a:p>
            <a:pPr marL="0" indent="0" algn="ctr">
              <a:buNone/>
            </a:pPr>
            <a:r>
              <a:rPr lang="cs-CZ" dirty="0" smtClean="0"/>
              <a:t> </a:t>
            </a:r>
            <a:r>
              <a:rPr lang="cs-CZ" dirty="0"/>
              <a:t>b) ke zmenšování oxidačního čísla</a:t>
            </a:r>
          </a:p>
          <a:p>
            <a:pPr marL="0" indent="0" algn="ctr">
              <a:buNone/>
            </a:pPr>
            <a:r>
              <a:rPr lang="cs-CZ" dirty="0" smtClean="0"/>
              <a:t> c</a:t>
            </a:r>
            <a:r>
              <a:rPr lang="cs-CZ" dirty="0"/>
              <a:t>) k předávání elektronů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949400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b="1" dirty="0">
                <a:latin typeface="Arial" pitchFamily="34" charset="0"/>
                <a:cs typeface="Arial" pitchFamily="34" charset="0"/>
              </a:rPr>
              <a:t>Zdroje pro textovou část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>
                <a:latin typeface="Arial" pitchFamily="34" charset="0"/>
                <a:cs typeface="Arial" pitchFamily="34" charset="0"/>
              </a:rPr>
              <a:t>KLIKORKA, J., HÁJEK, B., VOTINSKÝ, J., Obecná a anorganická chemie, SNTL/ALFA, Praha: 1985 </a:t>
            </a:r>
          </a:p>
          <a:p>
            <a:r>
              <a:rPr lang="cs-CZ" sz="2800" dirty="0">
                <a:latin typeface="Arial" pitchFamily="34" charset="0"/>
                <a:cs typeface="Arial" pitchFamily="34" charset="0"/>
              </a:rPr>
              <a:t>KOTLÍK, B., RŮŽIČKOVÁ, K., Chemie I v kostce, Fragment, Havlíčkův Brod: 1996: ISBN 80-7200-056-X</a:t>
            </a:r>
          </a:p>
          <a:p>
            <a:r>
              <a:rPr lang="cs-CZ" sz="2800" dirty="0" err="1">
                <a:latin typeface="Arial" pitchFamily="34" charset="0"/>
                <a:cs typeface="Arial" pitchFamily="34" charset="0"/>
              </a:rPr>
              <a:t>Fabini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, J., </a:t>
            </a:r>
            <a:r>
              <a:rPr lang="cs-CZ" sz="2800" dirty="0" err="1">
                <a:latin typeface="Arial" pitchFamily="34" charset="0"/>
                <a:cs typeface="Arial" pitchFamily="34" charset="0"/>
              </a:rPr>
              <a:t>Šteplová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, D., Sokolík, R., Anorganická </a:t>
            </a:r>
            <a:r>
              <a:rPr lang="cs-CZ" sz="2800" dirty="0" err="1">
                <a:latin typeface="Arial" pitchFamily="34" charset="0"/>
                <a:cs typeface="Arial" pitchFamily="34" charset="0"/>
              </a:rPr>
              <a:t>chémia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, SPN, Bratislava: 1969</a:t>
            </a:r>
          </a:p>
          <a:p>
            <a:pPr marL="0" indent="0">
              <a:buNone/>
            </a:pP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16561605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5538</TotalTime>
  <Words>505</Words>
  <Application>Microsoft Office PowerPoint</Application>
  <PresentationFormat>Předvádění na obrazovce (4:3)</PresentationFormat>
  <Paragraphs>107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systému Office</vt:lpstr>
      <vt:lpstr>Prezentace aplikace PowerPoint</vt:lpstr>
      <vt:lpstr>Prezentace aplikace PowerPoint</vt:lpstr>
      <vt:lpstr>Prezentace aplikace PowerPoint</vt:lpstr>
      <vt:lpstr>1. řešení     M(Fe)= 56g/mol      M(Fe2O3)=160 g/mol</vt:lpstr>
      <vt:lpstr>3. Vypočítejte, kolik tun vápence s 10,7% nečistot je třeba vypálit, abychom získali 10 t páleného vápna. Napište chemickou rovnici.</vt:lpstr>
      <vt:lpstr>Prezentace aplikace PowerPoint</vt:lpstr>
      <vt:lpstr>Prezentace aplikace PowerPoint</vt:lpstr>
      <vt:lpstr>Prezentace aplikace PowerPoint</vt:lpstr>
      <vt:lpstr>Napiš, vyčísli a urči typ chemické reakce</vt:lpstr>
      <vt:lpstr>Prezentace aplikace PowerPoint</vt:lpstr>
      <vt:lpstr>Vazby</vt:lpstr>
      <vt:lpstr>Redoxní děje</vt:lpstr>
      <vt:lpstr>Zdroje pro textovou část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igi</dc:creator>
  <cp:lastModifiedBy>Pavel</cp:lastModifiedBy>
  <cp:revision>24</cp:revision>
  <dcterms:created xsi:type="dcterms:W3CDTF">2012-11-02T16:48:38Z</dcterms:created>
  <dcterms:modified xsi:type="dcterms:W3CDTF">2013-11-18T07:10:38Z</dcterms:modified>
</cp:coreProperties>
</file>