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AC583-6829-400E-A3AC-8E84673A660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04BB0-CB11-42FA-BBB1-1EADA850DB2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4503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AC583-6829-400E-A3AC-8E84673A660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04BB0-CB11-42FA-BBB1-1EADA850DB2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8431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AC583-6829-400E-A3AC-8E84673A660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04BB0-CB11-42FA-BBB1-1EADA850DB2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128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AC583-6829-400E-A3AC-8E84673A660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04BB0-CB11-42FA-BBB1-1EADA850DB2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8388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AC583-6829-400E-A3AC-8E84673A660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04BB0-CB11-42FA-BBB1-1EADA850DB2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90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AC583-6829-400E-A3AC-8E84673A660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04BB0-CB11-42FA-BBB1-1EADA850DB2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6164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AC583-6829-400E-A3AC-8E84673A660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04BB0-CB11-42FA-BBB1-1EADA850DB2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3281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AC583-6829-400E-A3AC-8E84673A660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04BB0-CB11-42FA-BBB1-1EADA850DB2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982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AC583-6829-400E-A3AC-8E84673A660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04BB0-CB11-42FA-BBB1-1EADA850DB2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7701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AC583-6829-400E-A3AC-8E84673A660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04BB0-CB11-42FA-BBB1-1EADA850DB2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2537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CAC583-6829-400E-A3AC-8E84673A660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04BB0-CB11-42FA-BBB1-1EADA850DB2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461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CAC583-6829-400E-A3AC-8E84673A660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404BB0-CB11-42FA-BBB1-1EADA850DB2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4543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96108293"/>
              </p:ext>
            </p:extLst>
          </p:nvPr>
        </p:nvGraphicFramePr>
        <p:xfrm>
          <a:off x="398463" y="1341438"/>
          <a:ext cx="8493125" cy="4534510"/>
        </p:xfrm>
        <a:graphic>
          <a:graphicData uri="http://schemas.openxmlformats.org/drawingml/2006/table">
            <a:tbl>
              <a:tblPr/>
              <a:tblGrid>
                <a:gridCol w="2736200"/>
                <a:gridCol w="5756925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11. Anorganická chemie, pojmy, plyny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20.12.2012 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Obdélník 7"/>
          <p:cNvSpPr>
            <a:spLocks noChangeArrowheads="1"/>
          </p:cNvSpPr>
          <p:nvPr/>
        </p:nvSpPr>
        <p:spPr bwMode="auto">
          <a:xfrm>
            <a:off x="395288" y="5911850"/>
            <a:ext cx="84978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 dirty="0">
                <a:latin typeface="Calibri" pitchFamily="34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4624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4735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79388" y="274638"/>
            <a:ext cx="8507412" cy="490537"/>
          </a:xfrm>
          <a:prstGeom prst="rect">
            <a:avLst/>
          </a:prstGeom>
        </p:spPr>
        <p:txBody>
          <a:bodyPr rtlCol="0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0825" y="765175"/>
            <a:ext cx="8713788" cy="568801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Obecná a anorganická chemie (pro 3.ročník oboru Mechanik seřizovač a Technik - puškař) je představit žákům, kteří se v této oblasti vzdělávají, obecnou a anorganickou chemii.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Konkrétně tato prezentace je zaměřena na pojmy v anorganické chemii a plyny.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67118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Látka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hmota, která se vyznačuje určitými vlastnostmi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Atom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jednojaderná, elektroneutrální strukturní jednotka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Molekula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skládá se dvou či více atomů spojených chemickou vazbou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Ion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částice mající elektrický náboj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		kationt (náboj kladný)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aniont (náboj záporný)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76184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Chemické individuum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(chemicky čistá látka): obsahuje atomy popřípadě molekuly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Prvek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chemické individuum jehož molekuly se skládají ze stejných atomů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Sloučenina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chemické individuum, jehož molekuly se skládají z různých atomů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Nuklid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chemické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individuum, jehož strukturní jednotky se skládají z jader o stejném protonovém a stejném nukleonovém čísle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Izotop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800" dirty="0"/>
              <a:t>chemické </a:t>
            </a:r>
            <a:r>
              <a:rPr lang="cs-CZ" sz="2800" dirty="0" smtClean="0"/>
              <a:t>individuum, jehož strukturní jednotky se skládají z jader o stejném protonovém čísle ale liší se číslem nukleonovým - liší se počtem neutronů, mají stejné chemické ale odlišné fyzikální vlastnosti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061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Chemický děj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mění se chemická povaha látek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(mění se složení molekul)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Fyzikální děj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nemění se složení molekul (tání)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Chemická reakce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děj, při němž se mění výchozí látky (reaktanty) na jiné látky (produkty reakce)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713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Základní chemické zákony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Zákon zachování hmotnosti</a:t>
            </a:r>
            <a:r>
              <a:rPr lang="cs-CZ" dirty="0" smtClean="0"/>
              <a:t>: hmotnost všech látek do reakce vstupujících je rovna hmotnosti všech reakčních produktů</a:t>
            </a:r>
          </a:p>
          <a:p>
            <a:endParaRPr lang="cs-CZ" dirty="0" smtClean="0"/>
          </a:p>
          <a:p>
            <a:r>
              <a:rPr lang="cs-CZ" b="1" dirty="0" smtClean="0"/>
              <a:t>Zákon zachovaní energie</a:t>
            </a:r>
            <a:r>
              <a:rPr lang="cs-CZ" dirty="0" smtClean="0"/>
              <a:t>: celková energie izolované  soustavy je v průběhu chemické reakce konstantní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8152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Inertní plyny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4608512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nertní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plyny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(neboli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ušlechtilé plyny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netečné plyny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či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vzácné plyny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jsou členy 8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A skupiny (mezinárodně 18.skupiny) periodické tabulky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patří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sem helium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neon, argon, krypton,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xenon a radon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bez barvy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zápachu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vyskytují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se 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podobě jednoatomových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částic, mají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nízké teploty tání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varu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chemická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reaktivita těchto plynů 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velmi malá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5301586"/>
            <a:ext cx="762000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2059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Helium (He)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bezbarvý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plyn, bez chuti a zápachu,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chemicky zcela inertní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elium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i ostatní vzácné plyny mají malé elektrické průrazné napětí, snadno se ionizují a dobře vedou elektrický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proud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elium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jediná látka, která při nízkých teplotách a normálním tlaku zůstává kapalná až k teplotě absolutní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nuly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tepelná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vodivost helia je tři milionkrát větší než u mědi při pokojové teplotě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962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 v přírodě a získávání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pl-PL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pl-PL" sz="2800" dirty="0" smtClean="0">
                <a:latin typeface="Arial" pitchFamily="34" charset="0"/>
                <a:cs typeface="Arial" pitchFamily="34" charset="0"/>
              </a:rPr>
              <a:t>elium </a:t>
            </a:r>
            <a:r>
              <a:rPr lang="pl-PL" sz="2800" dirty="0">
                <a:latin typeface="Arial" pitchFamily="34" charset="0"/>
                <a:cs typeface="Arial" pitchFamily="34" charset="0"/>
              </a:rPr>
              <a:t>je na Zemi přítomno jen velmi </a:t>
            </a:r>
            <a:r>
              <a:rPr lang="pl-PL" sz="2800" dirty="0" smtClean="0">
                <a:latin typeface="Arial" pitchFamily="34" charset="0"/>
                <a:cs typeface="Arial" pitchFamily="34" charset="0"/>
              </a:rPr>
              <a:t>vzácně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vesmírném měřítku je helium druhým nejvíce zastoupeným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prvkem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roku 1917 se v Severní Americe získává helium z ložisek zemního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plynu -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methanu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a ostatních plynů se odděluje frakční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destilací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další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možnost je zahřívat minerály, ve kterých se helium vyskytuje, teplotou okolo 1 200 °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 (k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takovým minerálům patří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cleveit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monazit a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thorianit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5853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784976" cy="4713387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elium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používá k plnění balónů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vzducholodí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elium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také používá jako nosný plyn pro kapilární plynovou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chromatografii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pro kryogenní techniky, především pro výzkum i praktické využití supravodivosti a supratekutosti různých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materiálů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elium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ve směsi s neonem používá k plnění reklamních osvětlovačů, obloukových lamp a doutnavek</a:t>
            </a:r>
          </a:p>
        </p:txBody>
      </p:sp>
    </p:spTree>
    <p:extLst>
      <p:ext uri="{BB962C8B-B14F-4D97-AF65-F5344CB8AC3E}">
        <p14:creationId xmlns:p14="http://schemas.microsoft.com/office/powerpoint/2010/main" val="32080078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Neon (Ne,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Neonium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ezbarvý plyn, bez chuti a zápachu, nereaktivní, naprosto inertní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hemické sloučeniny neonu nejsou známy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ři velmi nízkých teplotách je možno neon zachytit na aktivním uhlí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eon se snadno ionizuje a v ionizovaném stavu intenzivně září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eon má ve výbojkách šarlatovou barvu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7660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Výskyt, získávání a 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argonu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druhý nejrozšířenější vzácný plyn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 zemské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atmosféře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získáván frakční destilací zkapalněného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vzduchu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výrobu osvětlovacích těles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eon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slouží i jako náplň do některých typů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laserů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neon lze využít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 v obloukových lampách a doutnavkách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88266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Argon (Ar)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20448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bezbarvý </a:t>
            </a:r>
            <a:r>
              <a:rPr lang="cs-CZ" dirty="0"/>
              <a:t>plyn, bez chuti a zápachu, nereaktivní, úplně </a:t>
            </a:r>
            <a:r>
              <a:rPr lang="cs-CZ" dirty="0" smtClean="0"/>
              <a:t>inertní</a:t>
            </a:r>
          </a:p>
          <a:p>
            <a:r>
              <a:rPr lang="cs-CZ" dirty="0"/>
              <a:t>má malý elektrický odpor a vede velmi dobře elektrický </a:t>
            </a:r>
            <a:r>
              <a:rPr lang="cs-CZ" dirty="0" smtClean="0"/>
              <a:t>proud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92296" y="3691662"/>
            <a:ext cx="33441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>
                <a:latin typeface="Arial" pitchFamily="34" charset="0"/>
                <a:cs typeface="Arial" pitchFamily="34" charset="0"/>
              </a:rPr>
              <a:t>Výskyt a získávání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4575624"/>
            <a:ext cx="842493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rgon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hojně zastoupen v zemské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atmosféře - 1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%,  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proto poměrně snadno získáván frakční destilací zkapalněného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vzduchu </a:t>
            </a:r>
          </a:p>
        </p:txBody>
      </p:sp>
    </p:spTree>
    <p:extLst>
      <p:ext uri="{BB962C8B-B14F-4D97-AF65-F5344CB8AC3E}">
        <p14:creationId xmlns:p14="http://schemas.microsoft.com/office/powerpoint/2010/main" val="14212377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824536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nertních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vlastností argonu se využívá především při svařování kovů, kde tvoří ochrannou atmosféru kolem roztaveného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kovu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růst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krystalů superčistého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 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Ge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 výrobu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polovodičů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uskutečňuje v atmosféře velmi čistého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argonu</a:t>
            </a:r>
          </a:p>
        </p:txBody>
      </p:sp>
    </p:spTree>
    <p:extLst>
      <p:ext uri="{BB962C8B-B14F-4D97-AF65-F5344CB8AC3E}">
        <p14:creationId xmlns:p14="http://schemas.microsoft.com/office/powerpoint/2010/main" val="1565073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čistého argonu se používá ve výbojkách, elektrických obloucích a doutnavých trubicích, kde podle koncentrace dokáže vytvořit červenou, fialovou, modrou a bílou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barvu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směsi s dusíkem se také používá k plnění sáčků (například brambůrek), které jsou takto ochráněny před zvlhnutím a před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rozmačkáním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89877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Úkol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Nejvíce sloučenin vytváří xenon - vytvoř názvy nebo vzorce	</a:t>
            </a:r>
          </a:p>
          <a:p>
            <a:pPr marL="0" indent="0" algn="ctr">
              <a:buNone/>
            </a:pPr>
            <a:r>
              <a:rPr lang="cs-CZ" dirty="0" smtClean="0"/>
              <a:t>XeF</a:t>
            </a:r>
            <a:r>
              <a:rPr lang="cs-CZ" baseline="-25000" dirty="0" smtClean="0"/>
              <a:t>4</a:t>
            </a:r>
          </a:p>
          <a:p>
            <a:pPr marL="0" indent="0" algn="ctr">
              <a:buNone/>
            </a:pPr>
            <a:endParaRPr lang="cs-CZ" baseline="-25000" dirty="0" smtClean="0"/>
          </a:p>
          <a:p>
            <a:pPr marL="0" indent="0" algn="ctr">
              <a:buNone/>
            </a:pPr>
            <a:r>
              <a:rPr lang="cs-CZ" dirty="0"/>
              <a:t>o</a:t>
            </a:r>
            <a:r>
              <a:rPr lang="cs-CZ" dirty="0" smtClean="0"/>
              <a:t>xid xenonový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XeCl</a:t>
            </a:r>
            <a:r>
              <a:rPr lang="cs-CZ" baseline="-25000" dirty="0" smtClean="0"/>
              <a:t>6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2519449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421088"/>
          </a:xfrm>
          <a:prstGeom prst="rect">
            <a:avLst/>
          </a:prstGeom>
        </p:spPr>
        <p:txBody>
          <a:bodyPr/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KLIKORKA, J., HÁJEK, B., VOTINSKÝ, J., Obecná a anorganická chemie, SNTL/ALFA, Praha: 1985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KOTLÍK, B., RŮŽIČKOVÁ, K., Chemie I v kostce, Fragment, Havlíčkův Brod: 1996: ISBN 80-7200-056-X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FABINI, J., ŠTEPLOVÁ, D., SOKOLÍK, R., Anorganická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chémia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SPN, Bratislava: 1969</a:t>
            </a:r>
          </a:p>
          <a:p>
            <a:pPr marL="13716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23068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latin typeface="Arial" charset="0"/>
              </a:rPr>
              <a:t>Seznam zdrojů pro použité obrázky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1800" u="sng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1800" dirty="0"/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2012-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12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1800" smtClean="0">
                <a:latin typeface="Arial" pitchFamily="34" charset="0"/>
                <a:cs typeface="Arial" pitchFamily="34" charset="0"/>
              </a:rPr>
              <a:t>0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1800" dirty="0" smtClean="0"/>
              <a:t>&lt;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cs.wikipedia.org/wiki/Soubor:Glowing_noble_gases.jpg</a:t>
            </a:r>
            <a:r>
              <a:rPr lang="en-US" sz="1800" dirty="0"/>
              <a:t>&gt;</a:t>
            </a: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696469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363</TotalTime>
  <Words>724</Words>
  <Application>Microsoft Office PowerPoint</Application>
  <PresentationFormat>Předvádění na obrazovce (4:3)</PresentationFormat>
  <Paragraphs>102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Základní pojmy</vt:lpstr>
      <vt:lpstr>Prezentace aplikace PowerPoint</vt:lpstr>
      <vt:lpstr>Prezentace aplikace PowerPoint</vt:lpstr>
      <vt:lpstr>Základní chemické zákony</vt:lpstr>
      <vt:lpstr>Inertní plyny</vt:lpstr>
      <vt:lpstr>Helium (He)</vt:lpstr>
      <vt:lpstr>Výskyt v přírodě a získávání</vt:lpstr>
      <vt:lpstr>Využití</vt:lpstr>
      <vt:lpstr>Neon (Ne, Neonium)</vt:lpstr>
      <vt:lpstr>Výskyt, získávání a využití</vt:lpstr>
      <vt:lpstr>Argon (Ar)</vt:lpstr>
      <vt:lpstr>Využití</vt:lpstr>
      <vt:lpstr>Prezentace aplikace PowerPoint</vt:lpstr>
      <vt:lpstr>Úkol</vt:lpstr>
      <vt:lpstr>Prezentace aplikace PowerPoint</vt:lpstr>
      <vt:lpstr>Seznam zdrojů pro použité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igi</dc:creator>
  <cp:lastModifiedBy>Pavel</cp:lastModifiedBy>
  <cp:revision>39</cp:revision>
  <dcterms:created xsi:type="dcterms:W3CDTF">2012-11-02T16:51:37Z</dcterms:created>
  <dcterms:modified xsi:type="dcterms:W3CDTF">2013-11-18T07:10:50Z</dcterms:modified>
</cp:coreProperties>
</file>