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9" r:id="rId41"/>
    <p:sldId id="297" r:id="rId42"/>
    <p:sldId id="298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40C3228-CCDD-4ED6-869A-90052E7287FF}">
          <p14:sldIdLst>
            <p14:sldId id="257"/>
            <p14:sldId id="256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9"/>
            <p14:sldId id="297"/>
            <p14:sldId id="29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07" d="100"/>
          <a:sy n="107" d="100"/>
        </p:scale>
        <p:origin x="-7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79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348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967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36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350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58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876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532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770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69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756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05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716F5-466F-4B60-A1C1-365E27132ED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2B058-2BAE-4418-8A15-6E3EBE9EE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271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49875409"/>
              </p:ext>
            </p:extLst>
          </p:nvPr>
        </p:nvGraphicFramePr>
        <p:xfrm>
          <a:off x="179512" y="1377340"/>
          <a:ext cx="8712968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976768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12. Prvky a </a:t>
                      </a:r>
                      <a:r>
                        <a:rPr kumimoji="0" lang="cs-CZ" sz="2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sloučeniny I. </a:t>
                      </a: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30.12. </a:t>
                      </a: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latin typeface="Calibri" pitchFamily="34" charset="0"/>
            </a:endParaRPr>
          </a:p>
        </p:txBody>
      </p:sp>
      <p:pic>
        <p:nvPicPr>
          <p:cNvPr id="5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394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179388" y="339725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prvky a sloučeniny 1. skupiny.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54050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1. skupiny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Charakteristika:</a:t>
            </a: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Alkalické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kovy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jsou prvky 1. skupiny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periodické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tabulky prvků mimo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vodíku (dříve I. A skupina).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Jedná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o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lithium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Li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sodík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(Na),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draslík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(K),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rubidium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Rb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cesium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francium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(Fr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prvky jsou velmi reaktivní a v přírodě se nacházejí pouze ve sloučeninách. Musí být skladovány pod vrstvou nereaktivní, bezvodé kapaliny (např. petroleje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87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Vlastnosti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ypické kovy, ze všech kovů nejreaktivnější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měkké, stříbrolesklé, dají se krájet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dobře vedou elektrický proud 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barví plamen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ithium, draslík a sodík mají menší hustotu než voda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nízkou teplotu tání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rudce rozkládají vodu za vzniku příslušného hydroxidu a vodíku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4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908720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Lithium 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432048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nejlehčí z řady alkalických kovů, značně reaktivní, stříbřitě lesklého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vzhledu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velmi lehký a měkký kov (ještě měkčí než mastek), který lze krájet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nožem,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obře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vede elektrický proud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lithium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má nejmenší hustotu ze všech pevných prvků, je lehčí než voda a petrolej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srovnání s ostatními kovy má lithium poměrně nízké teploty tání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varu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Lithium v parafín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7892"/>
            <a:ext cx="3024336" cy="168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7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Výskyt v přírodě</a:t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rychle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reaguje s kyslíkem i vodou a v přírodě se s ním proto setkáváme pouze ve formě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přírodě je lithium přítomno v nevelkém množství jako příměsi různých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hornin, nejznámější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obsahující lithium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aluminosilikáty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lithia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přítomny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v mořské vodě a některých minerálních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02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217443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Při výrobě se vychází z rudy spodumenu, který se zahřívá na 1 100 °C, aby došlo ke změně modifikace, která má menší hustotu. Ta se promývá kyselinou sírovou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získává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síran lithný, který reaguje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 uhličitanem sodným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chlorovodíkovou za vzniku nerozpustného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uhličitanu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lithného a rozpustného chloridu lithného.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lithný se kompletně převede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chlorid.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Kovové lithium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průmyslově získává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elektrolýzou roztaveného chloridu lithného, protože je čistý chlorid nejlépe získatelný a má relativně nízkou teplotu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tání.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10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Autofit/>
          </a:bodyPr>
          <a:lstStyle/>
          <a:p>
            <a:r>
              <a:rPr lang="cs-CZ" sz="2800" dirty="0"/>
              <a:t>u</a:t>
            </a:r>
            <a:r>
              <a:rPr lang="cs-CZ" sz="2800" dirty="0" smtClean="0"/>
              <a:t>platňuje se </a:t>
            </a:r>
            <a:r>
              <a:rPr lang="cs-CZ" sz="2800" dirty="0"/>
              <a:t>v jaderné </a:t>
            </a:r>
            <a:r>
              <a:rPr lang="cs-CZ" sz="2800" dirty="0" smtClean="0"/>
              <a:t>energetice</a:t>
            </a:r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yužívá se na výrobu baterií </a:t>
            </a:r>
            <a:r>
              <a:rPr lang="cs-CZ" sz="2800" dirty="0"/>
              <a:t>a </a:t>
            </a:r>
            <a:r>
              <a:rPr lang="cs-CZ" sz="2800" dirty="0" smtClean="0"/>
              <a:t>akumulátorů</a:t>
            </a:r>
            <a:endParaRPr lang="cs-CZ" sz="2800" dirty="0"/>
          </a:p>
          <a:p>
            <a:r>
              <a:rPr lang="cs-CZ" sz="2800" dirty="0" smtClean="0"/>
              <a:t>organické </a:t>
            </a:r>
            <a:r>
              <a:rPr lang="cs-CZ" sz="2800" dirty="0"/>
              <a:t>soli lithia se používají ve farmaceutickém průmyslu jako součásti uklidňujících </a:t>
            </a:r>
            <a:r>
              <a:rPr lang="cs-CZ" sz="2800" dirty="0" smtClean="0"/>
              <a:t>léků</a:t>
            </a:r>
            <a:endParaRPr lang="cs-CZ" sz="2800" dirty="0"/>
          </a:p>
          <a:p>
            <a:r>
              <a:rPr lang="cs-CZ" sz="2800" dirty="0" smtClean="0"/>
              <a:t>je </a:t>
            </a:r>
            <a:r>
              <a:rPr lang="cs-CZ" sz="2800" dirty="0"/>
              <a:t>přísadou pro výrobu speciálních skel a </a:t>
            </a:r>
            <a:r>
              <a:rPr lang="cs-CZ" sz="2800" dirty="0" smtClean="0"/>
              <a:t>keramik</a:t>
            </a:r>
            <a:endParaRPr lang="cs-CZ" sz="2800" dirty="0"/>
          </a:p>
          <a:p>
            <a:r>
              <a:rPr lang="cs-CZ" sz="2800" dirty="0" smtClean="0"/>
              <a:t>hygroskopických </a:t>
            </a:r>
            <a:r>
              <a:rPr lang="cs-CZ" sz="2800" dirty="0"/>
              <a:t>vlastností </a:t>
            </a:r>
            <a:r>
              <a:rPr lang="cs-CZ" sz="2800" dirty="0" smtClean="0"/>
              <a:t>se využívá k pohlcování </a:t>
            </a:r>
            <a:r>
              <a:rPr lang="cs-CZ" sz="2800" dirty="0"/>
              <a:t>oxidu uhličitého z vydýchaného vzduchu v ponorkách a kosmických </a:t>
            </a:r>
            <a:r>
              <a:rPr lang="cs-CZ" sz="2800" dirty="0" smtClean="0"/>
              <a:t>lodích</a:t>
            </a:r>
            <a:endParaRPr lang="cs-CZ" sz="2800" dirty="0"/>
          </a:p>
          <a:p>
            <a:r>
              <a:rPr lang="cs-CZ" sz="2800" dirty="0" smtClean="0"/>
              <a:t>slitiny </a:t>
            </a:r>
            <a:r>
              <a:rPr lang="cs-CZ" sz="2800" dirty="0"/>
              <a:t>lithia </a:t>
            </a:r>
            <a:r>
              <a:rPr lang="cs-CZ" sz="2800" dirty="0" smtClean="0"/>
              <a:t>jsou </a:t>
            </a:r>
            <a:r>
              <a:rPr lang="cs-CZ" sz="2800" dirty="0"/>
              <a:t>velmi </a:t>
            </a:r>
            <a:r>
              <a:rPr lang="cs-CZ" sz="2800" dirty="0" smtClean="0"/>
              <a:t>lehké, mechanicky </a:t>
            </a:r>
            <a:r>
              <a:rPr lang="cs-CZ" sz="2800" dirty="0"/>
              <a:t>odolné a používají se při konstrukci součástí letadel, družic, kosmických lodí a ložiskových </a:t>
            </a:r>
            <a:r>
              <a:rPr lang="cs-CZ" sz="2800" dirty="0" smtClean="0"/>
              <a:t>kovů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99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3027" y="98072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Sodík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Natrium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5573" y="1935908"/>
            <a:ext cx="8880923" cy="4805460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nejběžnějším prvkem z řady alkalických kovů, hojně zastoupený v zemské kůře, mořské vodě i živých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organismech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sodík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měkký, lehký a stříbrolesklý kov, který lze krájet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nožem, v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Mohsově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stupnici tvrdosti má sodík hodnotu menší než 1 (je měkčí než mastek i lithium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dobře vede elektrický proud i teplo, je lehčí než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kovový sodík lze dlouhodobě uchovávat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 petroleji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naftě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Sod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3" y="116632"/>
            <a:ext cx="24288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58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Výskyt v 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přírodě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minerálů, obsažených v zemské kůře je nejznámější halit (sůl kamenná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chemicky chlorid sodný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říkladem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minerálů biogenního původu je chilský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ledek-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chemicky dusičnan sodný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sodíku jsou kryolit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AlF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thenardit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Glauberova sůl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10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soda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borax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.10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další…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patří mezi biogenní prvky a nachází se ve všech buňkách rostlinných i živočišných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tkání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33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Výroba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sodík vyráběl elektrolýzou taveniny hydroxidu sodného, který se připravoval elektrolýzou roztoku chloridu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sodného.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ovový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sodík se dnes průmyslově vyrábí elektrolýzou roztavené směsi 60 % chloridu vápenatého a 40 % chloridu sodného při teplotě 580 °C. Vápník vzniklý elektrolýzou ve sběrné nádobě tuhne, protože jeho teplota tání je vyšší než sodíku a tím se od sodíku odděluje. Materiálem katody je obvykle železo, anoda je grafitová. Dalším produktem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plynný chlór, který bývá obvykle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dále zužitkován.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90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Využití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976664"/>
          </a:xfrm>
        </p:spPr>
        <p:txBody>
          <a:bodyPr>
            <a:noAutofit/>
          </a:bodyPr>
          <a:lstStyle/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kovový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sodík se často uplatňuje v jaderné energetice a v leteckých motorech jako látka odvádějící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teplo </a:t>
            </a:r>
            <a:endParaRPr lang="cs-CZ" sz="2500" dirty="0">
              <a:latin typeface="Arial" pitchFamily="34" charset="0"/>
              <a:cs typeface="Arial" pitchFamily="34" charset="0"/>
            </a:endParaRP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mimořádně silné redukční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činidlo, bývá využíván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pro řadu organických syntetických reakcí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při výrobě některých kovů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z jejich chloridů jako je titan a zirkonium</a:t>
            </a:r>
          </a:p>
          <a:p>
            <a:r>
              <a:rPr lang="cs-CZ" sz="25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odík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se také používá jako katalyzátor při výrobě pryže a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elastomerů 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elektrickým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výbojem v prostředí sodíkových par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vzniká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velmi intenzivní světelné vyzařování žluté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barvy - sodíkové výbojky pouličního osvětlení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používá se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na přípravu peroxidu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sodného - součást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pracích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prášků, k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přípravě bělících lázní na hedvábí, vlnu, umělé hedvábí, slámu, peří, vlasy, štětiny, mořské houby, dřevo,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kosti </a:t>
            </a:r>
            <a:r>
              <a:rPr lang="cs-CZ" sz="2500" dirty="0">
                <a:latin typeface="Arial" pitchFamily="34" charset="0"/>
                <a:cs typeface="Arial" pitchFamily="34" charset="0"/>
              </a:rPr>
              <a:t>a slonovin</a:t>
            </a:r>
          </a:p>
        </p:txBody>
      </p:sp>
    </p:spTree>
    <p:extLst>
      <p:ext uri="{BB962C8B-B14F-4D97-AF65-F5344CB8AC3E}">
        <p14:creationId xmlns:p14="http://schemas.microsoft.com/office/powerpoint/2010/main" val="229959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Draslík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Kalium)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20506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měkký, lehký a stříbrolesklý kov, který lze krájet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nožem,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měkčí než mastek, lithium i sodík a jeho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tvrdost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Mohsově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stupnici pohybuje okolo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stupně 0,5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lehčí než voda a plave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ní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vede velmi dobře elektrický proud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nízký bod tání a varu ve srovnání s ostatními kovy</a:t>
            </a:r>
          </a:p>
        </p:txBody>
      </p:sp>
      <p:pic>
        <p:nvPicPr>
          <p:cNvPr id="2050" name="Picture 2" descr="Drasl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342" y="4437112"/>
            <a:ext cx="3005693" cy="225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93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54461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mořské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soli, podzemní minerální vody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minerálů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obsažených v zemské kůře je nejznámější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sylvín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KCl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významný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také dusičnan draselný KNO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zvaný ledek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draselný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dalším draselným minerálům patří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arcanit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K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karnalit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KCl.MgCl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.6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glaserit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.3 K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schönit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.MgSO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.6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další…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spolu se sodíkem patří mezi biogenní prvky a poměr jejich koncentrací v buněčných tekutinách je významným faktorem pro zdravý vývoj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organizmu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09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40060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průmyslově se vyrábí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redukcí chloridu draselného sodíkem a následnou destilací draslíku ze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směsi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dá také vyrábět elektrolýzou kyslíkatých sloučenin draslíku rozpuštěných v halogenidech draselných (oxid draselný, peroxid draselný nebo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superoxid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draselný), na grafitové anodě uniká při elektrolýze oxid uhličitý vzniklý reakcí kyslíku s grafitovou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anodou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lze také připravit reakcí fluoridu draselného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karbidem vápenatým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7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688632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nestálý- prakticky se </a:t>
            </a:r>
            <a:r>
              <a:rPr lang="cs-CZ" dirty="0">
                <a:latin typeface="Arial" pitchFamily="34" charset="0"/>
                <a:cs typeface="Arial" pitchFamily="34" charset="0"/>
              </a:rPr>
              <a:t>využívá pouze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minimálně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výjimečně </a:t>
            </a:r>
            <a:r>
              <a:rPr lang="cs-CZ" dirty="0">
                <a:latin typeface="Arial" pitchFamily="34" charset="0"/>
                <a:cs typeface="Arial" pitchFamily="34" charset="0"/>
              </a:rPr>
              <a:t>je používán k redukčním reakcím v organické syntéze nebo analytické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chemii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malém se používá </a:t>
            </a:r>
            <a:r>
              <a:rPr lang="cs-CZ" dirty="0">
                <a:latin typeface="Arial" pitchFamily="34" charset="0"/>
                <a:cs typeface="Arial" pitchFamily="34" charset="0"/>
              </a:rPr>
              <a:t>pro výrobu fotoelektrických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článků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hydroxid </a:t>
            </a:r>
            <a:r>
              <a:rPr lang="cs-CZ" dirty="0">
                <a:latin typeface="Arial" pitchFamily="34" charset="0"/>
                <a:cs typeface="Arial" pitchFamily="34" charset="0"/>
              </a:rPr>
              <a:t>draselný se používá při výrobě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mýdel, </a:t>
            </a:r>
            <a:r>
              <a:rPr lang="cs-CZ" dirty="0">
                <a:latin typeface="Arial" pitchFamily="34" charset="0"/>
                <a:cs typeface="Arial" pitchFamily="34" charset="0"/>
              </a:rPr>
              <a:t>léčiv,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celulosy</a:t>
            </a:r>
            <a:r>
              <a:rPr lang="cs-CZ" dirty="0">
                <a:latin typeface="Arial" pitchFamily="34" charset="0"/>
                <a:cs typeface="Arial" pitchFamily="34" charset="0"/>
              </a:rPr>
              <a:t>, papíru, umělého hedvábí a oxidu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hlinitého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uhličitan draselný - potaš - k výrobě </a:t>
            </a:r>
            <a:r>
              <a:rPr lang="cs-CZ" dirty="0">
                <a:latin typeface="Arial" pitchFamily="34" charset="0"/>
                <a:cs typeface="Arial" pitchFamily="34" charset="0"/>
              </a:rPr>
              <a:t>skla, v textilním a papírenském průmyslu, jako součást pracích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prášků, pigmentů </a:t>
            </a:r>
            <a:r>
              <a:rPr lang="cs-CZ" dirty="0">
                <a:latin typeface="Arial" pitchFamily="34" charset="0"/>
                <a:cs typeface="Arial" pitchFamily="34" charset="0"/>
              </a:rPr>
              <a:t>v barvířství a běličství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pro </a:t>
            </a:r>
            <a:r>
              <a:rPr lang="cs-CZ" dirty="0">
                <a:latin typeface="Arial" pitchFamily="34" charset="0"/>
                <a:cs typeface="Arial" pitchFamily="34" charset="0"/>
              </a:rPr>
              <a:t>přípravu kyanidu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draselného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dusičnan </a:t>
            </a:r>
            <a:r>
              <a:rPr lang="cs-CZ" dirty="0">
                <a:latin typeface="Arial" pitchFamily="34" charset="0"/>
                <a:cs typeface="Arial" pitchFamily="34" charset="0"/>
              </a:rPr>
              <a:t>draselný se používá jako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hnojivo a je využíván </a:t>
            </a:r>
            <a:r>
              <a:rPr lang="cs-CZ" dirty="0">
                <a:latin typeface="Arial" pitchFamily="34" charset="0"/>
                <a:cs typeface="Arial" pitchFamily="34" charset="0"/>
              </a:rPr>
              <a:t>v pyrotechnice jako silné oxidační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činidlo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íran </a:t>
            </a:r>
            <a:r>
              <a:rPr lang="cs-CZ" dirty="0">
                <a:latin typeface="Arial" pitchFamily="34" charset="0"/>
                <a:cs typeface="Arial" pitchFamily="34" charset="0"/>
              </a:rPr>
              <a:t>draselný se používá při výrobě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skla i jako hnojivo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14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Rubidium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Rb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6131024" cy="2592287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ubidium </a:t>
            </a:r>
            <a:r>
              <a:rPr lang="cs-CZ" sz="2800" dirty="0"/>
              <a:t>je měkký, lehký a stříbrolesklý kov, který lze krájet </a:t>
            </a:r>
            <a:r>
              <a:rPr lang="cs-CZ" sz="2800" dirty="0" smtClean="0"/>
              <a:t>nožem (vosk)</a:t>
            </a:r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je těžší než </a:t>
            </a:r>
            <a:r>
              <a:rPr lang="cs-CZ" sz="2800" dirty="0" smtClean="0"/>
              <a:t>voda, velmi </a:t>
            </a:r>
            <a:r>
              <a:rPr lang="cs-CZ" sz="2800" dirty="0"/>
              <a:t>dobře vede elektrický proud a </a:t>
            </a:r>
            <a:r>
              <a:rPr lang="cs-CZ" sz="2800" dirty="0" smtClean="0"/>
              <a:t>teplo, má </a:t>
            </a:r>
            <a:r>
              <a:rPr lang="cs-CZ" sz="2800" dirty="0"/>
              <a:t>nízký </a:t>
            </a:r>
            <a:r>
              <a:rPr lang="cs-CZ" sz="2800" dirty="0" smtClean="0"/>
              <a:t>bod </a:t>
            </a:r>
            <a:r>
              <a:rPr lang="cs-CZ" sz="2800" dirty="0"/>
              <a:t>tání a </a:t>
            </a:r>
            <a:r>
              <a:rPr lang="cs-CZ" sz="2800" dirty="0" smtClean="0"/>
              <a:t>varu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6" name="Picture 2" descr="http://upload.wikimedia.org/wikipedia/commons/thumb/c/c9/Rb5.JPG/320px-Rb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59" y="260648"/>
            <a:ext cx="2232248" cy="167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611560" y="4005064"/>
            <a:ext cx="8352928" cy="2658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dirty="0" smtClean="0"/>
              <a:t>díky </a:t>
            </a:r>
            <a:r>
              <a:rPr lang="cs-CZ" sz="2700" dirty="0"/>
              <a:t>své velké reaktivitě se v přírodě setkáváme pouze se sloučeninami rubidia a to pouze v mocenství </a:t>
            </a:r>
            <a:r>
              <a:rPr lang="cs-CZ" sz="2700" dirty="0" err="1"/>
              <a:t>Rb</a:t>
            </a:r>
            <a:r>
              <a:rPr lang="cs-CZ" sz="2700" baseline="30000" dirty="0" smtClean="0"/>
              <a:t>+</a:t>
            </a:r>
          </a:p>
          <a:p>
            <a:r>
              <a:rPr lang="cs-CZ" sz="2700" dirty="0"/>
              <a:t>nejvýznamnější výskyt je uváděn v minerálu </a:t>
            </a:r>
            <a:r>
              <a:rPr lang="cs-CZ" sz="2700" dirty="0" smtClean="0"/>
              <a:t>lepidolitu</a:t>
            </a:r>
            <a:r>
              <a:rPr lang="cs-CZ" sz="2700" dirty="0"/>
              <a:t>, což je poměrně značně komplikovaný </a:t>
            </a:r>
            <a:r>
              <a:rPr lang="cs-CZ" sz="2700" dirty="0" err="1"/>
              <a:t>hlinito</a:t>
            </a:r>
            <a:r>
              <a:rPr lang="cs-CZ" sz="2700" dirty="0"/>
              <a:t>-křemičitan </a:t>
            </a:r>
            <a:r>
              <a:rPr lang="cs-CZ" sz="2700" dirty="0" err="1"/>
              <a:t>lithno</a:t>
            </a:r>
            <a:r>
              <a:rPr lang="cs-CZ" sz="2700" dirty="0"/>
              <a:t>-draselný KLi</a:t>
            </a:r>
            <a:r>
              <a:rPr lang="cs-CZ" sz="2700" baseline="-25000" dirty="0"/>
              <a:t>2</a:t>
            </a:r>
            <a:r>
              <a:rPr lang="cs-CZ" sz="2700" dirty="0"/>
              <a:t>[AlSi</a:t>
            </a:r>
            <a:r>
              <a:rPr lang="cs-CZ" sz="2700" baseline="-25000" dirty="0"/>
              <a:t>3</a:t>
            </a:r>
            <a:r>
              <a:rPr lang="cs-CZ" sz="2700" dirty="0"/>
              <a:t>O</a:t>
            </a:r>
            <a:r>
              <a:rPr lang="cs-CZ" sz="2700" baseline="-25000" dirty="0"/>
              <a:t>6</a:t>
            </a:r>
            <a:r>
              <a:rPr lang="cs-CZ" sz="2700" dirty="0"/>
              <a:t>] (OH, F)</a:t>
            </a:r>
            <a:r>
              <a:rPr lang="cs-CZ" sz="2700" baseline="-25000" dirty="0"/>
              <a:t>2</a:t>
            </a:r>
            <a:endParaRPr lang="cs-CZ" sz="27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7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55776" y="3429000"/>
            <a:ext cx="432048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/>
              <a:t>Výskyt v přírodě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3666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2664296"/>
          </a:xfrm>
        </p:spPr>
        <p:txBody>
          <a:bodyPr>
            <a:normAutofit/>
          </a:bodyPr>
          <a:lstStyle/>
          <a:p>
            <a:r>
              <a:rPr lang="cs-CZ" sz="2800" dirty="0"/>
              <a:t>rubidium se průmyslově vyrábí elektrolýzou roztavené směsi 60 % chloridu vápenatého a 40 % chloridu rubidného při teplotě 750 °</a:t>
            </a:r>
            <a:r>
              <a:rPr lang="cs-CZ" sz="2800" dirty="0" smtClean="0"/>
              <a:t>C </a:t>
            </a:r>
          </a:p>
          <a:p>
            <a:r>
              <a:rPr lang="cs-CZ" sz="2800" dirty="0" smtClean="0"/>
              <a:t>vápník v nádobě </a:t>
            </a:r>
            <a:r>
              <a:rPr lang="cs-CZ" sz="2800" dirty="0"/>
              <a:t>tuhne, protože jeho teplota tání je vyšší než rubidia a tím se od rubidia odděluje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3429000"/>
            <a:ext cx="8229600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4038934"/>
            <a:ext cx="8229600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ve </a:t>
            </a:r>
            <a:r>
              <a:rPr lang="cs-CZ" sz="2800" dirty="0"/>
              <a:t>fotočláncích, sloužících pro přímou přeměnu světelné energie v </a:t>
            </a:r>
            <a:r>
              <a:rPr lang="cs-CZ" sz="2800" dirty="0" smtClean="0"/>
              <a:t>elektrickou</a:t>
            </a:r>
          </a:p>
          <a:p>
            <a:r>
              <a:rPr lang="cs-CZ" sz="2800" dirty="0" smtClean="0"/>
              <a:t>soli </a:t>
            </a:r>
            <a:r>
              <a:rPr lang="cs-CZ" sz="2800" dirty="0"/>
              <a:t>rubidia se přidávají do směsí zábavné</a:t>
            </a:r>
            <a:r>
              <a:rPr lang="cs-CZ" sz="2800" i="1" dirty="0"/>
              <a:t> </a:t>
            </a:r>
            <a:r>
              <a:rPr lang="cs-CZ" sz="2800" dirty="0"/>
              <a:t>pyrotechniky a barví vzniklé světelné efekty do fialova</a:t>
            </a:r>
          </a:p>
        </p:txBody>
      </p:sp>
    </p:spTree>
    <p:extLst>
      <p:ext uri="{BB962C8B-B14F-4D97-AF65-F5344CB8AC3E}">
        <p14:creationId xmlns:p14="http://schemas.microsoft.com/office/powerpoint/2010/main" val="92524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88640"/>
            <a:ext cx="5184576" cy="562074"/>
          </a:xfrm>
        </p:spPr>
        <p:txBody>
          <a:bodyPr>
            <a:normAutofit/>
          </a:bodyPr>
          <a:lstStyle/>
          <a:p>
            <a:r>
              <a:rPr lang="cs-CZ" sz="2800" b="1" dirty="0"/>
              <a:t>Cesium</a:t>
            </a:r>
            <a:r>
              <a:rPr lang="cs-CZ" sz="2800" dirty="0"/>
              <a:t> </a:t>
            </a:r>
            <a:r>
              <a:rPr lang="cs-CZ" sz="2800" dirty="0" smtClean="0"/>
              <a:t>(</a:t>
            </a:r>
            <a:r>
              <a:rPr lang="cs-CZ" sz="2800" b="1" dirty="0" err="1" smtClean="0"/>
              <a:t>Cs</a:t>
            </a:r>
            <a:r>
              <a:rPr lang="cs-CZ" sz="2800" dirty="0"/>
              <a:t>, </a:t>
            </a:r>
            <a:r>
              <a:rPr lang="cs-CZ" sz="2800" i="1" dirty="0" err="1" smtClean="0"/>
              <a:t>Caesium</a:t>
            </a:r>
            <a:r>
              <a:rPr lang="cs-CZ" sz="2800" i="1" dirty="0"/>
              <a:t>)</a:t>
            </a:r>
            <a:r>
              <a:rPr lang="cs-CZ" sz="28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229600" cy="2260847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esium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měkký, lehký a zlatožlutý kov, který lze krájet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nožem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rozdíl od lithia, sodíku a draslíku je spolu s rubidiem těžší než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voda a velmi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dobře vede elektrický proud a teplo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3197214"/>
            <a:ext cx="3672409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/>
              <a:t>Výskyt v </a:t>
            </a:r>
            <a:r>
              <a:rPr lang="cs-CZ" sz="2800" b="1" dirty="0" smtClean="0"/>
              <a:t>přírodě</a:t>
            </a:r>
            <a:endParaRPr lang="cs-CZ" sz="2800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896574"/>
            <a:ext cx="8568054" cy="27727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esium </a:t>
            </a:r>
            <a:r>
              <a:rPr lang="pl-PL" sz="2800" dirty="0">
                <a:latin typeface="Arial" pitchFamily="34" charset="0"/>
                <a:cs typeface="Arial" pitchFamily="34" charset="0"/>
              </a:rPr>
              <a:t>se vyskytuje pouze vzácně jak na Zemi tak i ve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vesmíru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minerálech provází cesium obvykle ostatní alkalické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minerál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největším výskytem cesia se nazývá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polucit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CsSi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nachází se v drúzách ostrova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Elby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pl-PL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vzor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2459371"/>
            <a:ext cx="2168874" cy="118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2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56207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07504" y="764704"/>
            <a:ext cx="8928992" cy="18722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e</a:t>
            </a:r>
            <a:r>
              <a:rPr lang="cs-CZ" sz="2800" dirty="0" smtClean="0"/>
              <a:t>lementární </a:t>
            </a:r>
            <a:r>
              <a:rPr lang="cs-CZ" sz="2800" dirty="0"/>
              <a:t>cesium se průmyslově vyrábí elektrolýzou roztavené směsi 60 % chloridu vápenatého a 40 % chloridu </a:t>
            </a:r>
            <a:r>
              <a:rPr lang="cs-CZ" sz="2800" dirty="0" err="1"/>
              <a:t>cesného</a:t>
            </a:r>
            <a:r>
              <a:rPr lang="cs-CZ" sz="2800" dirty="0"/>
              <a:t> při teplotě 750 °C.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355875"/>
            <a:ext cx="8229600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7504" y="3068961"/>
            <a:ext cx="8928992" cy="36342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do přístrojů pro noční vidění, ve fotonásobičích elektronů </a:t>
            </a:r>
          </a:p>
          <a:p>
            <a:r>
              <a:rPr lang="cs-CZ" sz="2800" dirty="0"/>
              <a:t>izotop 137Cs s poločasem rozpadu 33 let se používá v nedestruktivním zkoušení materiálů a výrobků (defektoskopii) a při ozařování rakovinných nádorů</a:t>
            </a:r>
          </a:p>
          <a:p>
            <a:r>
              <a:rPr lang="cs-CZ" sz="2800" dirty="0" smtClean="0"/>
              <a:t>od </a:t>
            </a:r>
            <a:r>
              <a:rPr lang="cs-CZ" sz="2800" dirty="0"/>
              <a:t>roku 1967 je v soustavě SI definována základní jednotka </a:t>
            </a:r>
            <a:r>
              <a:rPr lang="cs-CZ" sz="2800" dirty="0" smtClean="0"/>
              <a:t>času - </a:t>
            </a:r>
            <a:r>
              <a:rPr lang="cs-CZ" sz="2800" dirty="0"/>
              <a:t>1 sekunda, na základě frekvence emitovaného světelného záření izotopu </a:t>
            </a:r>
            <a:r>
              <a:rPr lang="cs-CZ" sz="2800" baseline="30000" dirty="0"/>
              <a:t>133</a:t>
            </a:r>
            <a:r>
              <a:rPr lang="cs-CZ" sz="2800" dirty="0"/>
              <a:t>Cs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067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/>
              <a:t>Francium</a:t>
            </a:r>
            <a:r>
              <a:rPr lang="cs-CZ" sz="2800" dirty="0"/>
              <a:t> </a:t>
            </a:r>
            <a:r>
              <a:rPr lang="cs-CZ" sz="2800" dirty="0" smtClean="0"/>
              <a:t>(</a:t>
            </a:r>
            <a:r>
              <a:rPr lang="cs-CZ" sz="2800" b="1" dirty="0" smtClean="0"/>
              <a:t>Fr</a:t>
            </a:r>
            <a:r>
              <a:rPr lang="cs-CZ" sz="2800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832648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nestabilní, velmi silně radioaktivní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prvek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ejstabilnější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izotop francia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223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Fr má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poločas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rozpadu 21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minut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podléhá </a:t>
            </a:r>
            <a:r>
              <a:rPr lang="el-GR" sz="2800" dirty="0">
                <a:latin typeface="Arial" pitchFamily="34" charset="0"/>
                <a:cs typeface="Arial" pitchFamily="34" charset="0"/>
              </a:rPr>
              <a:t>β</a:t>
            </a:r>
            <a:r>
              <a:rPr lang="el-GR" sz="2800" baseline="30000" dirty="0">
                <a:latin typeface="Arial" pitchFamily="34" charset="0"/>
                <a:cs typeface="Arial" pitchFamily="34" charset="0"/>
              </a:rPr>
              <a:t>-</a:t>
            </a:r>
            <a:r>
              <a:rPr lang="el-GR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rozpadu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izotop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vzniká i v přírodě a to </a:t>
            </a:r>
            <a:r>
              <a:rPr lang="el-GR" sz="2800" dirty="0">
                <a:latin typeface="Arial" pitchFamily="34" charset="0"/>
                <a:cs typeface="Arial" pitchFamily="34" charset="0"/>
              </a:rPr>
              <a:t>α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přeměnou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aktinia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pokojové teploty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pevný kov s nejnižší hodnotou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elektronegativity, reaktivní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jeho sloučeniny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podobají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sloučeninám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cesia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éměř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všechny soli francia jsou ve vodě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rozpustné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luorid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francia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FrF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je sloučeninou s největším rozdílem elektronegativity mezi vázanými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33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v přírodě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přírodě se francium vyskytuje jako produkt alfa rozpadu prvku aktinia, které vzniká v rozpadové řadě uranu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jeho stopy nalézáme v uranových a thoriových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rudách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současné době je známo celkem 34 izotopů francia, všechny jsou značně nestálé a poměrně rychle podléhají radioaktivní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přeměně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měle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francium připravuje protonovým bombardováním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thoria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04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11.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Charakteristika: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prvky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11. skupiny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periodické tabulky prvků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(dříve I.B. skupiny) 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měď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stříbro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zlato (Au) a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roentgenium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Rg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známé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mincovní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prvky této skupiny patří mezi přechodné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mezi ušlechtilé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vysoké teploty tání, nejsou těkavé, ale jsou kujné a vykazují vysokou tepelnou i elektrickou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vodivost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0739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Měď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Cuprum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ušlechtilý kovový prvek načervenalé barvy, používaný člověkem již od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starověku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 velmi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dobrou tepelnou a elektrickou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vodivost, dobře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mechanicky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zpracovává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základní součástí řady velmi důležitých slitin a mimořádně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důležitý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elektrotechniku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proti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korozi na vzduchu vykazuje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měď dobrou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odolnost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pokrývá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tenkou vrstvičkou zeleného zásaditého uhličitanu měďnatého (CuCO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(OH)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– měděnkou, která ji účinně chrání proti další korozi (tzv. pasivace)</a:t>
            </a:r>
          </a:p>
        </p:txBody>
      </p:sp>
    </p:spTree>
    <p:extLst>
      <p:ext uri="{BB962C8B-B14F-4D97-AF65-F5344CB8AC3E}">
        <p14:creationId xmlns:p14="http://schemas.microsoft.com/office/powerpoint/2010/main" val="1030596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yzí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měď se v přírodě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nachází vzácně,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 větším množství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vyskytuje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převážně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sloučeninách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ejčastěji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ji nacházíme ve formě sulfidů, mezi něž patří například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chalkozin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neboli leštěnec měděný Cu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chalkopyrit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neboli kyz měděný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CuFeS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významnými minerály jsou kuprit Cu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O, zelený malachit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CuCO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.Cu(OH)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modrý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azurit 2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CuCO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.Cu(OH)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ěď 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mezi biogenní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prvky</a:t>
            </a:r>
          </a:p>
        </p:txBody>
      </p:sp>
    </p:spTree>
    <p:extLst>
      <p:ext uri="{BB962C8B-B14F-4D97-AF65-F5344CB8AC3E}">
        <p14:creationId xmlns:p14="http://schemas.microsoft.com/office/powerpoint/2010/main" val="1003846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518457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lavním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zdrojem pro průmyslovou výrobu mědi jsou sulfidické rudy, které jsou poměrně bohaté na železo, ale obsah mědi se v nich pohybuje kolem 1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%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ruda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nejprve drtí a koncentruje, čímž obsah mědi stoupne na 15 až 20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%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ražení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první základní krok, jehož podstatou je odstranění co možná největšího množství síry z rudy a převedení co možná největšího množství sulfidů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oxidy</a:t>
            </a:r>
          </a:p>
        </p:txBody>
      </p:sp>
    </p:spTree>
    <p:extLst>
      <p:ext uri="{BB962C8B-B14F-4D97-AF65-F5344CB8AC3E}">
        <p14:creationId xmlns:p14="http://schemas.microsoft.com/office/powerpoint/2010/main" val="24477214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496855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avení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měděný lech (kamínek) probíhá v šachtových nebo plamenných pecích za přidání koksu a struskových přísad (nejčastěji oxid křemičitý) při teplotě 1400 °C, aby se odstranil sulfid železnatý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FeS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pracování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měděného lechu na surovou měď se dnes výhradně provádí dmýcháním v konvertoru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besemerace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mědi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oté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probíhá oxidace sulfidu měďného na oxid měďnatý, který energicky reaguje se sulfidem měďným na kovovou měď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5157192"/>
            <a:ext cx="4176464" cy="158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1620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střešní krytiny – vzhledem k vysokým nákladům především pro pokrývání střech chrámů, věží, historických staveb a podobně</a:t>
            </a:r>
          </a:p>
          <a:p>
            <a:r>
              <a:rPr lang="cs-CZ" dirty="0"/>
              <a:t>materiál pro výrobu odolných okapů a střešních </a:t>
            </a:r>
            <a:r>
              <a:rPr lang="cs-CZ" dirty="0" smtClean="0"/>
              <a:t>doplňků</a:t>
            </a:r>
            <a:endParaRPr lang="cs-CZ" dirty="0"/>
          </a:p>
          <a:p>
            <a:r>
              <a:rPr lang="cs-CZ" dirty="0"/>
              <a:t>elektrických vodičů jak pro průmyslové aplikace (elektromotory, </a:t>
            </a:r>
            <a:r>
              <a:rPr lang="cs-CZ" dirty="0" smtClean="0"/>
              <a:t>generátory)</a:t>
            </a:r>
            <a:endParaRPr lang="cs-CZ" dirty="0"/>
          </a:p>
          <a:p>
            <a:r>
              <a:rPr lang="cs-CZ" dirty="0"/>
              <a:t>při výrobě elektronických </a:t>
            </a:r>
            <a:r>
              <a:rPr lang="cs-CZ" dirty="0" smtClean="0"/>
              <a:t>součástek</a:t>
            </a:r>
          </a:p>
          <a:p>
            <a:r>
              <a:rPr lang="cs-CZ" dirty="0"/>
              <a:t>kotlů a zařízení pro rychlý a bezeztrátový přenos tepla</a:t>
            </a:r>
          </a:p>
          <a:p>
            <a:r>
              <a:rPr lang="cs-CZ" dirty="0"/>
              <a:t>chladičů např. v počítačích, automobilech a průmyslových zařízeních</a:t>
            </a:r>
          </a:p>
          <a:p>
            <a:r>
              <a:rPr lang="cs-CZ" dirty="0"/>
              <a:t>kuchyňského nádobí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8245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Slitiny mědi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atrně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nejvýznamnější slitinou mědi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bronz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pojmem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bronz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rozumíme slitinu mědi s jakýmkoliv prvkem mimo zinku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ejznámějším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bronzem je slitina mědi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cínem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řídavek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cínu do kovové mědi odstraňuje její hlavní nedostatek pro výrobu prakticky použitelných nástrojů – malou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tvrdost, přitom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zůstává zachována vysoká odolnost proti korozi a relativně snadná opracovatelnost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6519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bronzu se vyrábějí kovové součástky čerpadel, která pracují s vysokými tlaky v agresivním prostředí, kluzná ložiska, pružinová pera a velmi často součásti lodí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ponorek - dobře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odolávají působení mořské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tejně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v minulosti je pak bronz materiálem pro výrobu soch, pamětních desek a mincí, medailí a podobných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předmětů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cínového bronzu se vyrábí součásti spínačů, sběrné kroužky, kontaktní segmenty</a:t>
            </a:r>
          </a:p>
        </p:txBody>
      </p:sp>
    </p:spTree>
    <p:extLst>
      <p:ext uri="{BB962C8B-B14F-4D97-AF65-F5344CB8AC3E}">
        <p14:creationId xmlns:p14="http://schemas.microsoft.com/office/powerpoint/2010/main" val="14670811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litina </a:t>
            </a:r>
            <a:r>
              <a:rPr lang="cs-CZ" dirty="0"/>
              <a:t>mědi se zinkem se nazývá </a:t>
            </a:r>
            <a:r>
              <a:rPr lang="cs-CZ" b="1" dirty="0" smtClean="0"/>
              <a:t>mosaz - </a:t>
            </a:r>
            <a:r>
              <a:rPr lang="cs-CZ" dirty="0" smtClean="0"/>
              <a:t>obsahuje </a:t>
            </a:r>
            <a:r>
              <a:rPr lang="cs-CZ" dirty="0"/>
              <a:t>optimálně 32% zinku (maximálně 42</a:t>
            </a:r>
            <a:r>
              <a:rPr lang="cs-CZ" dirty="0" smtClean="0"/>
              <a:t>%) </a:t>
            </a:r>
          </a:p>
          <a:p>
            <a:r>
              <a:rPr lang="cs-CZ" dirty="0" smtClean="0"/>
              <a:t>existují </a:t>
            </a:r>
            <a:r>
              <a:rPr lang="cs-CZ" dirty="0"/>
              <a:t>stovky různých mosazí, jejichž přesné složení je dáno mezinárodními normami a liší se od sebe mechanickými </a:t>
            </a:r>
            <a:r>
              <a:rPr lang="cs-CZ" dirty="0" smtClean="0"/>
              <a:t>vlastnostmi, </a:t>
            </a:r>
            <a:r>
              <a:rPr lang="cs-CZ" dirty="0"/>
              <a:t>bodem tání a </a:t>
            </a:r>
            <a:r>
              <a:rPr lang="cs-CZ" dirty="0" smtClean="0"/>
              <a:t>zpracovatelností </a:t>
            </a:r>
            <a:r>
              <a:rPr lang="cs-CZ" dirty="0"/>
              <a:t>litím </a:t>
            </a:r>
            <a:r>
              <a:rPr lang="cs-CZ" dirty="0" smtClean="0"/>
              <a:t>apod.</a:t>
            </a:r>
          </a:p>
          <a:p>
            <a:r>
              <a:rPr lang="cs-CZ" dirty="0"/>
              <a:t>p</a:t>
            </a:r>
            <a:r>
              <a:rPr lang="cs-CZ" dirty="0" smtClean="0"/>
              <a:t>oužívá se </a:t>
            </a:r>
            <a:r>
              <a:rPr lang="cs-CZ" dirty="0"/>
              <a:t>k výrobě různých hudebních nástrojů a dekorativních předmětů, zhotovují se z ní součásti pro vybavení koupelen a drobné bytové doplňky, slouží pro výrobu bižuterie</a:t>
            </a:r>
          </a:p>
        </p:txBody>
      </p:sp>
    </p:spTree>
    <p:extLst>
      <p:ext uri="{BB962C8B-B14F-4D97-AF65-F5344CB8AC3E}">
        <p14:creationId xmlns:p14="http://schemas.microsoft.com/office/powerpoint/2010/main" val="13308947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Stříbro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Ag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err="1">
                <a:latin typeface="Arial" pitchFamily="34" charset="0"/>
                <a:cs typeface="Arial" pitchFamily="34" charset="0"/>
              </a:rPr>
              <a:t>Argentum</a:t>
            </a:r>
            <a:r>
              <a:rPr lang="cs-CZ" sz="2800" b="1" i="1" dirty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410944" cy="540060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ušlechtilý kov bílé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yznačuje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nejlepší elektrickou a tepelnou vodivostí ze všech známých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dobrou kujnost a dobře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odlévá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suchém čistém vzduchu je stříbro neomezeně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stálé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772816"/>
            <a:ext cx="2841850" cy="301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5224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přírodě se stříbro obvykle vyskytuje ve sloučeninách, vzácně však i jako ryzí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téměř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vždy je stříbro příměsí v ryzím přírodním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zlatě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minerálů stříbra je nejvýznamnější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akantit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jeho vysokoteplotní modifikace (nad 179 °C) argentit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Ag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zdroj pro průmyslové získávání stříbra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rudy olova, mědi, niklu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zinku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nejvíce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používanou metodou pro získávání i čištění ryzího stříbra je elektrolýza, z halogenidů je však možno jej jako ryzí získat 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přímým tavením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0646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velmi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tenká vrstva kovového stříbra se využívá jako záznamové médium na CD a DVD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vysoká optická odrazivost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stříbra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výroba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kvalitních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zrcadel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pamětních mincí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medailí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kovové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stříbro i jeho sloučeniny jsou základním prvkem vysoce účinných miniaturních elektrických článků (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baterií)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slitiny se používají ve šperkařství, elektronickém průmyslu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nezbytné pro fotografický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756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Slitiny stříbra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medicíně nacházejí uplatnění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dentálních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aplikacích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peciálním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případem dentálního využití stříbra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amalgámy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slouží v elektrotechnice jako spojovací materiál pro konstrukci plošných spojů a další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aplikace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lenotnické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zlaté slitiny obsahují téměř vždy určité procento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stříbra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klenotnické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stříbro je obvykle slitinou s obsahem kolem 90 </a:t>
            </a:r>
            <a:r>
              <a:rPr lang="cs-CZ" sz="2800">
                <a:latin typeface="Arial" pitchFamily="34" charset="0"/>
                <a:cs typeface="Arial" pitchFamily="34" charset="0"/>
              </a:rPr>
              <a:t>%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stříbra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doplněné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mědí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836712"/>
            <a:ext cx="4258816" cy="56207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>
                <a:latin typeface="Arial" pitchFamily="34" charset="0"/>
                <a:cs typeface="Arial" pitchFamily="34" charset="0"/>
              </a:rPr>
              <a:t>Zlato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(Au,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Aurum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08512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chemicky odolný, velmi dobře tepelně i elektricky vodivý, ale poměrně měkký drahý kov žluté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mimořádně trvanlivé a odolné vůči povětrnostním i chemickým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vlivům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evnost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tvrdost zlata je možné zvýšit přidáním jiných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ozlacené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průhledné plastické fólie mají vynikající odrazivost světelných a tepelných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infra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) paprsků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668" y="142875"/>
            <a:ext cx="2798803" cy="1773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4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získávání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horninách se díky své inertnosti vyskytuje prakticky pouze jako ryzí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krychlový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nerost, tvoří plíšky a zrna uzavřená nejčastěji v křemenné výplni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žil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ryzí nebo ve slitině se stříbrem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elektrum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rozrušení žil se dostává do náplavů a odtud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rýžuje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kov je z horniny získáván hydrometalurgicky nebo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amalgámovým způsobem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 tyto způsoby představují značnou ekologickou zátěž pro životní prostředí (kyanidy, rtuť)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10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 výrobě šperků a to ve formě slitin se stříbrem, mědí, zinkem, palladiem či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niklem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(samotné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ryzí zlato je příliš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měkké)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obsah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zlata v klenotnických slitinách neboli ryzost se vyjadřuje v karátech (ryzí zlato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24karátové)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tenký zlatý film na povrchu neušlechtilého kovu jej dokáže účinně ochránit před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korozí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íky své vynikající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elektrické vodivosti a inertnosti vůči vlivům prostředí je velmi často používáno v mikroelektronice a počítačovém průmyslu</a:t>
            </a:r>
          </a:p>
        </p:txBody>
      </p:sp>
    </p:spTree>
    <p:extLst>
      <p:ext uri="{BB962C8B-B14F-4D97-AF65-F5344CB8AC3E}">
        <p14:creationId xmlns:p14="http://schemas.microsoft.com/office/powerpoint/2010/main" val="5268189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6264696" cy="5865515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ve sklářském průmyslu k barvení nebo zlacení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skla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součástí většiny dentálních slitin, tedy materiálů sloužících v zubním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lékařství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komoditou s kterou se obchoduje na světových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burzách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tisíciletí rozšířeným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platidlem (zlaté mince – Dukát)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346465"/>
            <a:ext cx="1587500" cy="2082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2564904"/>
            <a:ext cx="1341120" cy="20360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60648"/>
            <a:ext cx="1389043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7301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Chlorid zlatitý se používá na barvení skla, rubínová barva. Vytvořte jeho vzorec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Vysvětlete pojem měděnka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5621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421088"/>
          </a:xfrm>
          <a:prstGeom prst="rect">
            <a:avLst/>
          </a:prstGeom>
        </p:spPr>
        <p:txBody>
          <a:bodyPr/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FABINI, J., ŠTEPLOVÁ, D., SOKOLÍK, R., Anorganická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chémia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pPr marL="13716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2211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>
            <a:normAutofit fontScale="62500" lnSpcReduction="20000"/>
          </a:bodyPr>
          <a:lstStyle/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cs.wikipedia.org/wiki/Soubor:Lithium_paraffin.jpg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://cs.wikipedia.org/wiki/Soubor:Na_%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28Sodium%29.jpg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cs.wikipedia.org/wiki/Soubor:Potassium.JPG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17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cs.wikipedia.org/wiki/Soubor:Rb5.JPG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19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cs.wikipedia.org/wiki/Soubor:Cs,55.jpg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27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cs.wikipedia.org/wiki/Soubor:Anticlastic-Copper-Cuff-Bracelet.jpg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32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cs.wikipedia.org/wiki/Soubor:Silver_crystal.jpg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36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http://cs.wikipedia.org/wiki/Soubor:Or_Venezuela.jpg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39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2012-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-3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cs.wikipedia.org/wiki/Soubor:Egypte_louvre_127.jpg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http://cs.wikipedia.org/wiki/Soubor:Sankt_Petersburg_-_it%27s_art_.jpg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http://cs.wikipedia.org/wiki/Soubor:Toi_250kg_gold_bar.jpg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3637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1897</TotalTime>
  <Words>2353</Words>
  <Application>Microsoft Office PowerPoint</Application>
  <PresentationFormat>Předvádění na obrazovce (4:3)</PresentationFormat>
  <Paragraphs>256</Paragraphs>
  <Slides>42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Prezentace aplikace PowerPoint</vt:lpstr>
      <vt:lpstr>Prezentace aplikace PowerPoint</vt:lpstr>
      <vt:lpstr>Prvky 1. skupiny </vt:lpstr>
      <vt:lpstr>Vlastnosti</vt:lpstr>
      <vt:lpstr>Lithium (Li)</vt:lpstr>
      <vt:lpstr>Výskyt v přírodě </vt:lpstr>
      <vt:lpstr>Výroba</vt:lpstr>
      <vt:lpstr>Využití</vt:lpstr>
      <vt:lpstr>Sodík (Na, Natrium)</vt:lpstr>
      <vt:lpstr>Výskyt v přírodě</vt:lpstr>
      <vt:lpstr>Výroba</vt:lpstr>
      <vt:lpstr>Využití</vt:lpstr>
      <vt:lpstr>Draslík (K,  Kalium)</vt:lpstr>
      <vt:lpstr>Výskyt</vt:lpstr>
      <vt:lpstr>Výroba</vt:lpstr>
      <vt:lpstr>Využití</vt:lpstr>
      <vt:lpstr>Rubidium (Rb)</vt:lpstr>
      <vt:lpstr>Výroba</vt:lpstr>
      <vt:lpstr>Cesium (Cs, Caesium) </vt:lpstr>
      <vt:lpstr>Prezentace aplikace PowerPoint</vt:lpstr>
      <vt:lpstr>Francium (Fr)</vt:lpstr>
      <vt:lpstr>Výskyt v přírodě</vt:lpstr>
      <vt:lpstr>Prvky 11. skupiny</vt:lpstr>
      <vt:lpstr>Měď (Cu, Cuprum)</vt:lpstr>
      <vt:lpstr>Výskyt</vt:lpstr>
      <vt:lpstr>Výroba</vt:lpstr>
      <vt:lpstr>Prezentace aplikace PowerPoint</vt:lpstr>
      <vt:lpstr>Využití</vt:lpstr>
      <vt:lpstr>Slitiny mědi</vt:lpstr>
      <vt:lpstr>Prezentace aplikace PowerPoint</vt:lpstr>
      <vt:lpstr>Prezentace aplikace PowerPoint</vt:lpstr>
      <vt:lpstr>Stříbro (Ag,  Argentum)</vt:lpstr>
      <vt:lpstr>Výskyt a výroba</vt:lpstr>
      <vt:lpstr>Využití</vt:lpstr>
      <vt:lpstr>Slitiny stříbra</vt:lpstr>
      <vt:lpstr>Zlato (Au, Aurum)</vt:lpstr>
      <vt:lpstr>Výskyt a získávání </vt:lpstr>
      <vt:lpstr>Využití</vt:lpstr>
      <vt:lpstr>Prezentace aplikace PowerPoint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104</cp:revision>
  <dcterms:created xsi:type="dcterms:W3CDTF">2012-11-02T16:54:51Z</dcterms:created>
  <dcterms:modified xsi:type="dcterms:W3CDTF">2013-11-18T07:11:00Z</dcterms:modified>
</cp:coreProperties>
</file>