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036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86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1181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85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583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906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31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743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23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653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067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60A68-D4AF-4041-814A-EC8EE4D374D8}" type="datetimeFigureOut">
              <a:rPr lang="cs-CZ" smtClean="0"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BA5AAC-05C7-4745-A2AA-3D2B44CE150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092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12306091"/>
              </p:ext>
            </p:extLst>
          </p:nvPr>
        </p:nvGraphicFramePr>
        <p:xfrm>
          <a:off x="179512" y="1396645"/>
          <a:ext cx="8712968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976768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13. Prvky a </a:t>
                      </a:r>
                      <a:r>
                        <a:rPr kumimoji="0" lang="cs-CZ" sz="2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sloučeniny II. </a:t>
                      </a: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skupiny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15.1.2013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Obdélník 7"/>
          <p:cNvSpPr>
            <a:spLocks noChangeArrowheads="1"/>
          </p:cNvSpPr>
          <p:nvPr/>
        </p:nvSpPr>
        <p:spPr bwMode="auto">
          <a:xfrm>
            <a:off x="369601" y="5935723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5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06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179388" y="339725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prvky a sloučeniny </a:t>
            </a:r>
            <a:r>
              <a:rPr lang="cs-CZ" sz="2800" dirty="0"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latin typeface="Arial" charset="0"/>
                <a:cs typeface="Arial" charset="0"/>
              </a:rPr>
              <a:t>. skupiny.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27907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2.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544616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smtClean="0">
                <a:latin typeface="Arial" pitchFamily="34" charset="0"/>
                <a:cs typeface="Arial" pitchFamily="34" charset="0"/>
              </a:rPr>
              <a:t>atří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sem: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berylliu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(Be) a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hořčík</a:t>
            </a:r>
            <a:r>
              <a:rPr lang="en-US" dirty="0">
                <a:latin typeface="Arial" pitchFamily="34" charset="0"/>
                <a:cs typeface="Arial" pitchFamily="34" charset="0"/>
              </a:rPr>
              <a:t> (Mg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tzv.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kovy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alkalických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zemin: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vápník </a:t>
            </a:r>
            <a:r>
              <a:rPr lang="cs-CZ" dirty="0">
                <a:latin typeface="Arial" pitchFamily="34" charset="0"/>
                <a:cs typeface="Arial" pitchFamily="34" charset="0"/>
              </a:rPr>
              <a:t>(Ca) stroncium (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Sr</a:t>
            </a:r>
            <a:r>
              <a:rPr lang="cs-CZ" dirty="0">
                <a:latin typeface="Arial" pitchFamily="34" charset="0"/>
                <a:cs typeface="Arial" pitchFamily="34" charset="0"/>
              </a:rPr>
              <a:t>), baryum (Ba) a radium (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Ra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eryllium </a:t>
            </a:r>
            <a:r>
              <a:rPr lang="cs-CZ" dirty="0">
                <a:latin typeface="Arial" pitchFamily="34" charset="0"/>
                <a:cs typeface="Arial" pitchFamily="34" charset="0"/>
              </a:rPr>
              <a:t>a hořčík se velmi liší svými vlastnostmi od kovů alkalických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zemin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ořčík </a:t>
            </a:r>
            <a:r>
              <a:rPr lang="cs-CZ" dirty="0">
                <a:latin typeface="Arial" pitchFamily="34" charset="0"/>
                <a:cs typeface="Arial" pitchFamily="34" charset="0"/>
              </a:rPr>
              <a:t>je svými vlastnosti jakýsi přechod mezi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beryliem</a:t>
            </a:r>
            <a:r>
              <a:rPr lang="cs-CZ" dirty="0">
                <a:latin typeface="Arial" pitchFamily="34" charset="0"/>
                <a:cs typeface="Arial" pitchFamily="34" charset="0"/>
              </a:rPr>
              <a:t> a kovy alkalických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zemin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ostatní </a:t>
            </a:r>
            <a:r>
              <a:rPr lang="cs-CZ" dirty="0">
                <a:latin typeface="Arial" pitchFamily="34" charset="0"/>
                <a:cs typeface="Arial" pitchFamily="34" charset="0"/>
              </a:rPr>
              <a:t>kovy alkalických zemin mají podobné vlastnosti, s rostoucím protonovým číslem 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liší </a:t>
            </a:r>
            <a:r>
              <a:rPr lang="cs-CZ" dirty="0">
                <a:latin typeface="Arial" pitchFamily="34" charset="0"/>
                <a:cs typeface="Arial" pitchFamily="34" charset="0"/>
              </a:rPr>
              <a:t>výrazně svou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hmotností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svými </a:t>
            </a:r>
            <a:r>
              <a:rPr lang="cs-CZ" dirty="0">
                <a:latin typeface="Arial" pitchFamily="34" charset="0"/>
                <a:cs typeface="Arial" pitchFamily="34" charset="0"/>
              </a:rPr>
              <a:t>vlastnostmi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více podobají </a:t>
            </a:r>
            <a:r>
              <a:rPr lang="cs-CZ" dirty="0">
                <a:latin typeface="Arial" pitchFamily="34" charset="0"/>
                <a:cs typeface="Arial" pitchFamily="34" charset="0"/>
              </a:rPr>
              <a:t>vlastnostem alkalických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kovů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nejsou tolik </a:t>
            </a:r>
            <a:r>
              <a:rPr lang="cs-CZ" dirty="0">
                <a:latin typeface="Arial" pitchFamily="34" charset="0"/>
                <a:cs typeface="Arial" pitchFamily="34" charset="0"/>
              </a:rPr>
              <a:t>reaktivní jako alkalické kovy, ale je lepší je uchovávat pod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petrolejem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soli </a:t>
            </a:r>
            <a:r>
              <a:rPr lang="cs-CZ" dirty="0">
                <a:latin typeface="Arial" pitchFamily="34" charset="0"/>
                <a:cs typeface="Arial" pitchFamily="34" charset="0"/>
              </a:rPr>
              <a:t>kovů alkalických zemin barví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plamen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840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Beryllium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Beryllium)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6275040" cy="576064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tvrdý, šedý kov o značně vysoké teplotě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tání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ov i jeho soli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mimořádně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toxické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vede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špatně elektrický proud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tvrdý (vrypy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 skla), křehký (za normální teploty) a poměrně těžce tavitelný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eryllium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nejlehčí prvek, který má jediný stabilní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izotop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124744"/>
            <a:ext cx="2232248" cy="431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5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ejdůležitějším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minerálem s obsahem beryllia je aluminosilikát beryl, jehož složení popisuje následující sumární vzorec: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(SiO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6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ineralogie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zná mnoho různých odrůd berylu,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nejznámější z nich jsou drahé kameny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zelený smaragd a modrý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akvamarín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dalších minerálů s větším obsahem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berylia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lze uvést například chryzoberyl Al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[BeO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bromellit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BeO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herderit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CaBe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(F,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OH)PO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eryl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lehce získatelný, protože tvoří povrchová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ložiska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86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eryllium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získává pražením berylu s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hexafluorokřemičitanem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sodným při teplotě 700 až 750 °C,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vyloužením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rozpustného fluoridu vodou a následným srážením hydroxidem barnatým při pH asi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12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řipravuje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redukcí fluoridu berylnatého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hořčíkem 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teplotě okolo 1300 °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druhá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nejčastější průmyslová výroba kovové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berylia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probíhá elektrolýzou směsi roztaveného chloridu berylnatého a sodného na rtuťové katodě v ochranné atmosféře plynného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argonu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95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inerály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beryllia se využívají ve šperkařství jako drahokamy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polodrahokamy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imořádně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důležitou vlastností kovového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berylia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jeho velmi vysoká propustnost pro rentgenové záření a nízkoenergetické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neutrony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cenným materiálem především v jaderné energetice,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součástí moderátorových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tyčí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ízká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hustota a vysoká pevnost slitin beryllia vede k jejich využití pro konstrukci součástí letadel a kosmických lodí</a:t>
            </a:r>
          </a:p>
        </p:txBody>
      </p:sp>
    </p:spTree>
    <p:extLst>
      <p:ext uri="{BB962C8B-B14F-4D97-AF65-F5344CB8AC3E}">
        <p14:creationId xmlns:p14="http://schemas.microsoft.com/office/powerpoint/2010/main" val="89037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Hořčík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Magnesium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0" y="1124744"/>
            <a:ext cx="5842992" cy="5544615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je středně tvrdý, lehký, tažný kov, má vyšší hustotu než voda, vede hůře elektrický proud a </a:t>
            </a:r>
            <a:r>
              <a:rPr lang="cs-CZ" sz="2800" dirty="0" smtClean="0"/>
              <a:t>teplo</a:t>
            </a:r>
          </a:p>
          <a:p>
            <a:r>
              <a:rPr lang="cs-CZ" sz="2800" dirty="0" smtClean="0"/>
              <a:t>lze ho díky </a:t>
            </a:r>
            <a:r>
              <a:rPr lang="cs-CZ" sz="2800" dirty="0"/>
              <a:t>jeho dobré tažnosti snadno válcovat na plechy a </a:t>
            </a:r>
            <a:r>
              <a:rPr lang="cs-CZ" sz="2800" dirty="0" smtClean="0"/>
              <a:t>dráty</a:t>
            </a:r>
          </a:p>
          <a:p>
            <a:r>
              <a:rPr lang="cs-CZ" sz="2800" dirty="0" smtClean="0"/>
              <a:t>velmi </a:t>
            </a:r>
            <a:r>
              <a:rPr lang="cs-CZ" sz="2800" dirty="0"/>
              <a:t>dobře </a:t>
            </a:r>
            <a:r>
              <a:rPr lang="cs-CZ" sz="2800" dirty="0" smtClean="0"/>
              <a:t>se rozpouští </a:t>
            </a:r>
            <a:r>
              <a:rPr lang="cs-CZ" sz="2800" dirty="0"/>
              <a:t>ve všech běžných kyselinách za vzniku hořečnatých </a:t>
            </a:r>
            <a:r>
              <a:rPr lang="cs-CZ" sz="2800" dirty="0" smtClean="0"/>
              <a:t>solí</a:t>
            </a:r>
          </a:p>
          <a:p>
            <a:r>
              <a:rPr lang="cs-CZ" sz="2800" dirty="0" smtClean="0"/>
              <a:t>hořčík </a:t>
            </a:r>
            <a:r>
              <a:rPr lang="cs-CZ" sz="2800" dirty="0"/>
              <a:t>reaguje za normální teploty pomalu s </a:t>
            </a:r>
            <a:r>
              <a:rPr lang="cs-CZ" sz="2800" dirty="0" smtClean="0"/>
              <a:t>kyslíkem </a:t>
            </a:r>
            <a:r>
              <a:rPr lang="cs-CZ" sz="2800" dirty="0"/>
              <a:t>a </a:t>
            </a:r>
            <a:r>
              <a:rPr lang="cs-CZ" sz="2800" dirty="0" smtClean="0"/>
              <a:t>vodou</a:t>
            </a:r>
          </a:p>
          <a:p>
            <a:r>
              <a:rPr lang="cs-CZ" sz="2800" dirty="0" smtClean="0"/>
              <a:t>na </a:t>
            </a:r>
            <a:r>
              <a:rPr lang="cs-CZ" sz="2800" dirty="0"/>
              <a:t>suchém vzduchu se postupně pokryje vrstvou oxidu, </a:t>
            </a:r>
            <a:r>
              <a:rPr lang="cs-CZ" sz="2800" dirty="0" smtClean="0"/>
              <a:t>která ho chrání </a:t>
            </a:r>
            <a:r>
              <a:rPr lang="cs-CZ" sz="2800" dirty="0"/>
              <a:t>před další </a:t>
            </a:r>
            <a:r>
              <a:rPr lang="cs-CZ" sz="2800" dirty="0" smtClean="0"/>
              <a:t>oxidací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28800"/>
            <a:ext cx="2964704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310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ořčík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také velmi významným biogenním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prvkem – v zelených rostlinách (chlorofyl) i 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organismech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živočichů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obsah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hořčíku (obvykle uváděný jako chlorid hořečnatý MgCl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v mořské vodě tvoří významný podíl jeho zastoupení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Zemi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minerálů je velmi hojný dolomit, směsný uhličitan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hořečnato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-vápenatý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CaMg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poněkud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vzácněji se vyskytuje čistý uhličitan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hořečnatý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MgCO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magnezit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44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00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průmyslově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vyrábí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elektrolýzou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roztavené směsi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chloridu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hořečnatého a chloridu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draselného,který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slouží jako přísada ke snížení teploty tání chloridu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hořečnatého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chlorid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hořečnatý se získává z mořské vody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 koncentrovaných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roztoků mořské soli (solanka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termický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způsob: redukce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oxidu hořečnatého karbidem vápenatým nebo uhlíkem –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karbotermický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způsob nebo redukcí oxidu hořečnatého křemíkem –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silikotermický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způsob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98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Vápník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(Ca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Calcium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4906888" cy="43924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poměrně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měkký, lehký, reaktivní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 lepším vodičům elektrického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proudu a tepla </a:t>
            </a:r>
          </a:p>
          <a:p>
            <a:r>
              <a:rPr lang="pl-PL" sz="2800" dirty="0">
                <a:latin typeface="Arial" pitchFamily="34" charset="0"/>
                <a:cs typeface="Arial" pitchFamily="34" charset="0"/>
              </a:rPr>
              <a:t>reaguje za pokojové teploty s kyslíkem i 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vodou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vápníku barví plamen cihlově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červeně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204864"/>
            <a:ext cx="3238500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23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928992" cy="597666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přírodě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pouze ve sloučeninách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biogenní prvek je jedním ze základních stavebních kamenů buněk všech živých organizmů na této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planetě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nejběžnější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horninou na bázi vápníku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vápenec-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uhličitan vápenatý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CaCO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tvořený minerálem kalcitem nebo aragonitem stejného chemického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složení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typ představuje křída, téměř čistý měkký pórovitý vápenec s typicky zářivě bílou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barvou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ejvíce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ceněnou odrůdou vápence je mramor nebo travertin, používaný především k dekorativním účelům – obklady budov, sochy</a:t>
            </a:r>
          </a:p>
        </p:txBody>
      </p:sp>
    </p:spTree>
    <p:extLst>
      <p:ext uri="{BB962C8B-B14F-4D97-AF65-F5344CB8AC3E}">
        <p14:creationId xmlns:p14="http://schemas.microsoft.com/office/powerpoint/2010/main" val="154121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5976664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zájemné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chemické přechody mezi uhličitanem a hydrogenuhličitanem vápenatým Ca(HCO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jsou příčinou vzniku krasových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jevů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 zdroje vápníku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dolomit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směsný uhličitan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hořečnato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-vápenatý 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CaMg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- apatit-3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(PO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Ca(F, Cl)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jako poměrně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   komplikovaný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fosforečnan vápenatý patří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  	   mezi významné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přírodní zdroje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vápníku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-  fluorit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neboli kazivec je minerál o chemickém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   složení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CaF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(fluorid vápenatý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-  sádrovec neboli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selenit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hydratovaný síran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   vápenatý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· 2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3351030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průmyslově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vyrábí elektrolýzou taveniny chloridu vápenatého ve směsi s fluoridem vápenatým nebo chloridem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draselným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alším produktem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této reakce je elementární chlor nebo fluor, který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dále zpracováván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velmi vysoké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čistotě lze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připravit reakcí chloridu vápenatého s hliníkem, při které vzniká chlorid hlinitý, </a:t>
            </a:r>
            <a:r>
              <a:rPr lang="cs-CZ" sz="2800">
                <a:latin typeface="Arial" pitchFamily="34" charset="0"/>
                <a:cs typeface="Arial" pitchFamily="34" charset="0"/>
              </a:rPr>
              <a:t>který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těká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kovový vápník, který lze dále přečišťovat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destilací 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vysokém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vakuu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	3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CaCl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+ 4 Al → 2 AlCl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Ca </a:t>
            </a:r>
          </a:p>
        </p:txBody>
      </p:sp>
    </p:spTree>
    <p:extLst>
      <p:ext uri="{BB962C8B-B14F-4D97-AF65-F5344CB8AC3E}">
        <p14:creationId xmlns:p14="http://schemas.microsoft.com/office/powerpoint/2010/main" val="249236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vykazuje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velmi silné redukční vlastnosti a jemně rozptýlený kov se využívá k redukcím v organické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syntéze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 redukční výrobě jiných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jeho velká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reaktivita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slouží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metalurgii k odstraňování malých množství síry a kyslíku z taveniny železa a 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oceli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ápenec (uhličitan vápenatý ),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 něj vzniklé pálené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vápno 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oxid vápenatý)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hašené vápno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(hydroxid vápenatý) se používají již od starověku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stavebnictví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ydroxid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vápenatý Ca(OH)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– hašené vápno – se využívá také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 dezinfekci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46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ápenec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 sádrovec jsou složkami 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stavebního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materiálu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cementu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hličitan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vápenatý se kromě stavebnictví používá také k výrobě křídy, jako nátěrová barva (tzv. křídová běloba), do zubních prášků, tmelů, v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lékařství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ádrovec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dihydrát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síranu vápenatého) slouží ke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štukaterským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pracím a ke zhotovování forem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sádry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osforečnany vápenaté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např. CaHPO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se používají jako průmyslová hnojiva, dodávající rostlinám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fosfor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 vápník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97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Stroncium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>
                <a:latin typeface="Arial" pitchFamily="34" charset="0"/>
                <a:cs typeface="Arial" pitchFamily="34" charset="0"/>
              </a:rPr>
              <a:t>Strontium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1633" y="937351"/>
            <a:ext cx="5256584" cy="31683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poměrně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měkký, lehký, reaktivní kov, který se svými vlastnostmi více podobá vlastnostem alkalických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kovů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troncium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patří k lepším vodičům elektrického proudu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556792"/>
            <a:ext cx="3238500" cy="23495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06646" y="4196501"/>
            <a:ext cx="835106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soli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stroncia barví plamen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červeně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zásadotvorný prvek a rozpouští se v běžných kyselinách za tvorby strontnatých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solí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0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525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díky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své velké reaktivitě se v přírodě setkáváme prakticky pouze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sloučeninami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nejznámějšími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minerály na bázi stroncia jsou celestin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SrSO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chemicky síran strontnatý a stroncianit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SrCO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chemicky uhličitan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strontnatý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se 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podobě čtyř izotopů, které mají zastoupení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84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Sr (0,56 %),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86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Sr (9,86 %),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87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Sr (7,0 %) a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88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Sr (82,58 %)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41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4807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4973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průmyslově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vyrábí redukcí oxidu strontnatého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hliníkem: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3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SrO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+ 2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----&gt;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3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Al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kovové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stroncium lze také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vyrobit 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velmi čistém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stavu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elektrolýzou taveniny chloridu strontnatého ve směsi s chloridem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draselným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malé přípravě stroncia lze také využít termický rozklad azidu strontnatého na dusík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stroncium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09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41376"/>
            <a:ext cx="8229600" cy="51399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sloučeniny 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sklářského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vysokého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indexu odrazivosti titaničitanu strontnatého Sr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TiO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se využívá v různých optických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aplikacích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např. měření barevnosti látek nebo analýze spekter odražených paprsků z barevných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povrchů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dusičnan strontnatý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využívá v pyrotechnice k barvení plamene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červeno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hličitan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strontnatý SrCO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vhodný na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odcukerňování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melasy v pivovarech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03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Baryum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(Ba)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456385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pátým prvkem z řady kovů alkalických zemin,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měkký, velmi reaktivní a toxický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aryum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patří k lepším vodičům elektrického proudu a tepla.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nejreaktivnější z kovů alkalických zemin a reaktivitou se podobá alkalickým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kovům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rozpustné soli barya jsou prudce jedovaté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797152"/>
            <a:ext cx="3168352" cy="1837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38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ejznámějším </a:t>
            </a:r>
            <a:r>
              <a:rPr lang="cs-CZ" dirty="0"/>
              <a:t>minerálem barya je síran </a:t>
            </a:r>
            <a:r>
              <a:rPr lang="cs-CZ" dirty="0" smtClean="0"/>
              <a:t>barnatý - baryt </a:t>
            </a:r>
            <a:r>
              <a:rPr lang="cs-CZ" dirty="0"/>
              <a:t>neboli těživec BaSO</a:t>
            </a:r>
            <a:r>
              <a:rPr lang="cs-CZ" baseline="-25000" dirty="0"/>
              <a:t>4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řírodní </a:t>
            </a:r>
            <a:r>
              <a:rPr lang="cs-CZ" dirty="0"/>
              <a:t>baryum je směsí sedmi izotopů v zastoupení </a:t>
            </a:r>
            <a:r>
              <a:rPr lang="cs-CZ" baseline="30000" dirty="0"/>
              <a:t>130</a:t>
            </a:r>
            <a:r>
              <a:rPr lang="cs-CZ" dirty="0"/>
              <a:t>Ba (0.106%), </a:t>
            </a:r>
            <a:r>
              <a:rPr lang="cs-CZ" baseline="30000" dirty="0"/>
              <a:t>132</a:t>
            </a:r>
            <a:r>
              <a:rPr lang="cs-CZ" dirty="0"/>
              <a:t>Ba (0.101%), </a:t>
            </a:r>
            <a:r>
              <a:rPr lang="cs-CZ" baseline="30000" dirty="0"/>
              <a:t>134</a:t>
            </a:r>
            <a:r>
              <a:rPr lang="cs-CZ" dirty="0"/>
              <a:t>Ba (2.417%), </a:t>
            </a:r>
            <a:r>
              <a:rPr lang="cs-CZ" baseline="30000" dirty="0"/>
              <a:t>135</a:t>
            </a:r>
            <a:r>
              <a:rPr lang="cs-CZ" dirty="0"/>
              <a:t>Ba (6.592%), </a:t>
            </a:r>
            <a:r>
              <a:rPr lang="cs-CZ" baseline="30000" dirty="0"/>
              <a:t>136</a:t>
            </a:r>
            <a:r>
              <a:rPr lang="cs-CZ" dirty="0"/>
              <a:t>Ba (7.854%), </a:t>
            </a:r>
            <a:r>
              <a:rPr lang="cs-CZ" baseline="30000" dirty="0"/>
              <a:t>137</a:t>
            </a:r>
            <a:r>
              <a:rPr lang="cs-CZ" dirty="0"/>
              <a:t>Ba (11.23%) a </a:t>
            </a:r>
            <a:r>
              <a:rPr lang="cs-CZ" baseline="30000" dirty="0"/>
              <a:t>138</a:t>
            </a:r>
            <a:r>
              <a:rPr lang="cs-CZ" dirty="0"/>
              <a:t>Ba (71.7</a:t>
            </a:r>
            <a:r>
              <a:rPr lang="cs-CZ" dirty="0" smtClean="0"/>
              <a:t>%)</a:t>
            </a:r>
          </a:p>
          <a:p>
            <a:r>
              <a:rPr lang="cs-CZ" dirty="0"/>
              <a:t>b</a:t>
            </a:r>
            <a:r>
              <a:rPr lang="cs-CZ" dirty="0" smtClean="0"/>
              <a:t>aryum </a:t>
            </a:r>
            <a:r>
              <a:rPr lang="cs-CZ" dirty="0"/>
              <a:t>také vzniká jako jeden z produktů při výbuchu jaderné </a:t>
            </a:r>
            <a:r>
              <a:rPr lang="cs-CZ" dirty="0" smtClean="0"/>
              <a:t>bomby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475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832648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průmyslově se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nejčastěji vyrábí z rudy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barytu redukcí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uhlíkem na sulfid barnatý a oxid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uhličitý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reakce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sulfidu barnatého s vodou a oxidem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uhličitým za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vzniku uhličitanu barnatého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sulfanu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dále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uhličitan barnatý termický rozloží na oxid barnatý a oxid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uhličitý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čtvrtý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krok je vakuová redukce oxidu barnatého za vzniku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barya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BaSO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+ 2 C →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BaS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+ 2 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BaS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+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 + 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→ BaCO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H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BaCO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→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BaO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CO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BaO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+ 2 Al → Al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Ba </a:t>
            </a:r>
          </a:p>
        </p:txBody>
      </p:sp>
    </p:spTree>
    <p:extLst>
      <p:ext uri="{BB962C8B-B14F-4D97-AF65-F5344CB8AC3E}">
        <p14:creationId xmlns:p14="http://schemas.microsoft.com/office/powerpoint/2010/main" val="336348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 se využívají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produktů  v pyrotechnice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barví plamen světle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zeleně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íran barnatý - 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analytické chemii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této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sloučeniny využívá pro gravimetrické stanovení obsahu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síranů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hličitan barnatý - výroba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skel, v keramickém průmyslu, k přípravě oxidu barnatého a peroxidu barnatého a je složkou otravných návnad 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hlodavce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itaničitan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barnatý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začíná používat do baterií příští generace, které budou sloužit k napájejí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elektromobilů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222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Radium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Ra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silně radioaktivní prvek, vznikající v rozpadové řadě uranu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thoria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izotopy radia vyzařují všechny druhy radioaktivního záření – paprsky alfa, beta 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gama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čistém stavu je radium bílý, těžký, velmi reaktivní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adium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bylo objeveno roku 1898 Marií Curie-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Skłodowskou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jejím manželem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Pierem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a Gustavem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Bémontem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v jáchymovském smolinci UO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25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protože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všechny izotopy radia podléhají poměrně rychle dalšímu radioaktivnímu rozpadu, je obsah radia v přírodě velmi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nízký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lokality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vyšším obsahem radia jsou přitom spojeny se zvýšeným výskytem uranu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thoria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hlavní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 uranu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uraninit UO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– obsahuje průměrně v 1 tuně 0,17 g radia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současné době je známo 25 izotopů radia, všechny jsou nestabilní a podléhají další radioaktivní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přeměně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27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elementární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radium lze připravit elektrolytickým rozkladem chloridu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radnatého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růmyslově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vyrobí několik gramů radia ročně, což stačí pokrýt celosvětovou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potřebu (produkce 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pravděpodobně 100 gramů za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rok)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hlavními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dodavateli rud s obsahem radia jsou Belgie, Kanada, Česká republika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Rusko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dřívějších dobách se při radioterapeutické léčbě rakovinných nádorů vpravovala do nádoru malá množství solí radia obvykle v podobě uzavřených zářičů tvaru jehly. Protože je známo, že rakovinné buňky jsou přednostně likvidovány radioaktivním zářením, vedl tento postup k zahubení většiny rakovinou napadených buněk ve svém okolí. V současné době se pro tuto léčbu používá spíše uměle připravených radioizotopů jako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60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Co a </a:t>
            </a:r>
            <a:r>
              <a:rPr lang="cs-CZ" sz="2800" baseline="30000" dirty="0">
                <a:latin typeface="Arial" pitchFamily="34" charset="0"/>
                <a:cs typeface="Arial" pitchFamily="34" charset="0"/>
              </a:rPr>
              <a:t>137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Cs.</a:t>
            </a:r>
          </a:p>
        </p:txBody>
      </p:sp>
    </p:spTree>
    <p:extLst>
      <p:ext uri="{BB962C8B-B14F-4D97-AF65-F5344CB8AC3E}">
        <p14:creationId xmlns:p14="http://schemas.microsoft.com/office/powerpoint/2010/main" val="181041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II. B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prvky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II. B skupiny (dnes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. skupiny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periodické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tabulky prvků patří zinek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), kadmium (Cd), rtuť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a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Kopernicium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tyto kovy jsou méně reaktivní oproti většině ostatních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kovů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zinek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kadmium jsou neušlechtilé kovy, rtuť patří mezi kovy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ušlechtilé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zinku přes kadmium ke rtuti klesá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reaktivnost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nízké teploty tání díky poměrně slabým kovovým vazbám</a:t>
            </a:r>
          </a:p>
        </p:txBody>
      </p:sp>
    </p:spTree>
    <p:extLst>
      <p:ext uri="{BB962C8B-B14F-4D97-AF65-F5344CB8AC3E}">
        <p14:creationId xmlns:p14="http://schemas.microsoft.com/office/powerpoint/2010/main" val="3442639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>
                <a:latin typeface="Arial" pitchFamily="34" charset="0"/>
                <a:cs typeface="Arial" pitchFamily="34" charset="0"/>
              </a:rPr>
              <a:t>Zinek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Zn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i="1" dirty="0" err="1" smtClean="0">
                <a:latin typeface="Arial" pitchFamily="34" charset="0"/>
                <a:cs typeface="Arial" pitchFamily="34" charset="0"/>
              </a:rPr>
              <a:t>Zincum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měkký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modrobílý kovový prvek se silným leskem, který však na vlhkém vzduchu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ztrácí,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používaný člověkem již od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starověku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slouží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součást různých slitin, používá se při výrobě barviv a jeho přítomnost v potravě je nezbytná pro správný vývoj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organismu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inek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velmi snadno tavitelný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těkavý</a:t>
            </a:r>
          </a:p>
          <a:p>
            <a:r>
              <a:rPr lang="pt-BR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pt-BR" sz="2800" dirty="0">
                <a:latin typeface="Arial" pitchFamily="34" charset="0"/>
                <a:cs typeface="Arial" pitchFamily="34" charset="0"/>
              </a:rPr>
              <a:t>tažný a dá se válcovat na plech a vytahovat na dráty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admin\Downloads\Zin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2664296" cy="136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0263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hlavním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minerálem a rudou pro průmyslovou výrobu zinku je </a:t>
            </a:r>
            <a:r>
              <a:rPr lang="cs-CZ" sz="2800" b="1" i="1" dirty="0">
                <a:latin typeface="Arial" pitchFamily="34" charset="0"/>
                <a:cs typeface="Arial" pitchFamily="34" charset="0"/>
              </a:rPr>
              <a:t>sfalerit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neboli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blejno zinkové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ZnS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vzácně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 přírodě můžeme setkat i s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elementárním zinkem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inek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z 90 % vyrábí ze svých sulfidických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rud pražením za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přístupu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kyslíku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ZnS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+ 3 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→ 2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ZnO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+ 2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znikající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oxid siřičitý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používá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následně pro výrobu kyseliny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sírové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oxid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zinečnatý se dále zpracovává elektrolyticky nebo tavením s koksem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1419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elementární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zinek nachází významné uplatnění jako antikorozní ochranný materiál především pro železo a jeho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slitiny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velmi dobré vlastnosti pro výrobu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odlitků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menší míře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používá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 při výrobě klenotnických slitin se zlatem, stříbrem,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niklem a mědí ( bronz, mosaz)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další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využití zinku je při výrobě závaží pro vyvažování automobilových kol jako náhrada za toxické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olovo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57685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Kadmium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Cd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Cadmium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816424"/>
          </a:xfrm>
        </p:spPr>
        <p:txBody>
          <a:bodyPr>
            <a:normAutofit lnSpcReduction="10000"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typický kovový prvek bíle stříbrné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barvy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je měkký, lehce tavitelný,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toxický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využití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omezováno na nejnutnější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minimum kvůli zdravotní závadnosti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jedná se o jed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 organizmu vylučuje jen velmi pozvolna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obtížně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může způsobovat rakovinu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admin\Downloads\Cadmium-crystal_b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4149080"/>
            <a:ext cx="3395713" cy="219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0005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Výskyt, výroba, 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vyskytuje se 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příměs rud zinku a někdy i olova, z nichž se také společně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získává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oddělení kovů 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požívá destilace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admium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nezbytné pro výrobu nikl-kadmiových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akumulátorů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 kadmia má největší praktický význam sulfid kademnatý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CdS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intenzivně žlutá sloučenina slouží při výrobě malířských pigmentů jako kadmiová žluť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 nepříznivé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zdravotní účinky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kadmia jeho využití klesá a nahrazuje se jinými, netoxickými kovy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56912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Rtuť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Hg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Hydrargyrum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412776"/>
            <a:ext cx="5122912" cy="518457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těžký,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toxický,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kovový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prvek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slouží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součást slitin (amalgámů) a jako náplň různých přístrojů (teploměry, barometry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za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normálních podmínek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kapalný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dobře vede elektrický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proud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admin\Downloads\255px-Pouring_liquid_mercury_bione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331236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20195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8164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přírodě se rtuť vyskytuje poměrně vzácně i jako elementární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prvek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lavním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minerálem a zdrojem pro výrobu je však sulfid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rtuťnatý -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HgS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česky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rumělka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neboli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cinabarit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ýroba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rtuti z rumělky spočívá v jejím pražení za přístupu vzduchu podle rovnice:</a:t>
            </a:r>
          </a:p>
          <a:p>
            <a:pPr marL="0" indent="0" algn="ctr">
              <a:buNone/>
            </a:pPr>
            <a:r>
              <a:rPr lang="cs-CZ" sz="2800" dirty="0" err="1">
                <a:latin typeface="Arial" pitchFamily="34" charset="0"/>
                <a:cs typeface="Arial" pitchFamily="34" charset="0"/>
              </a:rPr>
              <a:t>HgS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→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SO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http://upload.wikimedia.org/wikipedia/commons/c/c7/Cinnab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965971"/>
            <a:ext cx="2144775" cy="177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4354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8928992" cy="597666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vytváří amalgámy 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Au,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Ag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Cd, Na, naopak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 kovy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jsou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Ni a Co nevznikají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vůbec</a:t>
            </a:r>
          </a:p>
          <a:p>
            <a:r>
              <a:rPr lang="cs-CZ" sz="2800" i="1" dirty="0" smtClean="0">
                <a:latin typeface="Arial" pitchFamily="34" charset="0"/>
                <a:cs typeface="Arial" pitchFamily="34" charset="0"/>
              </a:rPr>
              <a:t>dentální amalgámy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odolná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výplň zubu po odstranění zubního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kazu (kvůli toxicitě rtuti se nahrazuji výplněmi z polymerů)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používala se jako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náplň různých jednoduchých fyzikálních přístrojů –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teploměrů a tlakoměrů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 měření atmosférického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tlaku</a:t>
            </a:r>
          </a:p>
          <a:p>
            <a:r>
              <a:rPr lang="cs-CZ" sz="2800" i="1" dirty="0" smtClean="0">
                <a:latin typeface="Arial" pitchFamily="34" charset="0"/>
                <a:cs typeface="Arial" pitchFamily="34" charset="0"/>
              </a:rPr>
              <a:t>polarografie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založena na měření intenzity elektrického proudu mezi rtuťovou kapkovou a referenční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elektrodou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elkého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množství kovové rtuti se používá v chemickém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průmyslu-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 zařízeních pro elektrolytickou výrobu chlóru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96671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Popište vlastnosti a využití zinku.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Vyjmenuj nejdůležitější přírodní sloučeniny vápníku, popište vznik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krasových jevů.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7980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421088"/>
          </a:xfrm>
          <a:prstGeom prst="rect">
            <a:avLst/>
          </a:prstGeom>
        </p:spPr>
        <p:txBody>
          <a:bodyPr/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FABINI, J., ŠTEPLOVÁ, D., SOKOLÍK, R., Anorganická chémia, SPN, Bratislava: 1969</a:t>
            </a:r>
          </a:p>
          <a:p>
            <a:pPr marL="13716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42712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5544616"/>
          </a:xfrm>
        </p:spPr>
        <p:txBody>
          <a:bodyPr>
            <a:normAutofit fontScale="62500" lnSpcReduction="20000"/>
          </a:bodyPr>
          <a:lstStyle/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http://cs.wikipedia.org/wiki/Soubor:Be-140g.jpg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http://cs.wikipedia.org/wiki/Soubor:Magnesium_crystals.jpg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http://cs.wikipedia.org/wiki/Soubor:Calcium_1.jpg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17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http://cs.wikipedia.org/wiki/Soubor:Strontium.jpg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21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Soubor:Barium_unter_Argon_Schutzgas_Atmosphäre.jpg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30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http://cs.wikipedia.org/wiki/Soubor:Zinc_fragment_sublimed_and_1cm3_cube.jpg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33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cs.wikipedia.org/wiki/Soubor:Cadmium-crystal_bar.jpg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35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cs.wikipedia.org/wiki/Soubor:Pouring_liquid_mercury_bionerd.jpg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dirty="0" smtClean="0">
                <a:latin typeface="Arial" pitchFamily="34" charset="0"/>
                <a:cs typeface="Arial" pitchFamily="34" charset="0"/>
              </a:rPr>
              <a:t>36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/>
              <a:t>cit.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cs.wikipedia.org/wiki/Soubor:Cinnabar.jpg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6875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2219</Words>
  <Application>Microsoft Office PowerPoint</Application>
  <PresentationFormat>Předvádění na obrazovce (4:3)</PresentationFormat>
  <Paragraphs>236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Prezentace aplikace PowerPoint</vt:lpstr>
      <vt:lpstr>Prezentace aplikace PowerPoint</vt:lpstr>
      <vt:lpstr>Prvky 2. skupiny</vt:lpstr>
      <vt:lpstr>Beryllium  (Be,  Beryllium)</vt:lpstr>
      <vt:lpstr>Výskyt</vt:lpstr>
      <vt:lpstr>Výroba</vt:lpstr>
      <vt:lpstr>Využití</vt:lpstr>
      <vt:lpstr>Hořčík (Mg,  Magnesium)</vt:lpstr>
      <vt:lpstr>Výskyt</vt:lpstr>
      <vt:lpstr>Výroba</vt:lpstr>
      <vt:lpstr>Vápník (Ca, Calcium)</vt:lpstr>
      <vt:lpstr>Výskyt</vt:lpstr>
      <vt:lpstr>Prezentace aplikace PowerPoint</vt:lpstr>
      <vt:lpstr>Výroba</vt:lpstr>
      <vt:lpstr>Využití</vt:lpstr>
      <vt:lpstr>Prezentace aplikace PowerPoint</vt:lpstr>
      <vt:lpstr>Stroncium (Sr,  Strontium) </vt:lpstr>
      <vt:lpstr>Výskyt</vt:lpstr>
      <vt:lpstr>Výroba</vt:lpstr>
      <vt:lpstr>Využití</vt:lpstr>
      <vt:lpstr>Baryum (Ba)</vt:lpstr>
      <vt:lpstr>Výskyt</vt:lpstr>
      <vt:lpstr>Výroba</vt:lpstr>
      <vt:lpstr>Využití</vt:lpstr>
      <vt:lpstr>Radium (Ra)</vt:lpstr>
      <vt:lpstr>Výskyt</vt:lpstr>
      <vt:lpstr>Výroba</vt:lpstr>
      <vt:lpstr>Využití</vt:lpstr>
      <vt:lpstr>Prvky II. B skupiny</vt:lpstr>
      <vt:lpstr>Zinek (Zn, Zincum)</vt:lpstr>
      <vt:lpstr>Výskyt a výroba</vt:lpstr>
      <vt:lpstr>Využití</vt:lpstr>
      <vt:lpstr>Kadmium (Cd,Cadmium)</vt:lpstr>
      <vt:lpstr>Výskyt, výroba, využití</vt:lpstr>
      <vt:lpstr>Rtuť (Hg, Hydrargyrum)</vt:lpstr>
      <vt:lpstr>Výskyt a výroba</vt:lpstr>
      <vt:lpstr>Využití</vt:lpstr>
      <vt:lpstr>Úkol</vt:lpstr>
      <vt:lpstr>Prezentace aplikace PowerPoint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72</cp:revision>
  <dcterms:created xsi:type="dcterms:W3CDTF">2013-01-19T14:42:52Z</dcterms:created>
  <dcterms:modified xsi:type="dcterms:W3CDTF">2013-11-18T07:11:11Z</dcterms:modified>
</cp:coreProperties>
</file>