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4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7" r:id="rId21"/>
    <p:sldId id="275" r:id="rId22"/>
    <p:sldId id="276" r:id="rId2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599047FD-6E15-42E1-A463-59DB4C6DA1E8}">
          <p14:sldIdLst>
            <p14:sldId id="256"/>
            <p14:sldId id="257"/>
            <p14:sldId id="258"/>
            <p14:sldId id="259"/>
            <p14:sldId id="260"/>
            <p14:sldId id="261"/>
            <p14:sldId id="262"/>
            <p14:sldId id="263"/>
            <p14:sldId id="264"/>
            <p14:sldId id="265"/>
            <p14:sldId id="266"/>
            <p14:sldId id="267"/>
            <p14:sldId id="268"/>
            <p14:sldId id="269"/>
            <p14:sldId id="270"/>
            <p14:sldId id="271"/>
            <p14:sldId id="272"/>
            <p14:sldId id="273"/>
            <p14:sldId id="274"/>
          </p14:sldIdLst>
        </p14:section>
        <p14:section name="Oddíl bez názvu" id="{C180BAF1-25C3-4412-B72D-E50B4B69D59B}">
          <p14:sldIdLst>
            <p14:sldId id="277"/>
            <p14:sldId id="275"/>
            <p14:sldId id="276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07" d="100"/>
          <a:sy n="107" d="100"/>
        </p:scale>
        <p:origin x="-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90B90F2-EC24-4B91-96CC-147600694F16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A8DB900-AADE-4C15-991D-2FEEE4B262D3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44991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A8DB900-AADE-4C15-991D-2FEEE4B262D3}" type="slidenum">
              <a:rPr lang="cs-CZ" smtClean="0"/>
              <a:t>13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105064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049142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5306819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870536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458368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9469248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5558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10408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8294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0935890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825011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349578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4CD9F6E-2223-4351-A73D-31A9D393C997}" type="datetimeFigureOut">
              <a:rPr lang="cs-CZ" smtClean="0"/>
              <a:t>18.11.2013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FB23AC9-324C-48D0-90D4-CA9A6E8762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96423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Group 51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94238762"/>
              </p:ext>
            </p:extLst>
          </p:nvPr>
        </p:nvGraphicFramePr>
        <p:xfrm>
          <a:off x="179512" y="1372637"/>
          <a:ext cx="8784976" cy="4166013"/>
        </p:xfrm>
        <a:graphic>
          <a:graphicData uri="http://schemas.openxmlformats.org/drawingml/2006/table">
            <a:tbl>
              <a:tblPr/>
              <a:tblGrid>
                <a:gridCol w="2830225"/>
                <a:gridCol w="5954751"/>
              </a:tblGrid>
              <a:tr h="51806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SŠ-COPT Uherský Brod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6205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Autoři: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Ing. Edita NAĎOVÁ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76287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  <a:defRPr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14. Prvky a sloučeniny III. skupiny</a:t>
                      </a: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8254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Obecná a anorganická chemie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0" i="0" u="none" strike="noStrike" kern="1200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pitchFamily="34" charset="0"/>
                          <a:ea typeface="+mn-ea"/>
                          <a:cs typeface="Arial" pitchFamily="34" charset="0"/>
                        </a:rPr>
                        <a:t>(pro 3.ročník oboru Mechanik seřizovač a Technik - puškař)</a:t>
                      </a:r>
                      <a:endParaRPr kumimoji="0" lang="cs-CZ" sz="24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CZ.1.07./1.5.00/34.0727</a:t>
                      </a: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2637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2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2" marB="45672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bg1"/>
                          </a:solidFill>
                          <a:effectLst/>
                          <a:latin typeface="Arial" charset="0"/>
                          <a:cs typeface="Arial" charset="0"/>
                        </a:rPr>
                        <a:t>30.1.2013</a:t>
                      </a:r>
                      <a:endParaRPr kumimoji="0" lang="cs-CZ" sz="28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bg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2" marB="45672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7"/>
          <p:cNvSpPr>
            <a:spLocks noChangeArrowheads="1"/>
          </p:cNvSpPr>
          <p:nvPr/>
        </p:nvSpPr>
        <p:spPr bwMode="auto">
          <a:xfrm>
            <a:off x="369601" y="5935723"/>
            <a:ext cx="8497887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i="1" dirty="0">
                <a:solidFill>
                  <a:schemeClr val="bg1"/>
                </a:solidFill>
                <a:latin typeface="Calibri" pitchFamily="34" charset="0"/>
              </a:rPr>
              <a:t>Uvedení autoři, není-li uvedeno jinak, jsou autory tohoto výukového materiálu a všech jeho částí. Tento projekt je spolufinancován ESF a státním rozpočtem ČR</a:t>
            </a:r>
            <a:endParaRPr lang="cs-CZ" dirty="0">
              <a:solidFill>
                <a:schemeClr val="bg1"/>
              </a:solidFill>
              <a:latin typeface="Calibri" pitchFamily="34" charset="0"/>
            </a:endParaRPr>
          </a:p>
        </p:txBody>
      </p:sp>
      <p:pic>
        <p:nvPicPr>
          <p:cNvPr id="7" name="Picture 2" descr="C:\Users\Pavel\Desktop\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07704" y="116632"/>
            <a:ext cx="5472608" cy="11958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501366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/>
        </p:nvSpPr>
        <p:spPr bwMode="auto">
          <a:xfrm>
            <a:off x="179388" y="339724"/>
            <a:ext cx="8507412" cy="490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ctr" anchorCtr="0" compatLnSpc="1">
            <a:prstTxWarp prst="textNoShape">
              <a:avLst/>
            </a:prstTxWarp>
            <a:normAutofit fontScale="67500" lnSpcReduction="20000"/>
          </a:bodyPr>
          <a:lstStyle>
            <a:lvl1pPr algn="ctr" rtl="0" eaLnBrk="0" fontAlgn="base" hangingPunct="0">
              <a:spcBef>
                <a:spcPct val="0"/>
              </a:spcBef>
              <a:spcAft>
                <a:spcPct val="0"/>
              </a:spcAft>
              <a:defRPr sz="44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2pPr>
            <a:lvl3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3pPr>
            <a:lvl4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4pPr>
            <a:lvl5pPr algn="ctr" rtl="0" eaLnBrk="0" fontAlgn="base" hangingPunct="0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5pPr>
            <a:lvl6pPr marL="4572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6pPr>
            <a:lvl7pPr marL="9144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7pPr>
            <a:lvl8pPr marL="13716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8pPr>
            <a:lvl9pPr marL="1828800" algn="ctr" rtl="0" fontAlgn="base">
              <a:spcBef>
                <a:spcPct val="0"/>
              </a:spcBef>
              <a:spcAft>
                <a:spcPct val="0"/>
              </a:spcAft>
              <a:defRPr sz="44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algn="l" eaLnBrk="1" fontAlgn="auto" hangingPunct="1">
              <a:spcAft>
                <a:spcPts val="0"/>
              </a:spcAft>
              <a:defRPr/>
            </a:pPr>
            <a:r>
              <a:rPr lang="cs-CZ" dirty="0" smtClean="0">
                <a:solidFill>
                  <a:schemeClr val="bg1"/>
                </a:solidFill>
              </a:rPr>
              <a:t>ANOTACE: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/>
        </p:nvSpPr>
        <p:spPr bwMode="auto">
          <a:xfrm>
            <a:off x="250825" y="830262"/>
            <a:ext cx="8713788" cy="56880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marL="342900" indent="-3429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rtl="0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eaLnBrk="1" hangingPunct="1">
              <a:buClr>
                <a:schemeClr val="folHlink"/>
              </a:buClr>
              <a:buSzPct val="90000"/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Záměrem této sady výukových materiálů Obecná a anorganická chemie (pro 3.ročník oboru Mechanik seřizovač a Technik - puškař) je představit žákům, kteří se v této oblasti vzdělávají, obecnou a anorganickou chemii.</a:t>
            </a: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Jednotlivé prezentace v této sadě popíší postupně tematické oblasti, které jsou probírány v běžné výuce chemie na naší SŠ. </a:t>
            </a: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endParaRPr lang="cs-CZ" sz="2800" dirty="0" smtClean="0">
              <a:solidFill>
                <a:schemeClr val="bg1"/>
              </a:solidFill>
              <a:latin typeface="Arial" charset="0"/>
              <a:cs typeface="Arial" charset="0"/>
            </a:endParaRPr>
          </a:p>
          <a:p>
            <a:pPr marL="0" indent="0" eaLnBrk="1" hangingPunct="1">
              <a:lnSpc>
                <a:spcPct val="90000"/>
              </a:lnSpc>
              <a:spcBef>
                <a:spcPts val="600"/>
              </a:spcBef>
              <a:buFont typeface="Arial" charset="0"/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Konkrétně tato prezentace je zaměřena na prvky a </a:t>
            </a:r>
            <a:r>
              <a:rPr lang="cs-CZ" sz="2800" smtClean="0">
                <a:solidFill>
                  <a:schemeClr val="bg1"/>
                </a:solidFill>
                <a:latin typeface="Arial" charset="0"/>
                <a:cs typeface="Arial" charset="0"/>
              </a:rPr>
              <a:t>sloučeniny </a:t>
            </a:r>
            <a:r>
              <a:rPr lang="cs-CZ" sz="2800">
                <a:solidFill>
                  <a:schemeClr val="bg1"/>
                </a:solidFill>
                <a:latin typeface="Arial" charset="0"/>
                <a:cs typeface="Arial" charset="0"/>
              </a:rPr>
              <a:t>3</a:t>
            </a:r>
            <a:r>
              <a:rPr lang="cs-CZ" sz="2800" smtClean="0">
                <a:solidFill>
                  <a:schemeClr val="bg1"/>
                </a:solidFill>
                <a:latin typeface="Arial" charset="0"/>
                <a:cs typeface="Arial" charset="0"/>
              </a:rPr>
              <a:t>. </a:t>
            </a:r>
            <a:r>
              <a:rPr lang="cs-CZ" sz="2800" dirty="0">
                <a:solidFill>
                  <a:schemeClr val="bg1"/>
                </a:solidFill>
                <a:latin typeface="Arial" charset="0"/>
                <a:cs typeface="Arial" charset="0"/>
              </a:rPr>
              <a:t>s</a:t>
            </a:r>
            <a:r>
              <a:rPr lang="cs-CZ" sz="2800" dirty="0" smtClean="0">
                <a:solidFill>
                  <a:schemeClr val="bg1"/>
                </a:solidFill>
                <a:latin typeface="Arial" charset="0"/>
                <a:cs typeface="Arial" charset="0"/>
              </a:rPr>
              <a:t>kupiny.</a:t>
            </a:r>
            <a:endParaRPr lang="cs-CZ" sz="2800" dirty="0" smtClean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7753534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bg1"/>
                </a:solidFill>
              </a:rPr>
              <a:t>Prvky III. A skupiny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84502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mezi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prvky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III. A skupiny (mezinárodně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skupiny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periodické tabulky prvků patří skandium (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), yttrium (Y), lanthan (La) a aktinium (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Ac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všechny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prvky této skupiny patří mezi přechodné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kovy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nazývají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též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kovy vzácných zemin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.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2541675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Skandium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Scandium</a:t>
            </a:r>
            <a:r>
              <a:rPr lang="cs-CZ" sz="28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5400600"/>
          </a:xfrm>
        </p:spPr>
        <p:txBody>
          <a:bodyPr/>
          <a:lstStyle/>
          <a:p>
            <a:r>
              <a:rPr lang="cs-CZ" dirty="0">
                <a:solidFill>
                  <a:schemeClr val="bg1"/>
                </a:solidFill>
              </a:rPr>
              <a:t>je silně elektropozitivní, stříbřitě bílý, měkký </a:t>
            </a:r>
            <a:r>
              <a:rPr lang="cs-CZ" dirty="0" smtClean="0">
                <a:solidFill>
                  <a:schemeClr val="bg1"/>
                </a:solidFill>
              </a:rPr>
              <a:t>kov</a:t>
            </a:r>
          </a:p>
          <a:p>
            <a:r>
              <a:rPr lang="cs-CZ" dirty="0" smtClean="0">
                <a:solidFill>
                  <a:schemeClr val="bg1"/>
                </a:solidFill>
              </a:rPr>
              <a:t>průmyslové </a:t>
            </a:r>
            <a:r>
              <a:rPr lang="cs-CZ" dirty="0">
                <a:solidFill>
                  <a:schemeClr val="bg1"/>
                </a:solidFill>
              </a:rPr>
              <a:t>uplatnění skandia je poměrně malé, hlavní využití nachází při výrobě světelných </a:t>
            </a:r>
            <a:r>
              <a:rPr lang="cs-CZ" dirty="0" smtClean="0">
                <a:solidFill>
                  <a:schemeClr val="bg1"/>
                </a:solidFill>
              </a:rPr>
              <a:t>zdrojů</a:t>
            </a:r>
          </a:p>
          <a:p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1026" name="Picture 2" descr="C:\Users\admin\Downloads\Scandium_sublimed_dendritic_and_1cm3_cube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95736" y="4437112"/>
            <a:ext cx="5112568" cy="1979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529551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860032" y="274638"/>
            <a:ext cx="3826768" cy="706090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Yttrium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Yttrium</a:t>
            </a:r>
            <a:r>
              <a:rPr lang="cs-CZ" sz="28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1916832"/>
            <a:ext cx="8784976" cy="4752526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šedý až stříbřitě bílý, přechodný kovový prvek, chemicky silně příbuzný prvkům skupiny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lanthanoidů 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eho hlavní uplatnění bylo ve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výrobě barevných televizních obrazovek jako základní materiál při syntéze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luminoforů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oxidy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železa, hliníku a yttria (granáty) Y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Y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mají tvrdost až 8,5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Mohsovy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stupnice a používají se při výrobě šperků jako levná náhrada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diamantu </a:t>
            </a:r>
          </a:p>
        </p:txBody>
      </p:sp>
      <p:pic>
        <p:nvPicPr>
          <p:cNvPr id="2052" name="Picture 4" descr="Yttr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4843" y="188640"/>
            <a:ext cx="3775997" cy="14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62712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Lanthan,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(La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Lanthanum</a:t>
            </a:r>
            <a:r>
              <a:rPr lang="cs-CZ" sz="28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843808" y="980728"/>
            <a:ext cx="5842992" cy="5544615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stříbřitě lesklý, přechodný kovový prvek, 1. člen skupiny lanthanoidů a 3. člen skupiny </a:t>
            </a:r>
            <a:r>
              <a:rPr lang="cs-CZ" sz="28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kovů vzácných </a:t>
            </a:r>
            <a:r>
              <a:rPr lang="cs-CZ" sz="28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zemin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hlavní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uplatnění nalézá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metalurgickém průmyslu při výrobě speciálních slitin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nebo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jejich deoxidaci a jako složka některých speciálních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skel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atalyzátory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 obsahem lanthanu se používají i v petrochemii při krakování ropy</a:t>
            </a:r>
          </a:p>
        </p:txBody>
      </p:sp>
      <p:pic>
        <p:nvPicPr>
          <p:cNvPr id="3074" name="Picture 2" descr="http://upload.wikimedia.org/wikipedia/commons/thumb/5/5c/Lanthan_1.jpg/220px-Lanthan_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7544" y="1988840"/>
            <a:ext cx="2095500" cy="30861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791846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Aktinium (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Ac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</a:t>
            </a:r>
            <a:r>
              <a:rPr lang="cs-CZ" sz="28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i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Actinium</a:t>
            </a:r>
            <a:r>
              <a:rPr lang="cs-CZ" sz="2800" b="1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916832"/>
            <a:ext cx="8229600" cy="4209331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prvním členem z řady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aktinoidů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silně radioaktivní, září přibližně 150× intenzivněji než radium a ve tmě proto vydává namodralé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světlo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nemá žádný stabilní izotop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praktický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význam aktinia je pouze minimální, je možno jej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použít jako zdroj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neutronů při experimentech s jadernými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přeměnami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871956435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Prvky III.A skupiny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844824"/>
            <a:ext cx="8229600" cy="3960440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rvky  III.A skupiny - </a:t>
            </a:r>
            <a:r>
              <a:rPr lang="cs-CZ" sz="28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riely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(mezinárodně skupina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prvků 13.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skupiny)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periodické tabulky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prvků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jedná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o bor (B), hliník (Al),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), indium (In), thalium (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a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ununtrium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Uut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 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or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považován za polokov, ostatní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triely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jsou kovy</a:t>
            </a:r>
          </a:p>
        </p:txBody>
      </p:sp>
    </p:spTree>
    <p:extLst>
      <p:ext uri="{BB962C8B-B14F-4D97-AF65-F5344CB8AC3E}">
        <p14:creationId xmlns:p14="http://schemas.microsoft.com/office/powerpoint/2010/main" val="293668043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Bor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(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Borum</a:t>
            </a:r>
            <a:r>
              <a:rPr lang="cs-CZ" sz="2800" i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0729"/>
            <a:ext cx="8229600" cy="3672408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or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patří mezi polokovové prvky s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vysokým bodem tání i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varu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yskytuje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ve dvou modifikacích – amorfní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kovové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ovová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modifikace patří mezi velmi tvrdé látky – dosahuje hodnoty 9,3 v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Mohsově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stupnici tvrdosti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4" name="Picture 2" descr="Bo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59832" y="4509120"/>
            <a:ext cx="2212369" cy="221236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647048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Výskyt a výroba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980728"/>
            <a:ext cx="8640960" cy="5688632"/>
          </a:xfrm>
        </p:spPr>
        <p:txBody>
          <a:bodyPr>
            <a:normAutofit lnSpcReduction="10000"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elementární bor se 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přírodě prakticky nevyskytuje 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yselina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boritá je obvykle přítomna v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sopečných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plynech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rostlinách je bor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mikrobiogenním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prvkem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elementární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bor lze připravit redukcí oxidu boritého kovovým hořčíkem nebo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hliníkem</a:t>
            </a: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 Mg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→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 B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+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MgO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zisk velmi čistého polokovu se využívá redukce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vodíkem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 algn="ctr">
              <a:buNone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BBr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+ 3 H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→ 2 B + 6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HBr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istý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bor se v praxi používá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minimálně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325743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928992" cy="5760640"/>
          </a:xfrm>
        </p:spPr>
        <p:txBody>
          <a:bodyPr>
            <a:no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sklářství jako přísada do skelných vláken a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borokřemičitanových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skel - vysoká tepelná odolnost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keramice k výrobě emailů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glazur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při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výrobě mýdel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detergentů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metalurgii neželezných kovů a žáruvzdorných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materiálů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výrobě tzv. řídicích tyčí v reaktorech a neutronových zrcadel v jaderných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reaktorech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or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jeho sloučeniny 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barví plamen intenzivně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zeleně - pyrotechnika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03071914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Hliník </a:t>
            </a:r>
            <a:r>
              <a:rPr lang="cs-CZ" sz="28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2800" i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Aluminium)</a:t>
            </a:r>
            <a:endParaRPr lang="cs-CZ" sz="2800" i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79512" y="980728"/>
            <a:ext cx="8784976" cy="324036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velmi lehký kov bělavě šedé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barvy, dobrý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vodič elektrického proudu, široce používaný v elektrotechnice a ve formě slitin v leteckém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průmyslu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liník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 čistém stavu velmi reaktivní, na vzduchu se rychle pokryje tenkou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vrstvičkou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která chrání kov před další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oxidací</a:t>
            </a: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7" name="Picture 3" descr="Hliník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9512" y="4293096"/>
            <a:ext cx="2428875" cy="24288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Obdélník 5"/>
          <p:cNvSpPr/>
          <p:nvPr/>
        </p:nvSpPr>
        <p:spPr>
          <a:xfrm>
            <a:off x="2843808" y="4293096"/>
            <a:ext cx="6120680" cy="1815882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457200" indent="-457200">
              <a:buFont typeface="Arial" pitchFamily="34" charset="0"/>
              <a:buChar char="•"/>
            </a:pP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hliník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jeho slitiny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jsou velmi dobře svařitelné téměř všemi metodami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svařování- výjimkou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dural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6763632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62074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Výskyt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908720"/>
            <a:ext cx="8856984" cy="5832648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nejběžnější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horninou na bázi hliníku je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bauxit -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· 2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- bývá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doprovázen dalšími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příměsi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bázi oxidů křemíku, titanu ,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železa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kryolit -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hexafluorohlinitan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sodný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AlF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používaný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tavidlo pro snížení teploty tání oxidu hlinitého při elektrolytické výrobě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hliníku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minerály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bázi oxidu hlinitého Al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patří mezi velmi významné i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ceněné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korund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na 9. místě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Mohsovy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stupnice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tvrdosti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č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ervený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rubín je zbarven příměsí oxidu chromu, modrý safír obsahuje především stopová množství oxidů titanu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železa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7168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Výroba a využití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56131"/>
            <a:ext cx="8496944" cy="5369213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ři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elektrolýze se z taveniny směsi předem přečištěného bauxitu a kryolitu o teplotě asi 950 °C na katodě vylučuje elementární hliník, na grafitové anodě vzniká kyslík, který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reaguje na elektrodě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za vzniku toxického plynného oxidu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uhelnatého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hliník nalézá uplatnění především díky své poměrně značné chemické odolnosti a nízké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hmotnosti: předměty denní potřeby, elektrické vodiče, slitiny (např.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dural), p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ráškový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hliník se používá také jako složka některých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trhavin</a:t>
            </a:r>
          </a:p>
          <a:p>
            <a:pPr marL="0" indent="0">
              <a:buNone/>
            </a:pP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01571293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Gallium</a:t>
            </a:r>
            <a:r>
              <a:rPr lang="cs-CZ" sz="2800" b="1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(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052737"/>
            <a:ext cx="8435280" cy="3528391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velmi lehce tavitelný kov bílé barvy s modrošedým nádechem, měkký a dobře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tažný 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lavní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uplatnění nalézá v elektronice jako složka polovodičových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materiálů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přírodě se vyskytuje pouze ve formě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sloučenin</a:t>
            </a:r>
          </a:p>
          <a:p>
            <a:r>
              <a:rPr lang="cs-CZ" sz="2800" dirty="0" smtClean="0">
                <a:solidFill>
                  <a:schemeClr val="bg1"/>
                </a:solidFill>
              </a:rPr>
              <a:t>vlastnosti </a:t>
            </a:r>
            <a:r>
              <a:rPr lang="cs-CZ" sz="2800" dirty="0" err="1">
                <a:solidFill>
                  <a:schemeClr val="bg1"/>
                </a:solidFill>
              </a:rPr>
              <a:t>gallitých</a:t>
            </a:r>
            <a:r>
              <a:rPr lang="cs-CZ" sz="2800" dirty="0">
                <a:solidFill>
                  <a:schemeClr val="bg1"/>
                </a:solidFill>
              </a:rPr>
              <a:t> solí jsou velmi podobné solím </a:t>
            </a:r>
            <a:r>
              <a:rPr lang="cs-CZ" sz="2800" dirty="0" smtClean="0">
                <a:solidFill>
                  <a:schemeClr val="bg1"/>
                </a:solidFill>
              </a:rPr>
              <a:t>hlinitým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2050" name="Picture 2" descr="Gallium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4437112"/>
            <a:ext cx="4320480" cy="22652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008631244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Výskyt a výroba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772816"/>
            <a:ext cx="8229600" cy="4536504"/>
          </a:xfrm>
        </p:spPr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vyskytuje se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vždy pouze jako příměs v rudách hliníku, zinku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olova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větším množství než v jiných rudách se vyskytuje v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bauxitu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Al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. 2 H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O a sfaleritu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ZnS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nejbohatší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nerost na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je </a:t>
            </a:r>
            <a:r>
              <a:rPr lang="cs-CZ" sz="2800" i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germanit</a:t>
            </a:r>
            <a:endParaRPr lang="cs-CZ" sz="2800" i="1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vyrábí z </a:t>
            </a:r>
            <a:r>
              <a:rPr lang="cs-CZ" sz="2800" i="1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germanitu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 (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Cu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13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Fe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16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) jeho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převedením na chlorid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gallitý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GaCl</a:t>
            </a:r>
            <a:r>
              <a:rPr lang="cs-CZ" sz="2800" baseline="-25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a následnou elektrolýzou jeho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taveniny</a:t>
            </a:r>
          </a:p>
          <a:p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5191042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Využití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484784"/>
            <a:ext cx="8229600" cy="5073427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využití nachází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v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elektronice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důležitým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ve výrobě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polovodičových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technologiích např. arsenid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fosfid a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fosfoarzenid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gallia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mají polovodičové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vlastnosti 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využití: diody, tranzistory, lasery, integrované obvody (počítačová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kopírovací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technika)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gallium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 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GaAs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jsou surovinou k výrobě monokrystalových </a:t>
            </a:r>
            <a:r>
              <a:rPr lang="cs-CZ" sz="2800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waferů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pro mikroprocesory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06810893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Indium (In)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336974"/>
            <a:ext cx="8928992" cy="5332386"/>
          </a:xfrm>
        </p:spPr>
        <p:txBody>
          <a:bodyPr>
            <a:no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snadno tavitelný kov, bílé barvy, měkký a dobře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tažný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vyskytuje se jako příměs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 rudách hliníku a zinku, z nichž je také průmyslově získáváno elektrolýzou roztoku chloridu inditého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InCl</a:t>
            </a:r>
            <a:r>
              <a:rPr lang="cs-CZ" sz="2800" baseline="-250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litiny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Ge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-In jsou důležitým prvek při výrobě mnoha polovodičových prvků –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tranzistorů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termistorů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, kapalných krystalů (LCD)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LED diod  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i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ndium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slouží také k pájení polovodičových spojů za nízkých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teplot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 výrobu velmi kvalitních zrcadel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pic>
        <p:nvPicPr>
          <p:cNvPr id="3074" name="Picture 2" descr="indiový drát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188640"/>
            <a:ext cx="1428750" cy="107632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0225046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Thalium (</a:t>
            </a:r>
            <a:r>
              <a:rPr lang="cs-CZ" sz="2800" b="1" dirty="0" err="1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</a:t>
            </a:r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)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07504" y="1268760"/>
            <a:ext cx="8928992" cy="5400600"/>
          </a:xfrm>
        </p:spPr>
        <p:txBody>
          <a:bodyPr>
            <a:normAutofit/>
          </a:bodyPr>
          <a:lstStyle/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značně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toxický,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měkký, lesklý kov bílé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barvy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vyskytuje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jako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příměs v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sulfidických rudách mědi, olova 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zinku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v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ětšina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produkce se spotřebovává v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elektronice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je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důležitým prvkem při výrobě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polovodičů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např. tranzistorů, fotočlánků s citlivostí v infračervené oblasti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spektra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a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supravodičů</a:t>
            </a: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radioizotop </a:t>
            </a:r>
            <a:r>
              <a:rPr lang="cs-CZ" sz="2800" baseline="300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Tl se používá při radionuklidovém vyšetření průtoku krve koronárním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řečištěm</a:t>
            </a:r>
          </a:p>
          <a:p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nachází uplatnění při výrobě speciálních 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skel</a:t>
            </a:r>
          </a:p>
        </p:txBody>
      </p:sp>
      <p:pic>
        <p:nvPicPr>
          <p:cNvPr id="4098" name="Picture 2" descr="Kovové thalium v argonové atmosfé&amp;rcaron;e"/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23448" t="22615" r="23448" b="22615"/>
          <a:stretch/>
        </p:blipFill>
        <p:spPr bwMode="auto">
          <a:xfrm>
            <a:off x="8100392" y="116632"/>
            <a:ext cx="967300" cy="12620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078851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06090"/>
          </a:xfrm>
        </p:spPr>
        <p:txBody>
          <a:bodyPr>
            <a:normAutofit/>
          </a:bodyPr>
          <a:lstStyle/>
          <a:p>
            <a:r>
              <a:rPr lang="cs-CZ" sz="2800" b="1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Úkol</a:t>
            </a:r>
            <a:endParaRPr lang="cs-CZ" sz="2800" b="1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Popiš využití slitin duralu.</a:t>
            </a: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 čemu se </a:t>
            </a:r>
            <a:r>
              <a:rPr lang="cs-CZ" sz="280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používají polovodiče?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68262370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 txBox="1">
            <a:spLocks/>
          </p:cNvSpPr>
          <p:nvPr/>
        </p:nvSpPr>
        <p:spPr>
          <a:xfrm>
            <a:off x="457200" y="274638"/>
            <a:ext cx="8229600" cy="706090"/>
          </a:xfrm>
          <a:prstGeom prst="rect">
            <a:avLst/>
          </a:prstGeom>
        </p:spPr>
        <p:txBody>
          <a:bodyPr>
            <a:normAutofit/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lang="cs-CZ" sz="2800" dirty="0" smtClean="0">
                <a:solidFill>
                  <a:schemeClr val="bg1"/>
                </a:solidFill>
                <a:effectLst/>
                <a:latin typeface="Arial" pitchFamily="34" charset="0"/>
                <a:cs typeface="Arial" pitchFamily="34" charset="0"/>
              </a:rPr>
              <a:t>Zdroje pro textovou část</a:t>
            </a:r>
            <a:endParaRPr lang="cs-CZ" sz="2800" dirty="0">
              <a:solidFill>
                <a:schemeClr val="bg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Zástupný symbol pro obsah 2"/>
          <p:cNvSpPr txBox="1">
            <a:spLocks/>
          </p:cNvSpPr>
          <p:nvPr/>
        </p:nvSpPr>
        <p:spPr>
          <a:xfrm>
            <a:off x="457200" y="1600200"/>
            <a:ext cx="8229600" cy="4421088"/>
          </a:xfrm>
          <a:prstGeom prst="rect">
            <a:avLst/>
          </a:prstGeom>
        </p:spPr>
        <p:txBody>
          <a:bodyPr/>
          <a:lstStyle>
            <a:lvl1pPr marL="548640" indent="-411480" algn="l" rtl="0" eaLnBrk="1" latinLnBrk="0" hangingPunct="1">
              <a:spcBef>
                <a:spcPct val="20000"/>
              </a:spcBef>
              <a:buClr>
                <a:schemeClr val="tx1">
                  <a:shade val="95000"/>
                </a:schemeClr>
              </a:buClr>
              <a:buSzPct val="65000"/>
              <a:buFont typeface="Wingdings 2"/>
              <a:buChar char=""/>
              <a:defRPr kumimoji="0"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868680" indent="-283464" algn="l" rtl="0" eaLnBrk="1" latinLnBrk="0" hangingPunct="1">
              <a:spcBef>
                <a:spcPct val="20000"/>
              </a:spcBef>
              <a:buClr>
                <a:schemeClr val="tx1"/>
              </a:buClr>
              <a:buSzPct val="80000"/>
              <a:buFont typeface="Wingdings 2"/>
              <a:buChar char=""/>
              <a:defRPr kumimoji="0"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33856" indent="-228600" algn="l" rtl="0" eaLnBrk="1" latinLnBrk="0" hangingPunct="1">
              <a:spcBef>
                <a:spcPct val="20000"/>
              </a:spcBef>
              <a:buClr>
                <a:schemeClr val="tx1"/>
              </a:buClr>
              <a:buSzPct val="95000"/>
              <a:buFont typeface="Wingdings"/>
              <a:buChar char=""/>
              <a:defRPr kumimoji="0" sz="2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5331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SzPct val="100000"/>
              <a:buFont typeface="Wingdings 3"/>
              <a:buChar char="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54533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"/>
              <a:defRPr kumimoji="0"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1764792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3"/>
              <a:buChar char=""/>
              <a:defRPr kumimoji="0"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1965960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6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2167128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2368296" indent="-182880" algn="l" rtl="0" eaLnBrk="1" latinLnBrk="0" hangingPunct="1">
              <a:spcBef>
                <a:spcPct val="20000"/>
              </a:spcBef>
              <a:buClr>
                <a:schemeClr val="tx1"/>
              </a:buClr>
              <a:buFont typeface="Wingdings 2"/>
              <a:buChar char=""/>
              <a:defRPr kumimoji="0" sz="1400" kern="120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KLIKORKA, J., HÁJEK, B., VOTINSKÝ, J., Obecná a anorganická chemie, SNTL/ALFA, Praha: 1985 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KOTLÍK, B., RŮŽIČKOVÁ, K., Chemie I v kostce, Fragment, Havlíčkův Brod: 1996: ISBN 80-7200-056-X</a:t>
            </a:r>
          </a:p>
          <a:p>
            <a:pPr>
              <a:buFont typeface="Arial" pitchFamily="34" charset="0"/>
              <a:buChar char="•"/>
            </a:pPr>
            <a:r>
              <a:rPr lang="cs-CZ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FABINI, J., ŠTEPLOVÁ, D., SOKOLÍK, R., Anorganická chémia, SPN, Bratislava: 1969</a:t>
            </a:r>
          </a:p>
          <a:p>
            <a:pPr marL="137160" indent="0">
              <a:buNone/>
            </a:pPr>
            <a:endParaRPr lang="cs-CZ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137160" indent="0">
              <a:buNone/>
            </a:pPr>
            <a:endParaRPr lang="cs-CZ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498682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2800" b="1" dirty="0">
                <a:solidFill>
                  <a:schemeClr val="bg1"/>
                </a:solidFill>
                <a:latin typeface="Arial" charset="0"/>
              </a:rPr>
              <a:t>Seznam zdrojů pro použité obrázky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251520" y="1196752"/>
            <a:ext cx="8712968" cy="5472608"/>
          </a:xfrm>
        </p:spPr>
        <p:txBody>
          <a:bodyPr>
            <a:normAutofit fontScale="62500" lnSpcReduction="20000"/>
          </a:bodyPr>
          <a:lstStyle/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4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cs.wikipedia.org/wiki/Soubor:Scandium_sublimed_dendritic_and_1cm3_cube.jpg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5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cs.wikipedia.org/wiki/Soubor:Yttrium_sublimed_dendritic_and_1cm3_cube.jpg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6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cs.wikipedia.org/wiki/Soubor:Lanthan_1.jpg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9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cs.wikipedia.org/wiki/Soubor:Boron.jpg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12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cs.wikipedia.org/wiki/Soubor:Aluminium-4.jpg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15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cs.wikipedia.org/wiki/Soubor:Gallium_crystals.jpg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sz="2800" u="sng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18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cs.wikipedia.org/wiki/Soubor:Indium_wire.jpg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2800" u="sng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en-US" sz="2800" u="sng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19</a:t>
            </a:r>
            <a:r>
              <a:rPr lang="cs-CZ" sz="2800" u="sng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 [</a:t>
            </a:r>
            <a:r>
              <a:rPr lang="cs-CZ" sz="2800" dirty="0">
                <a:solidFill>
                  <a:schemeClr val="bg1"/>
                </a:solidFill>
              </a:rPr>
              <a:t>cit. 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201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3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en-US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1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-30]. Dostupný pod licencí Public </a:t>
            </a:r>
            <a:r>
              <a:rPr lang="cs-CZ" sz="2800" dirty="0" err="1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Domain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 na WWW:</a:t>
            </a:r>
          </a:p>
          <a:p>
            <a:pPr marL="0" indent="0">
              <a:buNone/>
            </a:pP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&lt;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http</a:t>
            </a:r>
            <a:r>
              <a:rPr lang="cs-CZ" sz="2800" dirty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://</a:t>
            </a:r>
            <a:r>
              <a:rPr lang="cs-CZ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cs.wikipedia.org/wiki/Soubor:Thallium.jpg</a:t>
            </a:r>
            <a:r>
              <a:rPr lang="en-US" sz="2800" dirty="0" smtClean="0">
                <a:solidFill>
                  <a:schemeClr val="bg1"/>
                </a:solidFill>
                <a:latin typeface="Arial" pitchFamily="34" charset="0"/>
                <a:cs typeface="Arial" pitchFamily="34" charset="0"/>
              </a:rPr>
              <a:t>&gt;</a:t>
            </a:r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endParaRPr lang="cs-CZ" sz="2800" dirty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  <a:p>
            <a:pPr marL="0" indent="0">
              <a:buNone/>
            </a:pPr>
            <a:endParaRPr lang="cs-CZ" sz="2800" dirty="0" smtClean="0">
              <a:solidFill>
                <a:schemeClr val="bg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13408982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242</TotalTime>
  <Words>1191</Words>
  <Application>Microsoft Office PowerPoint</Application>
  <PresentationFormat>Předvádění na obrazovce (4:3)</PresentationFormat>
  <Paragraphs>137</Paragraphs>
  <Slides>22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22</vt:i4>
      </vt:variant>
    </vt:vector>
  </HeadingPairs>
  <TitlesOfParts>
    <vt:vector size="23" baseType="lpstr">
      <vt:lpstr>Motiv systému Office</vt:lpstr>
      <vt:lpstr>Prezentace aplikace PowerPoint</vt:lpstr>
      <vt:lpstr>Prezentace aplikace PowerPoint</vt:lpstr>
      <vt:lpstr>Prvky III. A skupiny</vt:lpstr>
      <vt:lpstr>Skandium (Sc, Scandium)</vt:lpstr>
      <vt:lpstr>Yttrium (Y, Yttrium) </vt:lpstr>
      <vt:lpstr>Lanthan, (La, Lanthanum)</vt:lpstr>
      <vt:lpstr>Aktinium (Ac, Actinium)</vt:lpstr>
      <vt:lpstr>Prvky III.A skupiny</vt:lpstr>
      <vt:lpstr>Bor (B, Borum)</vt:lpstr>
      <vt:lpstr>Výskyt a výroba</vt:lpstr>
      <vt:lpstr>Využití</vt:lpstr>
      <vt:lpstr>Hliník (Al, Aluminium)</vt:lpstr>
      <vt:lpstr>Výskyt</vt:lpstr>
      <vt:lpstr>Výroba a využití</vt:lpstr>
      <vt:lpstr>Gallium (Ga)</vt:lpstr>
      <vt:lpstr>Výskyt a výroba</vt:lpstr>
      <vt:lpstr>Využití</vt:lpstr>
      <vt:lpstr>Indium (In)</vt:lpstr>
      <vt:lpstr>Thalium (Tl)</vt:lpstr>
      <vt:lpstr>Úkol</vt:lpstr>
      <vt:lpstr>Prezentace aplikace PowerPoint</vt:lpstr>
      <vt:lpstr>Seznam zdrojů pro použité obrázky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igi</dc:creator>
  <cp:lastModifiedBy>Pavel</cp:lastModifiedBy>
  <cp:revision>48</cp:revision>
  <dcterms:created xsi:type="dcterms:W3CDTF">2013-01-19T14:47:47Z</dcterms:created>
  <dcterms:modified xsi:type="dcterms:W3CDTF">2013-11-18T07:11:23Z</dcterms:modified>
</cp:coreProperties>
</file>