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handoutMasters/handoutMaster1.xml" ContentType="application/vnd.openxmlformats-officedocument.presentationml.handoutMaster+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79"/>
  </p:notesMasterIdLst>
  <p:handoutMasterIdLst>
    <p:handoutMasterId r:id="rId80"/>
  </p:handoutMasterIdLst>
  <p:sldIdLst>
    <p:sldId id="378" r:id="rId2"/>
    <p:sldId id="288" r:id="rId3"/>
    <p:sldId id="256" r:id="rId4"/>
    <p:sldId id="284" r:id="rId5"/>
    <p:sldId id="265" r:id="rId6"/>
    <p:sldId id="293" r:id="rId7"/>
    <p:sldId id="339" r:id="rId8"/>
    <p:sldId id="283" r:id="rId9"/>
    <p:sldId id="326" r:id="rId10"/>
    <p:sldId id="340" r:id="rId11"/>
    <p:sldId id="300" r:id="rId12"/>
    <p:sldId id="341" r:id="rId13"/>
    <p:sldId id="271" r:id="rId14"/>
    <p:sldId id="343" r:id="rId15"/>
    <p:sldId id="342" r:id="rId16"/>
    <p:sldId id="292" r:id="rId17"/>
    <p:sldId id="301" r:id="rId18"/>
    <p:sldId id="291" r:id="rId19"/>
    <p:sldId id="344" r:id="rId20"/>
    <p:sldId id="281" r:id="rId21"/>
    <p:sldId id="295" r:id="rId22"/>
    <p:sldId id="327" r:id="rId23"/>
    <p:sldId id="298" r:id="rId24"/>
    <p:sldId id="294" r:id="rId25"/>
    <p:sldId id="304" r:id="rId26"/>
    <p:sldId id="303" r:id="rId27"/>
    <p:sldId id="374" r:id="rId28"/>
    <p:sldId id="347" r:id="rId29"/>
    <p:sldId id="349" r:id="rId30"/>
    <p:sldId id="352" r:id="rId31"/>
    <p:sldId id="353" r:id="rId32"/>
    <p:sldId id="354" r:id="rId33"/>
    <p:sldId id="297" r:id="rId34"/>
    <p:sldId id="375" r:id="rId35"/>
    <p:sldId id="306" r:id="rId36"/>
    <p:sldId id="357" r:id="rId37"/>
    <p:sldId id="309" r:id="rId38"/>
    <p:sldId id="329" r:id="rId39"/>
    <p:sldId id="328" r:id="rId40"/>
    <p:sldId id="330" r:id="rId41"/>
    <p:sldId id="305" r:id="rId42"/>
    <p:sldId id="308" r:id="rId43"/>
    <p:sldId id="333" r:id="rId44"/>
    <p:sldId id="331" r:id="rId45"/>
    <p:sldId id="318" r:id="rId46"/>
    <p:sldId id="316" r:id="rId47"/>
    <p:sldId id="307" r:id="rId48"/>
    <p:sldId id="310" r:id="rId49"/>
    <p:sldId id="314" r:id="rId50"/>
    <p:sldId id="312" r:id="rId51"/>
    <p:sldId id="320" r:id="rId52"/>
    <p:sldId id="336" r:id="rId53"/>
    <p:sldId id="337" r:id="rId54"/>
    <p:sldId id="321" r:id="rId55"/>
    <p:sldId id="322" r:id="rId56"/>
    <p:sldId id="356" r:id="rId57"/>
    <p:sldId id="323" r:id="rId58"/>
    <p:sldId id="324" r:id="rId59"/>
    <p:sldId id="325" r:id="rId60"/>
    <p:sldId id="363" r:id="rId61"/>
    <p:sldId id="282" r:id="rId62"/>
    <p:sldId id="338" r:id="rId63"/>
    <p:sldId id="358" r:id="rId64"/>
    <p:sldId id="377" r:id="rId65"/>
    <p:sldId id="360" r:id="rId66"/>
    <p:sldId id="361" r:id="rId67"/>
    <p:sldId id="376" r:id="rId68"/>
    <p:sldId id="362" r:id="rId69"/>
    <p:sldId id="366" r:id="rId70"/>
    <p:sldId id="364" r:id="rId71"/>
    <p:sldId id="365" r:id="rId72"/>
    <p:sldId id="369" r:id="rId73"/>
    <p:sldId id="368" r:id="rId74"/>
    <p:sldId id="370" r:id="rId75"/>
    <p:sldId id="371" r:id="rId76"/>
    <p:sldId id="372" r:id="rId77"/>
    <p:sldId id="373" r:id="rId7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1918"/>
    <a:srgbClr val="D6F2F6"/>
    <a:srgbClr val="E4C4F2"/>
    <a:srgbClr val="9966FF"/>
    <a:srgbClr val="9578DE"/>
    <a:srgbClr val="660066"/>
    <a:srgbClr val="C402BB"/>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48" autoAdjust="0"/>
    <p:restoredTop sz="94684" autoAdjust="0"/>
  </p:normalViewPr>
  <p:slideViewPr>
    <p:cSldViewPr>
      <p:cViewPr varScale="1">
        <p:scale>
          <a:sx n="75" d="100"/>
          <a:sy n="75" d="100"/>
        </p:scale>
        <p:origin x="-99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2568"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colorful4" csCatId="colorful" phldr="1"/>
      <dgm:spPr/>
      <dgm:t>
        <a:bodyPr/>
        <a:lstStyle/>
        <a:p>
          <a:endParaRPr lang="cs-CZ"/>
        </a:p>
      </dgm:t>
    </dgm:pt>
    <dgm:pt modelId="{B651F6E3-6281-48DB-9319-2AEAFDAE7572}">
      <dgm:prSet custT="1"/>
      <dgm:spPr/>
      <dgm:t>
        <a:bodyPr/>
        <a:lstStyle/>
        <a:p>
          <a:pPr algn="l" rtl="0"/>
          <a:r>
            <a:rPr lang="cs-CZ" sz="1600" dirty="0" smtClean="0">
              <a:solidFill>
                <a:schemeClr val="accent1">
                  <a:lumMod val="75000"/>
                </a:schemeClr>
              </a:solidFill>
            </a:rPr>
            <a:t>NÁZEV MATERIÁLU</a:t>
          </a:r>
          <a:r>
            <a:rPr lang="cs-CZ" sz="2000" dirty="0" smtClean="0">
              <a:solidFill>
                <a:schemeClr val="accent1">
                  <a:lumMod val="75000"/>
                </a:schemeClr>
              </a:solidFill>
            </a:rPr>
            <a:t>:</a:t>
          </a:r>
          <a:r>
            <a:rPr lang="cs-CZ" sz="2000" baseline="0" dirty="0" smtClean="0">
              <a:solidFill>
                <a:schemeClr val="accent1">
                  <a:lumMod val="75000"/>
                </a:schemeClr>
              </a:solidFill>
            </a:rPr>
            <a:t> </a:t>
          </a:r>
          <a:r>
            <a:rPr lang="cs-CZ" sz="2000" b="0" baseline="0" dirty="0" smtClean="0"/>
            <a:t>VY_32_INOVACE_3B_13_</a:t>
          </a:r>
          <a:r>
            <a:rPr lang="cs-CZ" sz="2000" b="0" baseline="0" dirty="0" err="1" smtClean="0"/>
            <a:t>Prague</a:t>
          </a:r>
          <a:r>
            <a:rPr lang="cs-CZ" sz="2000" b="0" baseline="0" dirty="0" smtClean="0"/>
            <a:t> </a:t>
          </a:r>
          <a:r>
            <a:rPr lang="cs-CZ" sz="2000" b="0" baseline="0" dirty="0" err="1" smtClean="0"/>
            <a:t>history</a:t>
          </a:r>
          <a:r>
            <a:rPr lang="cs-CZ" sz="2000" b="0" baseline="0" dirty="0" smtClean="0"/>
            <a:t> </a:t>
          </a:r>
          <a:r>
            <a:rPr lang="en-US" sz="2000" b="0" baseline="0" dirty="0" smtClean="0"/>
            <a:t>II</a:t>
          </a:r>
          <a:endParaRPr lang="cs-CZ" sz="2000" b="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solidFill>
                <a:schemeClr val="accent1">
                  <a:lumMod val="75000"/>
                </a:schemeClr>
              </a:solidFill>
            </a:rPr>
            <a:t>NÁZEV ŠKOLY</a:t>
          </a:r>
          <a:r>
            <a:rPr lang="cs-CZ" sz="2000" dirty="0" smtClean="0">
              <a:solidFill>
                <a:schemeClr val="accent1">
                  <a:lumMod val="75000"/>
                </a:schemeClr>
              </a:solidFill>
            </a:rPr>
            <a:t>: </a:t>
          </a:r>
          <a:r>
            <a:rPr lang="cs-CZ" sz="2000" b="0" dirty="0" smtClean="0"/>
            <a:t>Gymnázium Lovosice, Sady pionýrů 600/6</a:t>
          </a:r>
          <a:endParaRPr lang="cs-CZ" sz="2000" b="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solidFill>
                <a:schemeClr val="accent1">
                  <a:lumMod val="75000"/>
                </a:schemeClr>
              </a:solidFill>
            </a:rPr>
            <a:t>ČÍSLO PROJEKTU</a:t>
          </a:r>
          <a:r>
            <a:rPr lang="cs-CZ" sz="2000" dirty="0" smtClean="0">
              <a:solidFill>
                <a:schemeClr val="accent1">
                  <a:lumMod val="75000"/>
                </a:schemeClr>
              </a:solidFill>
            </a:rPr>
            <a:t>: </a:t>
          </a:r>
          <a:r>
            <a:rPr lang="cs-CZ" sz="2000" b="0" dirty="0" smtClean="0"/>
            <a:t>CZ.1.07/1.5.00/34.1073</a:t>
          </a:r>
          <a:endParaRPr lang="cs-CZ" sz="2000" b="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solidFill>
                <a:schemeClr val="accent1">
                  <a:lumMod val="75000"/>
                </a:schemeClr>
              </a:solidFill>
            </a:rPr>
            <a:t>TÉMA SADY</a:t>
          </a:r>
          <a:r>
            <a:rPr lang="cs-CZ" sz="2000" dirty="0" smtClean="0">
              <a:solidFill>
                <a:schemeClr val="tx1"/>
              </a:solidFill>
            </a:rPr>
            <a:t>: Anglický jazyk</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solidFill>
                <a:schemeClr val="accent1">
                  <a:lumMod val="75000"/>
                </a:schemeClr>
              </a:solidFill>
            </a:rPr>
            <a:t>ROČNÍK</a:t>
          </a:r>
          <a:r>
            <a:rPr lang="cs-CZ" sz="2000" dirty="0" smtClean="0">
              <a:solidFill>
                <a:schemeClr val="accent1">
                  <a:lumMod val="75000"/>
                </a:schemeClr>
              </a:solidFill>
            </a:rPr>
            <a:t>:  </a:t>
          </a:r>
          <a:r>
            <a:rPr lang="cs-CZ" sz="2000" dirty="0" smtClean="0">
              <a:solidFill>
                <a:schemeClr val="tx1"/>
              </a:solidFill>
            </a:rPr>
            <a:t>3., 4. ročník/septima, oktáva</a:t>
          </a:r>
          <a:endParaRPr lang="cs-CZ" sz="2000" dirty="0">
            <a:solidFill>
              <a:schemeClr val="tx1"/>
            </a:solidFill>
          </a:endParaRPr>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CEBA0FA6-500F-48B5-B7A1-B51529BD38F2}">
      <dgm:prSet custT="1"/>
      <dgm:spPr/>
      <dgm:t>
        <a:bodyPr/>
        <a:lstStyle/>
        <a:p>
          <a:pPr algn="l" rtl="0"/>
          <a:r>
            <a:rPr lang="cs-CZ" sz="1600" dirty="0" smtClean="0">
              <a:solidFill>
                <a:schemeClr val="accent1">
                  <a:lumMod val="75000"/>
                </a:schemeClr>
              </a:solidFill>
            </a:rPr>
            <a:t>DATUM VZNIKU</a:t>
          </a:r>
          <a:r>
            <a:rPr lang="cs-CZ" sz="2000" dirty="0" smtClean="0">
              <a:solidFill>
                <a:schemeClr val="accent1">
                  <a:lumMod val="75000"/>
                </a:schemeClr>
              </a:solidFill>
            </a:rPr>
            <a:t>: </a:t>
          </a:r>
          <a:r>
            <a:rPr lang="cs-CZ" sz="2000" dirty="0" smtClean="0">
              <a:solidFill>
                <a:schemeClr val="tx1"/>
              </a:solidFill>
            </a:rPr>
            <a:t>srpen 2013</a:t>
          </a:r>
          <a:endParaRPr lang="cs-CZ" sz="2000" dirty="0">
            <a:solidFill>
              <a:schemeClr val="tx1"/>
            </a:solidFill>
          </a:endParaRPr>
        </a:p>
      </dgm:t>
    </dgm:pt>
    <dgm:pt modelId="{B2D1762D-083F-44FA-BFD2-87BA8632149C}" type="parTrans" cxnId="{CDDC32B8-2AB7-4B03-B555-4BCFF2ACF63B}">
      <dgm:prSet/>
      <dgm:spPr/>
      <dgm:t>
        <a:bodyPr/>
        <a:lstStyle/>
        <a:p>
          <a:endParaRPr lang="cs-CZ"/>
        </a:p>
      </dgm:t>
    </dgm:pt>
    <dgm:pt modelId="{F2F34559-107E-4D59-84FB-CC8578F10151}" type="sibTrans" cxnId="{CDDC32B8-2AB7-4B03-B555-4BCFF2ACF63B}">
      <dgm:prSet/>
      <dgm:spPr/>
      <dgm:t>
        <a:bodyPr/>
        <a:lstStyle/>
        <a:p>
          <a:endParaRPr lang="cs-CZ"/>
        </a:p>
      </dgm:t>
    </dgm:pt>
    <dgm:pt modelId="{BBE1F95E-D5AA-436D-B4F5-748C3834552C}">
      <dgm:prSet custT="1"/>
      <dgm:spPr/>
      <dgm:t>
        <a:bodyPr/>
        <a:lstStyle/>
        <a:p>
          <a:pPr algn="l" rtl="0"/>
          <a:r>
            <a:rPr lang="cs-CZ" sz="1600" dirty="0" smtClean="0">
              <a:solidFill>
                <a:schemeClr val="accent1">
                  <a:lumMod val="75000"/>
                </a:schemeClr>
              </a:solidFill>
            </a:rPr>
            <a:t>AUTOR</a:t>
          </a:r>
          <a:r>
            <a:rPr lang="cs-CZ" sz="2000" dirty="0" smtClean="0">
              <a:solidFill>
                <a:schemeClr val="accent1">
                  <a:lumMod val="75000"/>
                </a:schemeClr>
              </a:solidFill>
            </a:rPr>
            <a:t>: </a:t>
          </a:r>
          <a:r>
            <a:rPr lang="cs-CZ" sz="2000" dirty="0" smtClean="0">
              <a:solidFill>
                <a:schemeClr val="tx1"/>
              </a:solidFill>
            </a:rPr>
            <a:t>Ing. Naděžda </a:t>
          </a:r>
          <a:r>
            <a:rPr lang="cs-CZ" sz="2000" dirty="0" err="1" smtClean="0">
              <a:solidFill>
                <a:schemeClr val="tx1"/>
              </a:solidFill>
            </a:rPr>
            <a:t>Schánová</a:t>
          </a:r>
          <a:endParaRPr lang="cs-CZ" sz="2000" b="0" dirty="0">
            <a:solidFill>
              <a:schemeClr val="tx1"/>
            </a:solidFill>
          </a:endParaRPr>
        </a:p>
      </dgm:t>
    </dgm:pt>
    <dgm:pt modelId="{1CDD0471-B056-4567-BB1B-C38D4C611172}" type="parTrans" cxnId="{3901ACD1-A028-4E32-BA57-C4DC950E269D}">
      <dgm:prSet/>
      <dgm:spPr/>
      <dgm:t>
        <a:bodyPr/>
        <a:lstStyle/>
        <a:p>
          <a:endParaRPr lang="cs-CZ"/>
        </a:p>
      </dgm:t>
    </dgm:pt>
    <dgm:pt modelId="{20C8744E-8A24-4C9B-85A7-DA2DB058409A}" type="sibTrans" cxnId="{3901ACD1-A028-4E32-BA57-C4DC950E269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7"/>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7"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7"/>
      <dgm:spPr/>
      <dgm:t>
        <a:bodyPr/>
        <a:lstStyle/>
        <a:p>
          <a:endParaRPr lang="cs-CZ"/>
        </a:p>
      </dgm:t>
    </dgm:pt>
    <dgm:pt modelId="{A52A0455-90FF-4808-ABD0-F02540D31D5A}" type="pres">
      <dgm:prSet presAssocID="{D1B46980-6531-4606-95E6-44980827E919}" presName="circle2" presStyleLbl="node1" presStyleIdx="1" presStyleCnt="7"/>
      <dgm:spPr/>
      <dgm:t>
        <a:bodyPr/>
        <a:lstStyle/>
        <a:p>
          <a:endParaRPr lang="cs-CZ"/>
        </a:p>
      </dgm:t>
    </dgm:pt>
    <dgm:pt modelId="{6140AFEC-043D-4C43-A2F9-D0F5331DF3A3}" type="pres">
      <dgm:prSet presAssocID="{D1B46980-6531-4606-95E6-44980827E919}" presName="rect2" presStyleLbl="alignAcc1" presStyleIdx="1" presStyleCnt="7"/>
      <dgm:spPr/>
      <dgm:t>
        <a:bodyPr/>
        <a:lstStyle/>
        <a:p>
          <a:endParaRPr lang="cs-CZ"/>
        </a:p>
      </dgm:t>
    </dgm:pt>
    <dgm:pt modelId="{9358AC05-5D7D-4327-9F80-1AD486AEA664}" type="pres">
      <dgm:prSet presAssocID="{B651F6E3-6281-48DB-9319-2AEAFDAE7572}" presName="vertSpace3" presStyleLbl="node1" presStyleIdx="1" presStyleCnt="7"/>
      <dgm:spPr/>
      <dgm:t>
        <a:bodyPr/>
        <a:lstStyle/>
        <a:p>
          <a:endParaRPr lang="cs-CZ"/>
        </a:p>
      </dgm:t>
    </dgm:pt>
    <dgm:pt modelId="{313FC574-E1CD-4FB4-B054-0B805CE0447D}" type="pres">
      <dgm:prSet presAssocID="{B651F6E3-6281-48DB-9319-2AEAFDAE7572}" presName="circle3" presStyleLbl="node1" presStyleIdx="2" presStyleCnt="7"/>
      <dgm:spPr/>
      <dgm:t>
        <a:bodyPr/>
        <a:lstStyle/>
        <a:p>
          <a:endParaRPr lang="cs-CZ"/>
        </a:p>
      </dgm:t>
    </dgm:pt>
    <dgm:pt modelId="{619D679B-A015-4ECF-8348-D1034C574F40}" type="pres">
      <dgm:prSet presAssocID="{B651F6E3-6281-48DB-9319-2AEAFDAE7572}" presName="rect3" presStyleLbl="alignAcc1" presStyleIdx="2" presStyleCnt="7"/>
      <dgm:spPr/>
      <dgm:t>
        <a:bodyPr/>
        <a:lstStyle/>
        <a:p>
          <a:endParaRPr lang="cs-CZ"/>
        </a:p>
      </dgm:t>
    </dgm:pt>
    <dgm:pt modelId="{322283A8-4A27-4CDA-BAE3-F381106A9174}" type="pres">
      <dgm:prSet presAssocID="{D8197B8C-B260-4A16-BDF4-0947B075E274}" presName="vertSpace4" presStyleLbl="node1" presStyleIdx="2" presStyleCnt="7"/>
      <dgm:spPr/>
      <dgm:t>
        <a:bodyPr/>
        <a:lstStyle/>
        <a:p>
          <a:endParaRPr lang="cs-CZ"/>
        </a:p>
      </dgm:t>
    </dgm:pt>
    <dgm:pt modelId="{FFC9F71D-1B4F-4AD9-A4A6-86ADEFC8AF5C}" type="pres">
      <dgm:prSet presAssocID="{D8197B8C-B260-4A16-BDF4-0947B075E274}" presName="circle4" presStyleLbl="node1" presStyleIdx="3" presStyleCnt="7"/>
      <dgm:spPr/>
      <dgm:t>
        <a:bodyPr/>
        <a:lstStyle/>
        <a:p>
          <a:endParaRPr lang="cs-CZ"/>
        </a:p>
      </dgm:t>
    </dgm:pt>
    <dgm:pt modelId="{25B08C86-7E15-44DC-BE7F-FFB55DD49D12}" type="pres">
      <dgm:prSet presAssocID="{D8197B8C-B260-4A16-BDF4-0947B075E274}" presName="rect4" presStyleLbl="alignAcc1" presStyleIdx="3" presStyleCnt="7"/>
      <dgm:spPr/>
      <dgm:t>
        <a:bodyPr/>
        <a:lstStyle/>
        <a:p>
          <a:endParaRPr lang="cs-CZ"/>
        </a:p>
      </dgm:t>
    </dgm:pt>
    <dgm:pt modelId="{76644BE8-9D7C-4C09-B250-3D10AF48CBB7}" type="pres">
      <dgm:prSet presAssocID="{4C35D32F-0EAB-4CD7-82EE-45574DC2A586}" presName="vertSpace5" presStyleLbl="node1" presStyleIdx="3" presStyleCnt="7"/>
      <dgm:spPr/>
      <dgm:t>
        <a:bodyPr/>
        <a:lstStyle/>
        <a:p>
          <a:endParaRPr lang="cs-CZ"/>
        </a:p>
      </dgm:t>
    </dgm:pt>
    <dgm:pt modelId="{EE85B701-7295-41C0-BA7A-34D3756A2AE6}" type="pres">
      <dgm:prSet presAssocID="{4C35D32F-0EAB-4CD7-82EE-45574DC2A586}" presName="circle5" presStyleLbl="node1" presStyleIdx="4" presStyleCnt="7"/>
      <dgm:spPr/>
      <dgm:t>
        <a:bodyPr/>
        <a:lstStyle/>
        <a:p>
          <a:endParaRPr lang="cs-CZ"/>
        </a:p>
      </dgm:t>
    </dgm:pt>
    <dgm:pt modelId="{8BEBB6EC-1DAA-4CAC-8A25-BC0FCBD5DBD5}" type="pres">
      <dgm:prSet presAssocID="{4C35D32F-0EAB-4CD7-82EE-45574DC2A586}" presName="rect5" presStyleLbl="alignAcc1" presStyleIdx="4" presStyleCnt="7"/>
      <dgm:spPr/>
      <dgm:t>
        <a:bodyPr/>
        <a:lstStyle/>
        <a:p>
          <a:endParaRPr lang="cs-CZ"/>
        </a:p>
      </dgm:t>
    </dgm:pt>
    <dgm:pt modelId="{5955ED15-90AA-4F08-A8A5-1ED70581E58B}" type="pres">
      <dgm:prSet presAssocID="{CEBA0FA6-500F-48B5-B7A1-B51529BD38F2}" presName="vertSpace6" presStyleLbl="node1" presStyleIdx="4" presStyleCnt="7"/>
      <dgm:spPr/>
      <dgm:t>
        <a:bodyPr/>
        <a:lstStyle/>
        <a:p>
          <a:endParaRPr lang="cs-CZ"/>
        </a:p>
      </dgm:t>
    </dgm:pt>
    <dgm:pt modelId="{26528689-9DF4-4685-8F23-BABDBD774F07}" type="pres">
      <dgm:prSet presAssocID="{CEBA0FA6-500F-48B5-B7A1-B51529BD38F2}" presName="circle6" presStyleLbl="node1" presStyleIdx="5" presStyleCnt="7"/>
      <dgm:spPr/>
      <dgm:t>
        <a:bodyPr/>
        <a:lstStyle/>
        <a:p>
          <a:endParaRPr lang="cs-CZ"/>
        </a:p>
      </dgm:t>
    </dgm:pt>
    <dgm:pt modelId="{CAD3E342-3400-4A52-8AAC-15B5BF88AABE}" type="pres">
      <dgm:prSet presAssocID="{CEBA0FA6-500F-48B5-B7A1-B51529BD38F2}" presName="rect6" presStyleLbl="alignAcc1" presStyleIdx="5" presStyleCnt="7"/>
      <dgm:spPr/>
      <dgm:t>
        <a:bodyPr/>
        <a:lstStyle/>
        <a:p>
          <a:endParaRPr lang="cs-CZ"/>
        </a:p>
      </dgm:t>
    </dgm:pt>
    <dgm:pt modelId="{486F9B35-3F77-4B86-95AC-C956F2B86E44}" type="pres">
      <dgm:prSet presAssocID="{BBE1F95E-D5AA-436D-B4F5-748C3834552C}" presName="vertSpace7" presStyleLbl="node1" presStyleIdx="5" presStyleCnt="7"/>
      <dgm:spPr/>
      <dgm:t>
        <a:bodyPr/>
        <a:lstStyle/>
        <a:p>
          <a:endParaRPr lang="cs-CZ"/>
        </a:p>
      </dgm:t>
    </dgm:pt>
    <dgm:pt modelId="{FE72208B-B9B5-47BF-B463-2DC6D6185814}" type="pres">
      <dgm:prSet presAssocID="{BBE1F95E-D5AA-436D-B4F5-748C3834552C}" presName="circle7" presStyleLbl="node1" presStyleIdx="6" presStyleCnt="7"/>
      <dgm:spPr/>
      <dgm:t>
        <a:bodyPr/>
        <a:lstStyle/>
        <a:p>
          <a:endParaRPr lang="cs-CZ"/>
        </a:p>
      </dgm:t>
    </dgm:pt>
    <dgm:pt modelId="{A5C228C9-6EC4-4821-934B-9E2EFBAB4497}" type="pres">
      <dgm:prSet presAssocID="{BBE1F95E-D5AA-436D-B4F5-748C3834552C}" presName="rect7" presStyleLbl="alignAcc1" presStyleIdx="6" presStyleCnt="7" custLinFactNeighborX="320" custLinFactNeighborY="-6461"/>
      <dgm:spPr/>
      <dgm:t>
        <a:bodyPr/>
        <a:lstStyle/>
        <a:p>
          <a:endParaRPr lang="cs-CZ"/>
        </a:p>
      </dgm:t>
    </dgm:pt>
    <dgm:pt modelId="{AED2198E-93D5-4001-81B4-73124B309672}" type="pres">
      <dgm:prSet presAssocID="{D1D4F407-5343-4D3F-B5B9-D407B03CAEB4}" presName="rect1ParTxNoCh" presStyleLbl="alignAcc1" presStyleIdx="6" presStyleCnt="7">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6" presStyleCnt="7">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6" presStyleCnt="7">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6" presStyleCnt="7">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6" presStyleCnt="7">
        <dgm:presLayoutVars>
          <dgm:chMax val="1"/>
          <dgm:bulletEnabled val="1"/>
        </dgm:presLayoutVars>
      </dgm:prSet>
      <dgm:spPr/>
      <dgm:t>
        <a:bodyPr/>
        <a:lstStyle/>
        <a:p>
          <a:endParaRPr lang="cs-CZ"/>
        </a:p>
      </dgm:t>
    </dgm:pt>
    <dgm:pt modelId="{02176FA0-10E9-44DC-9A54-485A362F109B}" type="pres">
      <dgm:prSet presAssocID="{CEBA0FA6-500F-48B5-B7A1-B51529BD38F2}" presName="rect6ParTxNoCh" presStyleLbl="alignAcc1" presStyleIdx="6" presStyleCnt="7">
        <dgm:presLayoutVars>
          <dgm:chMax val="1"/>
          <dgm:bulletEnabled val="1"/>
        </dgm:presLayoutVars>
      </dgm:prSet>
      <dgm:spPr/>
      <dgm:t>
        <a:bodyPr/>
        <a:lstStyle/>
        <a:p>
          <a:endParaRPr lang="cs-CZ"/>
        </a:p>
      </dgm:t>
    </dgm:pt>
    <dgm:pt modelId="{B5AA812A-7391-47E3-B3BF-07AB9DC3D00C}" type="pres">
      <dgm:prSet presAssocID="{BBE1F95E-D5AA-436D-B4F5-748C3834552C}" presName="rect7ParTxNoCh" presStyleLbl="alignAcc1" presStyleIdx="6" presStyleCnt="7">
        <dgm:presLayoutVars>
          <dgm:chMax val="1"/>
          <dgm:bulletEnabled val="1"/>
        </dgm:presLayoutVars>
      </dgm:prSet>
      <dgm:spPr/>
      <dgm:t>
        <a:bodyPr/>
        <a:lstStyle/>
        <a:p>
          <a:endParaRPr lang="cs-CZ"/>
        </a:p>
      </dgm:t>
    </dgm:pt>
  </dgm:ptLst>
  <dgm:cxnLst>
    <dgm:cxn modelId="{936B3769-FD45-4090-AC17-EA19A0ED3E6A}" type="presOf" srcId="{4C35D32F-0EAB-4CD7-82EE-45574DC2A586}" destId="{8BEBB6EC-1DAA-4CAC-8A25-BC0FCBD5DBD5}" srcOrd="0" destOrd="0" presId="urn:microsoft.com/office/officeart/2005/8/layout/target3"/>
    <dgm:cxn modelId="{4F34014E-AB24-490A-8A15-807679259DF0}" type="presOf" srcId="{BBE1F95E-D5AA-436D-B4F5-748C3834552C}" destId="{A5C228C9-6EC4-4821-934B-9E2EFBAB4497}" srcOrd="0" destOrd="0" presId="urn:microsoft.com/office/officeart/2005/8/layout/target3"/>
    <dgm:cxn modelId="{ED3990FD-CA2F-461B-AA21-291EABCDB2A3}" type="presOf" srcId="{D1B46980-6531-4606-95E6-44980827E919}" destId="{2BE915AB-18AA-4053-B92C-3BFC9ED204BB}" srcOrd="1" destOrd="0" presId="urn:microsoft.com/office/officeart/2005/8/layout/target3"/>
    <dgm:cxn modelId="{CDDC32B8-2AB7-4B03-B555-4BCFF2ACF63B}" srcId="{757F3AB3-0718-4624-B441-E567A8F0AB56}" destId="{CEBA0FA6-500F-48B5-B7A1-B51529BD38F2}" srcOrd="5" destOrd="0" parTransId="{B2D1762D-083F-44FA-BFD2-87BA8632149C}" sibTransId="{F2F34559-107E-4D59-84FB-CC8578F10151}"/>
    <dgm:cxn modelId="{4E48D1E9-7F07-4A49-B0C5-C6E9283A579B}" type="presOf" srcId="{757F3AB3-0718-4624-B441-E567A8F0AB56}" destId="{333A1088-737F-45CB-B68E-254E46348037}" srcOrd="0" destOrd="0" presId="urn:microsoft.com/office/officeart/2005/8/layout/target3"/>
    <dgm:cxn modelId="{AF3195A3-994E-4C61-A789-BC5D33479616}" type="presOf" srcId="{4C35D32F-0EAB-4CD7-82EE-45574DC2A586}" destId="{890E4F0B-2866-4A3F-A3C7-2A14B1797930}"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E5272CF6-5A11-416D-80CE-9FDB6B8CE3DF}" type="presOf" srcId="{D1D4F407-5343-4D3F-B5B9-D407B03CAEB4}" destId="{AED2198E-93D5-4001-81B4-73124B309672}" srcOrd="1" destOrd="0" presId="urn:microsoft.com/office/officeart/2005/8/layout/target3"/>
    <dgm:cxn modelId="{67D3DECD-5781-4799-9D42-F54679C4A5DD}" type="presOf" srcId="{D8197B8C-B260-4A16-BDF4-0947B075E274}" destId="{25B08C86-7E15-44DC-BE7F-FFB55DD49D12}"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7656B961-3968-497C-A490-62A3E664D4FD}" type="presOf" srcId="{D1B46980-6531-4606-95E6-44980827E919}" destId="{6140AFEC-043D-4C43-A2F9-D0F5331DF3A3}" srcOrd="0" destOrd="0" presId="urn:microsoft.com/office/officeart/2005/8/layout/target3"/>
    <dgm:cxn modelId="{3901ACD1-A028-4E32-BA57-C4DC950E269D}" srcId="{757F3AB3-0718-4624-B441-E567A8F0AB56}" destId="{BBE1F95E-D5AA-436D-B4F5-748C3834552C}" srcOrd="6" destOrd="0" parTransId="{1CDD0471-B056-4567-BB1B-C38D4C611172}" sibTransId="{20C8744E-8A24-4C9B-85A7-DA2DB058409A}"/>
    <dgm:cxn modelId="{AB906E97-3CD9-4E05-91AE-864F8E394536}" srcId="{757F3AB3-0718-4624-B441-E567A8F0AB56}" destId="{D1B46980-6531-4606-95E6-44980827E919}" srcOrd="1" destOrd="0" parTransId="{4F7B2CF5-A270-4D61-A510-1C1C5A4DCD3B}" sibTransId="{CFF69701-2866-4EF5-BFB5-F3F9B72EB817}"/>
    <dgm:cxn modelId="{C6288323-1E12-4E67-8B26-1F864FF8399F}" type="presOf" srcId="{B651F6E3-6281-48DB-9319-2AEAFDAE7572}" destId="{6BB5E863-4638-4E1D-BFDE-399D028AC4ED}" srcOrd="1" destOrd="0" presId="urn:microsoft.com/office/officeart/2005/8/layout/target3"/>
    <dgm:cxn modelId="{4FAAD2F0-471A-4672-8002-5271FD04293E}" type="presOf" srcId="{CEBA0FA6-500F-48B5-B7A1-B51529BD38F2}" destId="{02176FA0-10E9-44DC-9A54-485A362F109B}" srcOrd="1" destOrd="0" presId="urn:microsoft.com/office/officeart/2005/8/layout/target3"/>
    <dgm:cxn modelId="{51E639B5-828F-49D8-BF53-62BBB67E660F}" type="presOf" srcId="{BBE1F95E-D5AA-436D-B4F5-748C3834552C}" destId="{B5AA812A-7391-47E3-B3BF-07AB9DC3D00C}"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1C629E11-392D-42B2-987E-DA9520429775}" type="presOf" srcId="{D1D4F407-5343-4D3F-B5B9-D407B03CAEB4}" destId="{D005CE8C-CC26-4C3E-AC11-E15060ECD759}" srcOrd="0" destOrd="0" presId="urn:microsoft.com/office/officeart/2005/8/layout/target3"/>
    <dgm:cxn modelId="{03D43534-C7FF-41E9-9CBB-78840004AA4E}" type="presOf" srcId="{B651F6E3-6281-48DB-9319-2AEAFDAE7572}" destId="{619D679B-A015-4ECF-8348-D1034C574F40}" srcOrd="0" destOrd="0" presId="urn:microsoft.com/office/officeart/2005/8/layout/target3"/>
    <dgm:cxn modelId="{69724216-AFBC-49FA-B32B-84C0311FFD07}" type="presOf" srcId="{CEBA0FA6-500F-48B5-B7A1-B51529BD38F2}" destId="{CAD3E342-3400-4A52-8AAC-15B5BF88AABE}"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3A301789-B2E9-4726-B9F6-C5B44AB6BFE9}" type="presOf" srcId="{D8197B8C-B260-4A16-BDF4-0947B075E274}" destId="{5A5FFA88-C948-4069-8E93-59FA12366E83}" srcOrd="1" destOrd="0" presId="urn:microsoft.com/office/officeart/2005/8/layout/target3"/>
    <dgm:cxn modelId="{DDCFF6FF-80BF-4ADB-B200-0407EE5885AB}" type="presParOf" srcId="{333A1088-737F-45CB-B68E-254E46348037}" destId="{F5ABB229-8D3B-4694-996A-96F23CF14429}" srcOrd="0" destOrd="0" presId="urn:microsoft.com/office/officeart/2005/8/layout/target3"/>
    <dgm:cxn modelId="{2E93F2B3-046A-472C-AEA5-72D893650ADD}" type="presParOf" srcId="{333A1088-737F-45CB-B68E-254E46348037}" destId="{F41139FD-01EE-4571-8B17-4FB00FC51163}" srcOrd="1" destOrd="0" presId="urn:microsoft.com/office/officeart/2005/8/layout/target3"/>
    <dgm:cxn modelId="{120E6359-29EC-4A77-AB32-D66685319F12}" type="presParOf" srcId="{333A1088-737F-45CB-B68E-254E46348037}" destId="{D005CE8C-CC26-4C3E-AC11-E15060ECD759}" srcOrd="2" destOrd="0" presId="urn:microsoft.com/office/officeart/2005/8/layout/target3"/>
    <dgm:cxn modelId="{4CD9232F-C10A-4C5A-9A09-A8621C622DD6}" type="presParOf" srcId="{333A1088-737F-45CB-B68E-254E46348037}" destId="{2C702D82-9B77-49B7-9568-BB8EB47C3372}" srcOrd="3" destOrd="0" presId="urn:microsoft.com/office/officeart/2005/8/layout/target3"/>
    <dgm:cxn modelId="{10A5959F-5CE8-460E-B93A-D3C3D867E60E}" type="presParOf" srcId="{333A1088-737F-45CB-B68E-254E46348037}" destId="{A52A0455-90FF-4808-ABD0-F02540D31D5A}" srcOrd="4" destOrd="0" presId="urn:microsoft.com/office/officeart/2005/8/layout/target3"/>
    <dgm:cxn modelId="{82889479-C56C-4AA0-84E4-BC724E77F95E}" type="presParOf" srcId="{333A1088-737F-45CB-B68E-254E46348037}" destId="{6140AFEC-043D-4C43-A2F9-D0F5331DF3A3}" srcOrd="5" destOrd="0" presId="urn:microsoft.com/office/officeart/2005/8/layout/target3"/>
    <dgm:cxn modelId="{AE2F4580-A713-48BF-B05C-C5256115BC59}" type="presParOf" srcId="{333A1088-737F-45CB-B68E-254E46348037}" destId="{9358AC05-5D7D-4327-9F80-1AD486AEA664}" srcOrd="6" destOrd="0" presId="urn:microsoft.com/office/officeart/2005/8/layout/target3"/>
    <dgm:cxn modelId="{65909223-6B44-4269-B883-ECD20DE3DC6F}" type="presParOf" srcId="{333A1088-737F-45CB-B68E-254E46348037}" destId="{313FC574-E1CD-4FB4-B054-0B805CE0447D}" srcOrd="7" destOrd="0" presId="urn:microsoft.com/office/officeart/2005/8/layout/target3"/>
    <dgm:cxn modelId="{23A7F45A-7BB6-41D2-A353-A2601A052B82}" type="presParOf" srcId="{333A1088-737F-45CB-B68E-254E46348037}" destId="{619D679B-A015-4ECF-8348-D1034C574F40}" srcOrd="8" destOrd="0" presId="urn:microsoft.com/office/officeart/2005/8/layout/target3"/>
    <dgm:cxn modelId="{C883F843-BBDA-48F8-8EDF-0A5DF1C09000}" type="presParOf" srcId="{333A1088-737F-45CB-B68E-254E46348037}" destId="{322283A8-4A27-4CDA-BAE3-F381106A9174}" srcOrd="9" destOrd="0" presId="urn:microsoft.com/office/officeart/2005/8/layout/target3"/>
    <dgm:cxn modelId="{83B9ABC7-83E5-4596-9A4E-6E4E3F888763}" type="presParOf" srcId="{333A1088-737F-45CB-B68E-254E46348037}" destId="{FFC9F71D-1B4F-4AD9-A4A6-86ADEFC8AF5C}" srcOrd="10" destOrd="0" presId="urn:microsoft.com/office/officeart/2005/8/layout/target3"/>
    <dgm:cxn modelId="{93E48803-E82E-4DF1-8E06-04ED1A4FA8AA}" type="presParOf" srcId="{333A1088-737F-45CB-B68E-254E46348037}" destId="{25B08C86-7E15-44DC-BE7F-FFB55DD49D12}" srcOrd="11" destOrd="0" presId="urn:microsoft.com/office/officeart/2005/8/layout/target3"/>
    <dgm:cxn modelId="{970F9FF3-191A-4193-A690-47D3B8DB3814}" type="presParOf" srcId="{333A1088-737F-45CB-B68E-254E46348037}" destId="{76644BE8-9D7C-4C09-B250-3D10AF48CBB7}" srcOrd="12" destOrd="0" presId="urn:microsoft.com/office/officeart/2005/8/layout/target3"/>
    <dgm:cxn modelId="{AD6FD4D4-5E1D-4729-BB6F-842515EED4E2}" type="presParOf" srcId="{333A1088-737F-45CB-B68E-254E46348037}" destId="{EE85B701-7295-41C0-BA7A-34D3756A2AE6}" srcOrd="13" destOrd="0" presId="urn:microsoft.com/office/officeart/2005/8/layout/target3"/>
    <dgm:cxn modelId="{39A76324-4FD4-4AAF-AC41-65DB421A5B6E}" type="presParOf" srcId="{333A1088-737F-45CB-B68E-254E46348037}" destId="{8BEBB6EC-1DAA-4CAC-8A25-BC0FCBD5DBD5}" srcOrd="14" destOrd="0" presId="urn:microsoft.com/office/officeart/2005/8/layout/target3"/>
    <dgm:cxn modelId="{77D40B4E-39B6-4C7A-BCCA-CEE5C8D0D234}" type="presParOf" srcId="{333A1088-737F-45CB-B68E-254E46348037}" destId="{5955ED15-90AA-4F08-A8A5-1ED70581E58B}" srcOrd="15" destOrd="0" presId="urn:microsoft.com/office/officeart/2005/8/layout/target3"/>
    <dgm:cxn modelId="{C84023B8-F0D9-4BDA-99BA-EB81FDA23CFC}" type="presParOf" srcId="{333A1088-737F-45CB-B68E-254E46348037}" destId="{26528689-9DF4-4685-8F23-BABDBD774F07}" srcOrd="16" destOrd="0" presId="urn:microsoft.com/office/officeart/2005/8/layout/target3"/>
    <dgm:cxn modelId="{6D962356-9145-46DA-974D-84B25C582D47}" type="presParOf" srcId="{333A1088-737F-45CB-B68E-254E46348037}" destId="{CAD3E342-3400-4A52-8AAC-15B5BF88AABE}" srcOrd="17" destOrd="0" presId="urn:microsoft.com/office/officeart/2005/8/layout/target3"/>
    <dgm:cxn modelId="{AECBC102-7BB6-4029-9979-CED1DA3AE20C}" type="presParOf" srcId="{333A1088-737F-45CB-B68E-254E46348037}" destId="{486F9B35-3F77-4B86-95AC-C956F2B86E44}" srcOrd="18" destOrd="0" presId="urn:microsoft.com/office/officeart/2005/8/layout/target3"/>
    <dgm:cxn modelId="{D460CE5C-CC44-41A6-ACDA-41F035F181DA}" type="presParOf" srcId="{333A1088-737F-45CB-B68E-254E46348037}" destId="{FE72208B-B9B5-47BF-B463-2DC6D6185814}" srcOrd="19" destOrd="0" presId="urn:microsoft.com/office/officeart/2005/8/layout/target3"/>
    <dgm:cxn modelId="{4AB13CE4-BC87-4AC6-9A76-ACFF9D500C9D}" type="presParOf" srcId="{333A1088-737F-45CB-B68E-254E46348037}" destId="{A5C228C9-6EC4-4821-934B-9E2EFBAB4497}" srcOrd="20" destOrd="0" presId="urn:microsoft.com/office/officeart/2005/8/layout/target3"/>
    <dgm:cxn modelId="{316DAA77-39C5-48CB-B301-6ABBCF968772}" type="presParOf" srcId="{333A1088-737F-45CB-B68E-254E46348037}" destId="{AED2198E-93D5-4001-81B4-73124B309672}" srcOrd="21" destOrd="0" presId="urn:microsoft.com/office/officeart/2005/8/layout/target3"/>
    <dgm:cxn modelId="{4C4239A7-9EB4-4FE4-AAD7-2EFFCCBC353D}" type="presParOf" srcId="{333A1088-737F-45CB-B68E-254E46348037}" destId="{2BE915AB-18AA-4053-B92C-3BFC9ED204BB}" srcOrd="22" destOrd="0" presId="urn:microsoft.com/office/officeart/2005/8/layout/target3"/>
    <dgm:cxn modelId="{4D0A6A59-29D9-4DB9-85AA-9E3D4F630C1C}" type="presParOf" srcId="{333A1088-737F-45CB-B68E-254E46348037}" destId="{6BB5E863-4638-4E1D-BFDE-399D028AC4ED}" srcOrd="23" destOrd="0" presId="urn:microsoft.com/office/officeart/2005/8/layout/target3"/>
    <dgm:cxn modelId="{8D59A655-380E-47F3-A4F1-736425301AB7}" type="presParOf" srcId="{333A1088-737F-45CB-B68E-254E46348037}" destId="{5A5FFA88-C948-4069-8E93-59FA12366E83}" srcOrd="24" destOrd="0" presId="urn:microsoft.com/office/officeart/2005/8/layout/target3"/>
    <dgm:cxn modelId="{113DF4C0-C11B-49A2-BDFF-A9BE9CD95DC8}" type="presParOf" srcId="{333A1088-737F-45CB-B68E-254E46348037}" destId="{890E4F0B-2866-4A3F-A3C7-2A14B1797930}" srcOrd="25" destOrd="0" presId="urn:microsoft.com/office/officeart/2005/8/layout/target3"/>
    <dgm:cxn modelId="{6AEFF52C-253B-4171-A600-4169767D72F1}" type="presParOf" srcId="{333A1088-737F-45CB-B68E-254E46348037}" destId="{02176FA0-10E9-44DC-9A54-485A362F109B}" srcOrd="26" destOrd="0" presId="urn:microsoft.com/office/officeart/2005/8/layout/target3"/>
    <dgm:cxn modelId="{75228217-D822-4B7A-AB2D-C79C6F9437B0}" type="presParOf" srcId="{333A1088-737F-45CB-B68E-254E46348037}" destId="{B5AA812A-7391-47E3-B3BF-07AB9DC3D00C}" srcOrd="27"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3" cy="2547713"/>
        </a:xfrm>
        <a:prstGeom prst="pie">
          <a:avLst>
            <a:gd name="adj1" fmla="val 5400000"/>
            <a:gd name="adj2" fmla="val 1620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6841" y="0"/>
          <a:ext cx="6973433" cy="2547713"/>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NÁZEV ŠKOLY</a:t>
          </a:r>
          <a:r>
            <a:rPr lang="cs-CZ" sz="2000" kern="1200" dirty="0" smtClean="0">
              <a:solidFill>
                <a:schemeClr val="accent1">
                  <a:lumMod val="75000"/>
                </a:schemeClr>
              </a:solidFill>
            </a:rPr>
            <a:t>: </a:t>
          </a:r>
          <a:r>
            <a:rPr lang="cs-CZ" sz="2000" b="0" kern="1200" dirty="0" smtClean="0"/>
            <a:t>Gymnázium Lovosice, Sady pionýrů 600/6</a:t>
          </a:r>
          <a:endParaRPr lang="cs-CZ" sz="2000" b="0" kern="1200" dirty="0"/>
        </a:p>
      </dsp:txBody>
      <dsp:txXfrm>
        <a:off x="1256841" y="0"/>
        <a:ext cx="6973433" cy="254771"/>
      </dsp:txXfrm>
    </dsp:sp>
    <dsp:sp modelId="{A52A0455-90FF-4808-ABD0-F02540D31D5A}">
      <dsp:nvSpPr>
        <dsp:cNvPr id="0" name=""/>
        <dsp:cNvSpPr/>
      </dsp:nvSpPr>
      <dsp:spPr>
        <a:xfrm>
          <a:off x="191078" y="254771"/>
          <a:ext cx="2165557" cy="2165557"/>
        </a:xfrm>
        <a:prstGeom prst="pie">
          <a:avLst>
            <a:gd name="adj1" fmla="val 5400000"/>
            <a:gd name="adj2" fmla="val 162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6" y="254771"/>
          <a:ext cx="6973433" cy="2165557"/>
        </a:xfrm>
        <a:prstGeom prst="rect">
          <a:avLst/>
        </a:prstGeom>
        <a:solidFill>
          <a:schemeClr val="lt1">
            <a:alpha val="90000"/>
            <a:hueOff val="0"/>
            <a:satOff val="0"/>
            <a:lumOff val="0"/>
            <a:alphaOff val="0"/>
          </a:schemeClr>
        </a:solidFill>
        <a:ln w="9525" cap="flat" cmpd="sng" algn="ctr">
          <a:solidFill>
            <a:schemeClr val="accent4">
              <a:hueOff val="-744128"/>
              <a:satOff val="4483"/>
              <a:lumOff val="35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ČÍSLO PROJEKTU</a:t>
          </a:r>
          <a:r>
            <a:rPr lang="cs-CZ" sz="2000" kern="1200" dirty="0" smtClean="0">
              <a:solidFill>
                <a:schemeClr val="accent1">
                  <a:lumMod val="75000"/>
                </a:schemeClr>
              </a:solidFill>
            </a:rPr>
            <a:t>: </a:t>
          </a:r>
          <a:r>
            <a:rPr lang="cs-CZ" sz="2000" b="0" kern="1200" dirty="0" smtClean="0"/>
            <a:t>CZ.1.07/1.5.00/34.1073</a:t>
          </a:r>
          <a:endParaRPr lang="cs-CZ" sz="2000" b="0" kern="1200" dirty="0"/>
        </a:p>
      </dsp:txBody>
      <dsp:txXfrm>
        <a:off x="1273856" y="254771"/>
        <a:ext cx="6973433" cy="254771"/>
      </dsp:txXfrm>
    </dsp:sp>
    <dsp:sp modelId="{313FC574-E1CD-4FB4-B054-0B805CE0447D}">
      <dsp:nvSpPr>
        <dsp:cNvPr id="0" name=""/>
        <dsp:cNvSpPr/>
      </dsp:nvSpPr>
      <dsp:spPr>
        <a:xfrm>
          <a:off x="382156" y="509542"/>
          <a:ext cx="1783400" cy="1783400"/>
        </a:xfrm>
        <a:prstGeom prst="pie">
          <a:avLst>
            <a:gd name="adj1" fmla="val 5400000"/>
            <a:gd name="adj2" fmla="val 1620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6" y="509542"/>
          <a:ext cx="6973433" cy="1783400"/>
        </a:xfrm>
        <a:prstGeom prst="rect">
          <a:avLst/>
        </a:prstGeom>
        <a:solidFill>
          <a:schemeClr val="lt1">
            <a:alpha val="90000"/>
            <a:hueOff val="0"/>
            <a:satOff val="0"/>
            <a:lumOff val="0"/>
            <a:alphaOff val="0"/>
          </a:schemeClr>
        </a:solidFill>
        <a:ln w="9525" cap="flat" cmpd="sng" algn="ctr">
          <a:solidFill>
            <a:schemeClr val="accent4">
              <a:hueOff val="-1488257"/>
              <a:satOff val="8966"/>
              <a:lumOff val="71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NÁZEV MATERIÁLU</a:t>
          </a:r>
          <a:r>
            <a:rPr lang="cs-CZ" sz="2000" kern="1200" dirty="0" smtClean="0">
              <a:solidFill>
                <a:schemeClr val="accent1">
                  <a:lumMod val="75000"/>
                </a:schemeClr>
              </a:solidFill>
            </a:rPr>
            <a:t>:</a:t>
          </a:r>
          <a:r>
            <a:rPr lang="cs-CZ" sz="2000" kern="1200" baseline="0" dirty="0" smtClean="0">
              <a:solidFill>
                <a:schemeClr val="accent1">
                  <a:lumMod val="75000"/>
                </a:schemeClr>
              </a:solidFill>
            </a:rPr>
            <a:t> </a:t>
          </a:r>
          <a:r>
            <a:rPr lang="cs-CZ" sz="2000" b="0" kern="1200" baseline="0" dirty="0" smtClean="0"/>
            <a:t>VY_32_INOVACE_3B_13_</a:t>
          </a:r>
          <a:r>
            <a:rPr lang="cs-CZ" sz="2000" b="0" kern="1200" baseline="0" dirty="0" err="1" smtClean="0"/>
            <a:t>Prague</a:t>
          </a:r>
          <a:r>
            <a:rPr lang="cs-CZ" sz="2000" b="0" kern="1200" baseline="0" dirty="0" smtClean="0"/>
            <a:t> </a:t>
          </a:r>
          <a:r>
            <a:rPr lang="cs-CZ" sz="2000" b="0" kern="1200" baseline="0" dirty="0" err="1" smtClean="0"/>
            <a:t>history</a:t>
          </a:r>
          <a:r>
            <a:rPr lang="cs-CZ" sz="2000" b="0" kern="1200" baseline="0" dirty="0" smtClean="0"/>
            <a:t> </a:t>
          </a:r>
          <a:r>
            <a:rPr lang="en-US" sz="2000" b="0" kern="1200" baseline="0" dirty="0" smtClean="0"/>
            <a:t>II</a:t>
          </a:r>
          <a:endParaRPr lang="cs-CZ" sz="2000" b="0" kern="1200" dirty="0"/>
        </a:p>
      </dsp:txBody>
      <dsp:txXfrm>
        <a:off x="1273856" y="509542"/>
        <a:ext cx="6973433" cy="254771"/>
      </dsp:txXfrm>
    </dsp:sp>
    <dsp:sp modelId="{FFC9F71D-1B4F-4AD9-A4A6-86ADEFC8AF5C}">
      <dsp:nvSpPr>
        <dsp:cNvPr id="0" name=""/>
        <dsp:cNvSpPr/>
      </dsp:nvSpPr>
      <dsp:spPr>
        <a:xfrm>
          <a:off x="573235" y="764313"/>
          <a:ext cx="1401243" cy="1401243"/>
        </a:xfrm>
        <a:prstGeom prst="pie">
          <a:avLst>
            <a:gd name="adj1" fmla="val 5400000"/>
            <a:gd name="adj2" fmla="val 162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6" y="764313"/>
          <a:ext cx="6973433" cy="1401243"/>
        </a:xfrm>
        <a:prstGeom prst="rect">
          <a:avLst/>
        </a:prstGeom>
        <a:solidFill>
          <a:schemeClr val="lt1">
            <a:alpha val="90000"/>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TÉMA SADY</a:t>
          </a:r>
          <a:r>
            <a:rPr lang="cs-CZ" sz="2000" kern="1200" dirty="0" smtClean="0">
              <a:solidFill>
                <a:schemeClr val="tx1"/>
              </a:solidFill>
            </a:rPr>
            <a:t>: Anglický jazyk</a:t>
          </a:r>
          <a:endParaRPr lang="cs-CZ" sz="2000" kern="1200" dirty="0">
            <a:solidFill>
              <a:schemeClr val="tx1"/>
            </a:solidFill>
          </a:endParaRPr>
        </a:p>
      </dsp:txBody>
      <dsp:txXfrm>
        <a:off x="1273856" y="764313"/>
        <a:ext cx="6973433" cy="254773"/>
      </dsp:txXfrm>
    </dsp:sp>
    <dsp:sp modelId="{EE85B701-7295-41C0-BA7A-34D3756A2AE6}">
      <dsp:nvSpPr>
        <dsp:cNvPr id="0" name=""/>
        <dsp:cNvSpPr/>
      </dsp:nvSpPr>
      <dsp:spPr>
        <a:xfrm>
          <a:off x="764314" y="1019086"/>
          <a:ext cx="1019084" cy="1019084"/>
        </a:xfrm>
        <a:prstGeom prst="pie">
          <a:avLst>
            <a:gd name="adj1" fmla="val 5400000"/>
            <a:gd name="adj2" fmla="val 1620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6" y="1019086"/>
          <a:ext cx="6973433" cy="1019084"/>
        </a:xfrm>
        <a:prstGeom prst="rect">
          <a:avLst/>
        </a:prstGeom>
        <a:solidFill>
          <a:schemeClr val="lt1">
            <a:alpha val="90000"/>
            <a:hueOff val="0"/>
            <a:satOff val="0"/>
            <a:lumOff val="0"/>
            <a:alphaOff val="0"/>
          </a:schemeClr>
        </a:solidFill>
        <a:ln w="9525" cap="flat" cmpd="sng" algn="ctr">
          <a:solidFill>
            <a:schemeClr val="accent4">
              <a:hueOff val="-2976513"/>
              <a:satOff val="17933"/>
              <a:lumOff val="143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ROČNÍK</a:t>
          </a:r>
          <a:r>
            <a:rPr lang="cs-CZ" sz="2000" kern="1200" dirty="0" smtClean="0">
              <a:solidFill>
                <a:schemeClr val="accent1">
                  <a:lumMod val="75000"/>
                </a:schemeClr>
              </a:solidFill>
            </a:rPr>
            <a:t>:  </a:t>
          </a:r>
          <a:r>
            <a:rPr lang="cs-CZ" sz="2000" kern="1200" dirty="0" smtClean="0">
              <a:solidFill>
                <a:schemeClr val="tx1"/>
              </a:solidFill>
            </a:rPr>
            <a:t>3., 4. ročník/septima, oktáva</a:t>
          </a:r>
          <a:endParaRPr lang="cs-CZ" sz="2000" kern="1200" dirty="0">
            <a:solidFill>
              <a:schemeClr val="tx1"/>
            </a:solidFill>
          </a:endParaRPr>
        </a:p>
      </dsp:txBody>
      <dsp:txXfrm>
        <a:off x="1273856" y="1019086"/>
        <a:ext cx="6973433" cy="254771"/>
      </dsp:txXfrm>
    </dsp:sp>
    <dsp:sp modelId="{26528689-9DF4-4685-8F23-BABDBD774F07}">
      <dsp:nvSpPr>
        <dsp:cNvPr id="0" name=""/>
        <dsp:cNvSpPr/>
      </dsp:nvSpPr>
      <dsp:spPr>
        <a:xfrm>
          <a:off x="955393" y="1273857"/>
          <a:ext cx="636927" cy="636927"/>
        </a:xfrm>
        <a:prstGeom prst="pie">
          <a:avLst>
            <a:gd name="adj1" fmla="val 5400000"/>
            <a:gd name="adj2" fmla="val 162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AD3E342-3400-4A52-8AAC-15B5BF88AABE}">
      <dsp:nvSpPr>
        <dsp:cNvPr id="0" name=""/>
        <dsp:cNvSpPr/>
      </dsp:nvSpPr>
      <dsp:spPr>
        <a:xfrm>
          <a:off x="1273856" y="1273857"/>
          <a:ext cx="6973433" cy="636927"/>
        </a:xfrm>
        <a:prstGeom prst="rect">
          <a:avLst/>
        </a:prstGeom>
        <a:solidFill>
          <a:schemeClr val="lt1">
            <a:alpha val="90000"/>
            <a:hueOff val="0"/>
            <a:satOff val="0"/>
            <a:lumOff val="0"/>
            <a:alphaOff val="0"/>
          </a:schemeClr>
        </a:solidFill>
        <a:ln w="9525" cap="flat" cmpd="sng" algn="ctr">
          <a:solidFill>
            <a:schemeClr val="accent4">
              <a:hueOff val="-3720641"/>
              <a:satOff val="22416"/>
              <a:lumOff val="179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DATUM VZNIKU</a:t>
          </a:r>
          <a:r>
            <a:rPr lang="cs-CZ" sz="2000" kern="1200" dirty="0" smtClean="0">
              <a:solidFill>
                <a:schemeClr val="accent1">
                  <a:lumMod val="75000"/>
                </a:schemeClr>
              </a:solidFill>
            </a:rPr>
            <a:t>: </a:t>
          </a:r>
          <a:r>
            <a:rPr lang="cs-CZ" sz="2000" kern="1200" dirty="0" smtClean="0">
              <a:solidFill>
                <a:schemeClr val="tx1"/>
              </a:solidFill>
            </a:rPr>
            <a:t>srpen 2013</a:t>
          </a:r>
          <a:endParaRPr lang="cs-CZ" sz="2000" kern="1200" dirty="0">
            <a:solidFill>
              <a:schemeClr val="tx1"/>
            </a:solidFill>
          </a:endParaRPr>
        </a:p>
      </dsp:txBody>
      <dsp:txXfrm>
        <a:off x="1273856" y="1273857"/>
        <a:ext cx="6973433" cy="254771"/>
      </dsp:txXfrm>
    </dsp:sp>
    <dsp:sp modelId="{FE72208B-B9B5-47BF-B463-2DC6D6185814}">
      <dsp:nvSpPr>
        <dsp:cNvPr id="0" name=""/>
        <dsp:cNvSpPr/>
      </dsp:nvSpPr>
      <dsp:spPr>
        <a:xfrm>
          <a:off x="1146471" y="1528628"/>
          <a:ext cx="254771" cy="254771"/>
        </a:xfrm>
        <a:prstGeom prst="pie">
          <a:avLst>
            <a:gd name="adj1" fmla="val 5400000"/>
            <a:gd name="adj2" fmla="val 1620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5C228C9-6EC4-4821-934B-9E2EFBAB4497}">
      <dsp:nvSpPr>
        <dsp:cNvPr id="0" name=""/>
        <dsp:cNvSpPr/>
      </dsp:nvSpPr>
      <dsp:spPr>
        <a:xfrm>
          <a:off x="1273856" y="1512168"/>
          <a:ext cx="6973433" cy="254771"/>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AUTOR</a:t>
          </a:r>
          <a:r>
            <a:rPr lang="cs-CZ" sz="2000" kern="1200" dirty="0" smtClean="0">
              <a:solidFill>
                <a:schemeClr val="accent1">
                  <a:lumMod val="75000"/>
                </a:schemeClr>
              </a:solidFill>
            </a:rPr>
            <a:t>: </a:t>
          </a:r>
          <a:r>
            <a:rPr lang="cs-CZ" sz="2000" kern="1200" dirty="0" smtClean="0">
              <a:solidFill>
                <a:schemeClr val="tx1"/>
              </a:solidFill>
            </a:rPr>
            <a:t>Ing. Naděžda </a:t>
          </a:r>
          <a:r>
            <a:rPr lang="cs-CZ" sz="2000" kern="1200" dirty="0" err="1" smtClean="0">
              <a:solidFill>
                <a:schemeClr val="tx1"/>
              </a:solidFill>
            </a:rPr>
            <a:t>Schánová</a:t>
          </a:r>
          <a:endParaRPr lang="cs-CZ" sz="2000" b="0" kern="1200" dirty="0">
            <a:solidFill>
              <a:schemeClr val="tx1"/>
            </a:solidFill>
          </a:endParaRPr>
        </a:p>
      </dsp:txBody>
      <dsp:txXfrm>
        <a:off x="1273856" y="1512168"/>
        <a:ext cx="6973433" cy="25477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B7C7E25-464D-43BA-B108-7E72E3DC0199}" type="datetimeFigureOut">
              <a:rPr lang="cs-CZ" smtClean="0"/>
              <a:pPr/>
              <a:t>22.11.2013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13889B0-1A0B-4ADD-961C-9886DC58EB57}" type="slidenum">
              <a:rPr lang="cs-CZ" smtClean="0"/>
              <a:pPr/>
              <a:t>‹#›</a:t>
            </a:fld>
            <a:endParaRPr lang="cs-CZ"/>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450277-E95D-4F0F-BA52-575EC704CF98}" type="datetimeFigureOut">
              <a:rPr lang="cs-CZ" smtClean="0"/>
              <a:pPr/>
              <a:t>22.11.2013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32B92D-6FD9-4A9F-9885-FBE59F655BE2}"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FB32B92D-6FD9-4A9F-9885-FBE59F655BE2}" type="slidenum">
              <a:rPr lang="cs-CZ" smtClean="0"/>
              <a:pPr/>
              <a:t>67</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FB32B92D-6FD9-4A9F-9885-FBE59F655BE2}" type="slidenum">
              <a:rPr lang="cs-CZ" smtClean="0"/>
              <a:pPr/>
              <a:t>68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488C4"/>
            </a:gs>
            <a:gs pos="53000">
              <a:srgbClr val="D4DEFF"/>
            </a:gs>
            <a:gs pos="8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22.11.2013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cs.wikipedia.org/wiki/Soubor:Schwarzenbersk%C3%BD_pal%C3%A1c_Hrad%C4%8Dansk%C3%A9_n%C3%A1m.JPG"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upload.wikimedia.org/wikipedia/commons/1/1f/Schwarzenbersk%C3%BD_pal%C3%A1c1.jpg" TargetMode="External"/></Relationships>
</file>

<file path=ppt/slides/_rels/slide1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upload.wikimedia.org/wikipedia/commons/2/2d/Pra%C5%BEsk%C3%BD_hrad,_Letohr%C3%A1dek_kr%C3%A1lovny_Anny_02.jp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upload.wikimedia.org/wikipedia/commons/6/64/Joseph_Heintz_d._%C3%84._002.jpg"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upload.wikimedia.org/wikipedia/commons/3/31/Aachen,_Hans_von_-_Alegoria_de_la_Paz_(1602).jpg"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kralovskacesta.cz/data/media/foto/large/1img_44771.jpg" TargetMode="Externa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hyperlink" Target="//upload.wikimedia.org/wikipedia/commons/1/1e/%C5%A0pan%C4%9Blsk%C3%BD_s%C3%A1l_kv%C4%9Bten_2013.jp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upload.wikimedia.org/wikipedia/commons/d/d2/Arcimboldovertemnus.jpeg"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en.wikipedia.org/wiki/File:Tycho_Brahe_Grave_DSCN2900.jpg" TargetMode="Externa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hyperlink" Target="http://cs.wikipedia.org/wiki/Soubor:Tycho_Brahe.jp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cs.wikipedia.org/wiki/Soubor:Prague_Castle_Mathias_Gate.jpg"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upload.wikimedia.org/wikipedia/commons/c/c3/%C4%8Cern%C3%ADnsk%C3%BD_pal%C3%A1c_MZ.JPG" TargetMode="External"/><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4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upload.wikimedia.org/wikipedia/commons/7/76/Valdstejnsky_Palace_garden_autumn.jpg"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1.jpeg"/><Relationship Id="rId2" Type="http://schemas.openxmlformats.org/officeDocument/2006/relationships/hyperlink" Target="http://cs.wikipedia.org/wiki/Soubor:Chram_sv_Mikulase_z_upati_Petrina.jpg" TargetMode="External"/><Relationship Id="rId1" Type="http://schemas.openxmlformats.org/officeDocument/2006/relationships/slideLayout" Target="../slideLayouts/slideLayout7.xml"/><Relationship Id="rId6" Type="http://schemas.openxmlformats.org/officeDocument/2006/relationships/hyperlink" Target="http://cs.wikipedia.org/wiki/Soubor:Chram_sv_Mikulase_interier_kopule2.jpg" TargetMode="External"/><Relationship Id="rId5" Type="http://schemas.openxmlformats.org/officeDocument/2006/relationships/image" Target="../media/image20.jpeg"/><Relationship Id="rId4" Type="http://schemas.openxmlformats.org/officeDocument/2006/relationships/hyperlink" Target="http://cs.wikipedia.org/wiki/Soubor:Interior_of_Church_of_St_Nicholas_in_Mala_Strana_in_Prague.jpg"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upload.wikimedia.org/wikipedia/commons/2/28/Vseobecna-studovna.jpg"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upload.wikimedia.org/wikipedia/commons/0/0c/Klementinum_noc_1.jpg" TargetMode="Externa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hyperlink" Target="//upload.wikimedia.org/wikipedia/commons/c/c9/Klementinum,_n%C3%A1dvo%C5%99%C3%AD_z%C3%A1pad.jpg" TargetMode="External"/><Relationship Id="rId4" Type="http://schemas.openxmlformats.org/officeDocument/2006/relationships/image" Target="../media/image24.jpeg"/></Relationships>
</file>

<file path=ppt/slides/_rels/slide4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upload.wikimedia.org/wikipedia/commons/1/15/Pal%C3%A1c_Kinsk%C3%BDch_erb.JPG"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upload.wikimedia.org/wikipedia/commons/6/69/Prague_Palace_Kinsky_PC.jpg"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upload.wikimedia.org/wikipedia/commons/2/24/Stavovske_divadlo.jpg"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upload.wikimedia.org/wikipedia/commons/f/fd/U_Hybern%C5%AF_1.JPG" TargetMode="Externa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hyperlink" Target="http://cs.wikipedia.org/wiki/Soubor:U_Hybern%C5%AF_7.JPG"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upload.wikimedia.org/wikipedia/en/6/67/SaintWenceslasSquare.jpg" TargetMode="Externa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upload.wikimedia.org/wikipedia/commons/3/30/Praha_2005-09-20_n%C3%A1rodn%C3%AD_divadlo.jpg"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upload.wikimedia.org/wikipedia/commons/4/41/Prag_obecni_d%C3%BBm_gemeindehaus.jpg" TargetMode="Externa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upload.wikimedia.org/wikipedia/commons/d/d8/Pomnik_jana_husa_wisnia6522.JPG" TargetMode="Externa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en.wikipedia.org/wiki/File:Cs-Alfons_Mucha.ogg" TargetMode="Externa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cs.wikipedia.org/wiki/Soubor:Alfons_Mucha_-_Czechoslovakian_poststamps.JPG"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upload.wikimedia.org/wikipedia/commons/1/16/U_cerne_matky_bozi1.jpg" TargetMode="External"/><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hyperlink" Target="http://upload.wikimedia.org/wikipedia/commons/thumb/a/ae/Mucha_stained_glass_windows_in_St._Vitus_Cathedral.JPG/400px-Mucha_stained_glass_windows_in_St._Vitus_Cathedral.JP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9552" y="908720"/>
          <a:ext cx="824729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314" name="Obrázek 4"/>
          <p:cNvPicPr>
            <a:picLocks noChangeAspect="1"/>
          </p:cNvPicPr>
          <p:nvPr/>
        </p:nvPicPr>
        <p:blipFill>
          <a:blip r:embed="rId7" cstate="print"/>
          <a:srcRect/>
          <a:stretch>
            <a:fillRect/>
          </a:stretch>
        </p:blipFill>
        <p:spPr bwMode="auto">
          <a:xfrm>
            <a:off x="1979613" y="4743450"/>
            <a:ext cx="5407025" cy="1046163"/>
          </a:xfrm>
          <a:prstGeom prst="rect">
            <a:avLst/>
          </a:prstGeom>
          <a:noFill/>
          <a:ln w="9525">
            <a:noFill/>
            <a:miter lim="800000"/>
            <a:headEnd/>
            <a:tailEnd/>
          </a:ln>
        </p:spPr>
      </p:pic>
      <p:pic>
        <p:nvPicPr>
          <p:cNvPr id="13315" name="Picture 5" descr="GYMLOVO_logo BRV"/>
          <p:cNvPicPr>
            <a:picLocks noChangeAspect="1" noChangeArrowheads="1"/>
          </p:cNvPicPr>
          <p:nvPr/>
        </p:nvPicPr>
        <p:blipFill>
          <a:blip r:embed="rId8" cstate="print"/>
          <a:srcRect/>
          <a:stretch>
            <a:fillRect/>
          </a:stretch>
        </p:blipFill>
        <p:spPr bwMode="auto">
          <a:xfrm>
            <a:off x="4356100" y="115888"/>
            <a:ext cx="720725" cy="720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ANOTACE</a:t>
            </a:r>
            <a:endParaRPr lang="cs-CZ" dirty="0"/>
          </a:p>
        </p:txBody>
      </p:sp>
      <p:sp>
        <p:nvSpPr>
          <p:cNvPr id="4" name="Zástupný symbol pro obsah 3"/>
          <p:cNvSpPr>
            <a:spLocks noGrp="1"/>
          </p:cNvSpPr>
          <p:nvPr>
            <p:ph idx="1"/>
          </p:nvPr>
        </p:nvSpPr>
        <p:spPr>
          <a:xfrm>
            <a:off x="457200" y="1268760"/>
            <a:ext cx="8229600" cy="4997152"/>
          </a:xfrm>
        </p:spPr>
        <p:txBody>
          <a:bodyPr>
            <a:normAutofit fontScale="40000" lnSpcReduction="20000"/>
          </a:bodyPr>
          <a:lstStyle/>
          <a:p>
            <a:pPr>
              <a:buNone/>
            </a:pPr>
            <a:r>
              <a:rPr lang="cs-CZ" sz="2400" dirty="0" smtClean="0"/>
              <a:t>	</a:t>
            </a:r>
            <a:r>
              <a:rPr lang="cs-CZ" sz="5100" dirty="0" smtClean="0">
                <a:latin typeface="Times New Roman" pitchFamily="18" charset="0"/>
                <a:cs typeface="Times New Roman" pitchFamily="18" charset="0"/>
              </a:rPr>
              <a:t>„ </a:t>
            </a:r>
            <a:r>
              <a:rPr lang="cs-CZ" sz="5100" dirty="0" err="1" smtClean="0">
                <a:latin typeface="Times New Roman" pitchFamily="18" charset="0"/>
                <a:cs typeface="Times New Roman" pitchFamily="18" charset="0"/>
              </a:rPr>
              <a:t>Prague</a:t>
            </a:r>
            <a:r>
              <a:rPr lang="cs-CZ" sz="5100" dirty="0" smtClean="0">
                <a:latin typeface="Times New Roman" pitchFamily="18" charset="0"/>
                <a:cs typeface="Times New Roman" pitchFamily="18" charset="0"/>
              </a:rPr>
              <a:t> </a:t>
            </a:r>
            <a:r>
              <a:rPr lang="cs-CZ" sz="5100" dirty="0" err="1" smtClean="0">
                <a:latin typeface="Times New Roman" pitchFamily="18" charset="0"/>
                <a:cs typeface="Times New Roman" pitchFamily="18" charset="0"/>
              </a:rPr>
              <a:t>history</a:t>
            </a:r>
            <a:r>
              <a:rPr lang="cs-CZ" sz="5100" dirty="0" smtClean="0">
                <a:latin typeface="Times New Roman" pitchFamily="18" charset="0"/>
                <a:cs typeface="Times New Roman" pitchFamily="18" charset="0"/>
              </a:rPr>
              <a:t> II“ -  je prezentace navazující na „</a:t>
            </a:r>
            <a:r>
              <a:rPr lang="cs-CZ" sz="5100" dirty="0" err="1" smtClean="0">
                <a:latin typeface="Times New Roman" pitchFamily="18" charset="0"/>
                <a:cs typeface="Times New Roman" pitchFamily="18" charset="0"/>
              </a:rPr>
              <a:t>Prague</a:t>
            </a:r>
            <a:r>
              <a:rPr lang="cs-CZ" sz="5100" dirty="0" smtClean="0">
                <a:latin typeface="Times New Roman" pitchFamily="18" charset="0"/>
                <a:cs typeface="Times New Roman" pitchFamily="18" charset="0"/>
              </a:rPr>
              <a:t> </a:t>
            </a:r>
            <a:r>
              <a:rPr lang="cs-CZ" sz="5100" dirty="0" err="1" smtClean="0">
                <a:latin typeface="Times New Roman" pitchFamily="18" charset="0"/>
                <a:cs typeface="Times New Roman" pitchFamily="18" charset="0"/>
              </a:rPr>
              <a:t>history</a:t>
            </a:r>
            <a:r>
              <a:rPr lang="cs-CZ" sz="5100" dirty="0" smtClean="0">
                <a:latin typeface="Times New Roman" pitchFamily="18" charset="0"/>
                <a:cs typeface="Times New Roman" pitchFamily="18" charset="0"/>
              </a:rPr>
              <a:t> I“ a snaží se postihnout historii Prahy po husitských válkách do současnosti. Prezentace je určena především pro žáky gymnázia ( septima, oktáva, 3. a 4. ročník) jako materiál pro přípravu k ústní části maturitní zkoušky z anglického jazyka.</a:t>
            </a:r>
          </a:p>
          <a:p>
            <a:pPr>
              <a:buNone/>
            </a:pPr>
            <a:r>
              <a:rPr lang="cs-CZ" sz="5100" dirty="0" smtClean="0">
                <a:latin typeface="Times New Roman" pitchFamily="18" charset="0"/>
                <a:cs typeface="Times New Roman" pitchFamily="18" charset="0"/>
              </a:rPr>
              <a:t>	 „Praha II –  historie“ se snaží najít  hlavní historické okolnosti proměny města  ovlivňující její současné pamětihodnosti. K procvičení slovní zásoby  a rekapitulaci historických skutečností slouží cvičení typu „multiple </a:t>
            </a:r>
            <a:r>
              <a:rPr lang="cs-CZ" sz="5100" dirty="0" err="1" smtClean="0">
                <a:latin typeface="Times New Roman" pitchFamily="18" charset="0"/>
                <a:cs typeface="Times New Roman" pitchFamily="18" charset="0"/>
              </a:rPr>
              <a:t>choice</a:t>
            </a:r>
            <a:r>
              <a:rPr lang="cs-CZ" sz="5100" dirty="0" smtClean="0">
                <a:latin typeface="Times New Roman" pitchFamily="18" charset="0"/>
                <a:cs typeface="Times New Roman" pitchFamily="18" charset="0"/>
              </a:rPr>
              <a:t>“. Kliknutím na jednu možnou variantu ze tří se žákovi  potvrdí správná volba, nebo zmizí políčko s volbou chybnou se zvukovým doprovodem (tj. klikneme (příp. </a:t>
            </a:r>
            <a:r>
              <a:rPr lang="cs-CZ" sz="5100" dirty="0" smtClean="0">
                <a:latin typeface="Times New Roman" pitchFamily="18" charset="0"/>
                <a:cs typeface="Times New Roman" pitchFamily="18" charset="0"/>
              </a:rPr>
              <a:t>poklepáme</a:t>
            </a:r>
            <a:r>
              <a:rPr lang="cs-CZ" sz="5100" dirty="0" smtClean="0">
                <a:latin typeface="Times New Roman" pitchFamily="18" charset="0"/>
                <a:cs typeface="Times New Roman" pitchFamily="18" charset="0"/>
              </a:rPr>
              <a:t>)) </a:t>
            </a:r>
            <a:r>
              <a:rPr lang="cs-CZ" sz="5100" dirty="0" smtClean="0">
                <a:latin typeface="Times New Roman" pitchFamily="18" charset="0"/>
                <a:cs typeface="Times New Roman" pitchFamily="18" charset="0"/>
              </a:rPr>
              <a:t>na  text purpurové barvy</a:t>
            </a:r>
            <a:r>
              <a:rPr lang="cs-CZ" sz="5100" dirty="0" smtClean="0">
                <a:latin typeface="Times New Roman" pitchFamily="18" charset="0"/>
                <a:cs typeface="Times New Roman" pitchFamily="18" charset="0"/>
              </a:rPr>
              <a:t>). Další procvičování slovní </a:t>
            </a:r>
            <a:r>
              <a:rPr lang="cs-CZ" sz="5100" dirty="0" smtClean="0">
                <a:latin typeface="Times New Roman" pitchFamily="18" charset="0"/>
                <a:cs typeface="Times New Roman" pitchFamily="18" charset="0"/>
              </a:rPr>
              <a:t>zásoby se děje formou větného překladu. České věty žák přeloží a napíše v angličtině na interaktivní tabuli, ostatní  žáci mohou tak učinit  do svých poznámkových </a:t>
            </a:r>
            <a:r>
              <a:rPr lang="cs-CZ" sz="5100" dirty="0" smtClean="0">
                <a:latin typeface="Times New Roman" pitchFamily="18" charset="0"/>
                <a:cs typeface="Times New Roman" pitchFamily="18" charset="0"/>
              </a:rPr>
              <a:t>bloků (můžeme procvičovat pouze ústně).  </a:t>
            </a:r>
            <a:r>
              <a:rPr lang="cs-CZ" sz="5100" dirty="0" smtClean="0">
                <a:latin typeface="Times New Roman" pitchFamily="18" charset="0"/>
                <a:cs typeface="Times New Roman" pitchFamily="18" charset="0"/>
              </a:rPr>
              <a:t>Nabídka anglického překladu se zobrazí po jednom kliknutí kamkoli na snímek.  Stejným způsobem je řešen test v závěru </a:t>
            </a:r>
            <a:r>
              <a:rPr lang="cs-CZ" sz="5100" dirty="0" smtClean="0">
                <a:latin typeface="Times New Roman" pitchFamily="18" charset="0"/>
                <a:cs typeface="Times New Roman" pitchFamily="18" charset="0"/>
              </a:rPr>
              <a:t>prezentace,  </a:t>
            </a:r>
            <a:r>
              <a:rPr lang="cs-CZ" sz="5100" dirty="0" smtClean="0">
                <a:latin typeface="Times New Roman" pitchFamily="18" charset="0"/>
                <a:cs typeface="Times New Roman" pitchFamily="18" charset="0"/>
              </a:rPr>
              <a:t>který prověřuje znalost Prahy a její historie (všechny odpovědi na testované otázky jsou obsaženy v prezentaci</a:t>
            </a:r>
            <a:r>
              <a:rPr lang="cs-CZ" sz="5100" dirty="0" smtClean="0">
                <a:latin typeface="Times New Roman" pitchFamily="18" charset="0"/>
                <a:cs typeface="Times New Roman" pitchFamily="18" charset="0"/>
              </a:rPr>
              <a:t>).   </a:t>
            </a:r>
            <a:endParaRPr lang="cs-CZ" sz="5100" dirty="0" smtClean="0">
              <a:latin typeface="Times New Roman" pitchFamily="18" charset="0"/>
              <a:cs typeface="Times New Roman" pitchFamily="18" charset="0"/>
            </a:endParaRPr>
          </a:p>
          <a:p>
            <a:pPr>
              <a:buNone/>
            </a:pPr>
            <a:r>
              <a:rPr lang="cs-CZ" sz="5100" dirty="0" smtClean="0">
                <a:latin typeface="Times New Roman" pitchFamily="18" charset="0"/>
                <a:cs typeface="Times New Roman" pitchFamily="18" charset="0"/>
              </a:rPr>
              <a:t>  </a:t>
            </a:r>
            <a:endParaRPr lang="cs-CZ" sz="34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1"/>
          <p:cNvSpPr txBox="1">
            <a:spLocks noGrp="1"/>
          </p:cNvSpPr>
          <p:nvPr>
            <p:ph type="title"/>
          </p:nvPr>
        </p:nvSpPr>
        <p:spPr>
          <a:xfrm>
            <a:off x="539552" y="2636912"/>
            <a:ext cx="8156575" cy="1085850"/>
          </a:xfrm>
          <a:prstGeom prst="rect">
            <a:avLst/>
          </a:prstGeom>
          <a:effectLst>
            <a:innerShdw blurRad="63500" dist="50800" dir="13500000">
              <a:prstClr val="black">
                <a:alpha val="50000"/>
              </a:prstClr>
            </a:innerShdw>
          </a:effectLst>
        </p:spPr>
        <p:txBody>
          <a:bodyPr vert="horz" lIns="91440" tIns="45720" rIns="91440" bIns="45720" rtlCol="0" anchor="ctr">
            <a:noAutofit/>
            <a:scene3d>
              <a:camera prst="orthographicFront"/>
              <a:lightRig rig="threePt" dir="t"/>
            </a:scene3d>
            <a:sp3d extrusionH="57150">
              <a:bevelT w="57150" h="38100" prst="artDeco"/>
              <a:bevelB w="69850" h="69850" prst="divot"/>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8000" b="1" i="0" u="none" strike="noStrike" kern="1200" cap="none" spc="0" normalizeH="0" baseline="0" noProof="0" dirty="0" smtClean="0">
                <a:ln>
                  <a:solidFill>
                    <a:schemeClr val="accent2"/>
                  </a:solidFill>
                </a:ln>
                <a:solidFill>
                  <a:srgbClr val="C00000"/>
                </a:solidFill>
                <a:effectLst/>
                <a:uLnTx/>
                <a:uFillTx/>
                <a:latin typeface="Book Antiqua" pitchFamily="18" charset="0"/>
              </a:rPr>
              <a:t>P R A G U E</a:t>
            </a:r>
            <a:br>
              <a:rPr kumimoji="0" lang="cs-CZ" sz="8000" b="1" i="0" u="none" strike="noStrike" kern="1200" cap="none" spc="0" normalizeH="0" baseline="0" noProof="0" dirty="0" smtClean="0">
                <a:ln>
                  <a:solidFill>
                    <a:schemeClr val="accent2"/>
                  </a:solidFill>
                </a:ln>
                <a:solidFill>
                  <a:srgbClr val="C00000"/>
                </a:solidFill>
                <a:effectLst/>
                <a:uLnTx/>
                <a:uFillTx/>
                <a:latin typeface="Book Antiqua" pitchFamily="18" charset="0"/>
              </a:rPr>
            </a:br>
            <a:r>
              <a:rPr lang="cs-CZ" sz="2800" b="1" dirty="0" smtClean="0">
                <a:ln>
                  <a:solidFill>
                    <a:schemeClr val="accent2"/>
                  </a:solidFill>
                </a:ln>
                <a:solidFill>
                  <a:srgbClr val="C00000"/>
                </a:solidFill>
                <a:latin typeface="Book Antiqua" pitchFamily="18" charset="0"/>
              </a:rPr>
              <a:t> </a:t>
            </a:r>
            <a:r>
              <a:rPr lang="en-GB" sz="2800" b="1" dirty="0" smtClean="0">
                <a:ln>
                  <a:solidFill>
                    <a:schemeClr val="accent2"/>
                  </a:solidFill>
                </a:ln>
                <a:solidFill>
                  <a:srgbClr val="C00000"/>
                </a:solidFill>
                <a:latin typeface="Book Antiqua" pitchFamily="18" charset="0"/>
              </a:rPr>
              <a:t>history II </a:t>
            </a:r>
            <a:br>
              <a:rPr lang="en-GB" sz="2800" b="1" dirty="0" smtClean="0">
                <a:ln>
                  <a:solidFill>
                    <a:schemeClr val="accent2"/>
                  </a:solidFill>
                </a:ln>
                <a:solidFill>
                  <a:srgbClr val="C00000"/>
                </a:solidFill>
                <a:latin typeface="Book Antiqua" pitchFamily="18" charset="0"/>
              </a:rPr>
            </a:br>
            <a:r>
              <a:rPr lang="en-GB" sz="2800" b="1" dirty="0" smtClean="0">
                <a:ln>
                  <a:solidFill>
                    <a:schemeClr val="accent2"/>
                  </a:solidFill>
                </a:ln>
                <a:solidFill>
                  <a:srgbClr val="C00000"/>
                </a:solidFill>
                <a:latin typeface="Book Antiqua" pitchFamily="18" charset="0"/>
              </a:rPr>
              <a:t>from  </a:t>
            </a:r>
            <a:r>
              <a:rPr lang="en-GB" sz="2800" b="1" dirty="0" err="1" smtClean="0">
                <a:ln>
                  <a:solidFill>
                    <a:schemeClr val="accent2"/>
                  </a:solidFill>
                </a:ln>
                <a:solidFill>
                  <a:srgbClr val="C00000"/>
                </a:solidFill>
                <a:latin typeface="Book Antiqua" pitchFamily="18" charset="0"/>
              </a:rPr>
              <a:t>Hussite</a:t>
            </a:r>
            <a:r>
              <a:rPr lang="en-GB" sz="2800" b="1" dirty="0" smtClean="0">
                <a:ln>
                  <a:solidFill>
                    <a:schemeClr val="accent2"/>
                  </a:solidFill>
                </a:ln>
                <a:solidFill>
                  <a:srgbClr val="C00000"/>
                </a:solidFill>
                <a:latin typeface="Book Antiqua" pitchFamily="18" charset="0"/>
              </a:rPr>
              <a:t> movement up to now </a:t>
            </a:r>
            <a:endParaRPr kumimoji="0" lang="en-GB" sz="2800" b="1" i="0" u="none" strike="noStrike" kern="1200" cap="none" spc="0" normalizeH="0" baseline="0" dirty="0" smtClean="0">
              <a:ln>
                <a:solidFill>
                  <a:schemeClr val="accent2"/>
                </a:solidFill>
              </a:ln>
              <a:solidFill>
                <a:srgbClr val="C00000"/>
              </a:solidFill>
              <a:effectLst/>
              <a:uLnTx/>
              <a:uFillTx/>
              <a:latin typeface="Book Antiqua" pitchFamily="18" charset="0"/>
            </a:endParaRPr>
          </a:p>
        </p:txBody>
      </p:sp>
      <p:sp>
        <p:nvSpPr>
          <p:cNvPr id="3" name="TextovéPole 2"/>
          <p:cNvSpPr txBox="1"/>
          <p:nvPr/>
        </p:nvSpPr>
        <p:spPr>
          <a:xfrm>
            <a:off x="1728779" y="404664"/>
            <a:ext cx="5723042" cy="954107"/>
          </a:xfrm>
          <a:prstGeom prst="rect">
            <a:avLst/>
          </a:prstGeom>
          <a:noFill/>
        </p:spPr>
        <p:txBody>
          <a:bodyPr wrap="none" rtlCol="0">
            <a:spAutoFit/>
            <a:scene3d>
              <a:camera prst="orthographicFront"/>
              <a:lightRig rig="threePt" dir="t"/>
            </a:scene3d>
            <a:sp3d extrusionH="57150">
              <a:bevelT w="57150" h="38100" prst="artDeco"/>
            </a:sp3d>
          </a:bodyPr>
          <a:lstStyle/>
          <a:p>
            <a:pPr algn="ctr"/>
            <a:r>
              <a:rPr lang="cs-CZ" sz="2800" b="1" dirty="0" err="1" smtClean="0">
                <a:solidFill>
                  <a:srgbClr val="C00000"/>
                </a:solidFill>
                <a:latin typeface="Book Antiqua" pitchFamily="18" charset="0"/>
              </a:rPr>
              <a:t>The</a:t>
            </a:r>
            <a:r>
              <a:rPr lang="cs-CZ" sz="2800" b="1" dirty="0" smtClean="0">
                <a:solidFill>
                  <a:srgbClr val="C00000"/>
                </a:solidFill>
                <a:latin typeface="Book Antiqua" pitchFamily="18" charset="0"/>
              </a:rPr>
              <a:t> </a:t>
            </a:r>
            <a:r>
              <a:rPr lang="cs-CZ" sz="2800" b="1" dirty="0" err="1" smtClean="0">
                <a:solidFill>
                  <a:srgbClr val="C00000"/>
                </a:solidFill>
                <a:latin typeface="Book Antiqua" pitchFamily="18" charset="0"/>
              </a:rPr>
              <a:t>capital</a:t>
            </a:r>
            <a:r>
              <a:rPr lang="cs-CZ" sz="2800" b="1" dirty="0" smtClean="0">
                <a:solidFill>
                  <a:srgbClr val="C00000"/>
                </a:solidFill>
                <a:latin typeface="Book Antiqua" pitchFamily="18" charset="0"/>
              </a:rPr>
              <a:t> </a:t>
            </a:r>
            <a:r>
              <a:rPr lang="cs-CZ" sz="2800" b="1" dirty="0" err="1" smtClean="0">
                <a:solidFill>
                  <a:srgbClr val="C00000"/>
                </a:solidFill>
                <a:latin typeface="Book Antiqua" pitchFamily="18" charset="0"/>
              </a:rPr>
              <a:t>of</a:t>
            </a:r>
            <a:r>
              <a:rPr lang="cs-CZ" sz="2800" b="1" dirty="0" smtClean="0">
                <a:solidFill>
                  <a:srgbClr val="C00000"/>
                </a:solidFill>
                <a:latin typeface="Book Antiqua" pitchFamily="18" charset="0"/>
              </a:rPr>
              <a:t> </a:t>
            </a:r>
            <a:r>
              <a:rPr lang="cs-CZ" sz="2800" b="1" dirty="0" err="1" smtClean="0">
                <a:solidFill>
                  <a:srgbClr val="C00000"/>
                </a:solidFill>
                <a:latin typeface="Book Antiqua" pitchFamily="18" charset="0"/>
              </a:rPr>
              <a:t>the</a:t>
            </a:r>
            <a:r>
              <a:rPr lang="cs-CZ" sz="2800" b="1" dirty="0" smtClean="0">
                <a:solidFill>
                  <a:srgbClr val="C00000"/>
                </a:solidFill>
                <a:latin typeface="Book Antiqua" pitchFamily="18" charset="0"/>
              </a:rPr>
              <a:t> </a:t>
            </a:r>
            <a:r>
              <a:rPr lang="cs-CZ" sz="2800" b="1" dirty="0" err="1" smtClean="0">
                <a:solidFill>
                  <a:srgbClr val="C00000"/>
                </a:solidFill>
                <a:latin typeface="Book Antiqua" pitchFamily="18" charset="0"/>
              </a:rPr>
              <a:t>Czech</a:t>
            </a:r>
            <a:r>
              <a:rPr lang="cs-CZ" sz="2800" b="1" dirty="0" smtClean="0">
                <a:solidFill>
                  <a:srgbClr val="C00000"/>
                </a:solidFill>
                <a:latin typeface="Book Antiqua" pitchFamily="18" charset="0"/>
              </a:rPr>
              <a:t> </a:t>
            </a:r>
            <a:r>
              <a:rPr lang="cs-CZ" sz="2800" b="1" dirty="0" err="1" smtClean="0">
                <a:solidFill>
                  <a:srgbClr val="C00000"/>
                </a:solidFill>
                <a:latin typeface="Book Antiqua" pitchFamily="18" charset="0"/>
              </a:rPr>
              <a:t>Republic</a:t>
            </a:r>
            <a:endParaRPr lang="cs-CZ" sz="2800" b="1" dirty="0" smtClean="0">
              <a:solidFill>
                <a:srgbClr val="C00000"/>
              </a:solidFill>
              <a:latin typeface="Book Antiqua" pitchFamily="18" charset="0"/>
            </a:endParaRPr>
          </a:p>
          <a:p>
            <a:pPr algn="r"/>
            <a:endParaRPr lang="cs-CZ" sz="2800" dirty="0"/>
          </a:p>
        </p:txBody>
      </p:sp>
      <p:sp>
        <p:nvSpPr>
          <p:cNvPr id="4" name="TextovéPole 3"/>
          <p:cNvSpPr txBox="1"/>
          <p:nvPr/>
        </p:nvSpPr>
        <p:spPr>
          <a:xfrm>
            <a:off x="683568" y="4653136"/>
            <a:ext cx="7968848" cy="830997"/>
          </a:xfrm>
          <a:prstGeom prst="rect">
            <a:avLst/>
          </a:prstGeom>
          <a:noFill/>
        </p:spPr>
        <p:txBody>
          <a:bodyPr wrap="none" rtlCol="0">
            <a:spAutoFit/>
            <a:scene3d>
              <a:camera prst="orthographicFront"/>
              <a:lightRig rig="threePt" dir="t"/>
            </a:scene3d>
            <a:sp3d extrusionH="57150">
              <a:bevelT w="57150" h="38100" prst="artDeco"/>
            </a:sp3d>
          </a:bodyPr>
          <a:lstStyle/>
          <a:p>
            <a:pPr algn="just"/>
            <a:r>
              <a:rPr lang="cs-CZ" sz="2400" dirty="0" smtClean="0">
                <a:solidFill>
                  <a:schemeClr val="accent2">
                    <a:lumMod val="50000"/>
                  </a:schemeClr>
                </a:solidFill>
              </a:rPr>
              <a:t>		</a:t>
            </a:r>
            <a:r>
              <a:rPr lang="en-GB" sz="2400" b="1" dirty="0" smtClean="0">
                <a:solidFill>
                  <a:srgbClr val="C00000"/>
                </a:solidFill>
                <a:latin typeface="Book Antiqua" pitchFamily="18" charset="0"/>
              </a:rPr>
              <a:t>Prague historical centre</a:t>
            </a:r>
          </a:p>
          <a:p>
            <a:pPr algn="just"/>
            <a:r>
              <a:rPr lang="en-GB" sz="2400" b="1" dirty="0" smtClean="0">
                <a:solidFill>
                  <a:srgbClr val="C00000"/>
                </a:solidFill>
                <a:latin typeface="Book Antiqua" pitchFamily="18" charset="0"/>
              </a:rPr>
              <a:t> since  1992 in the UNESCO world cultural heritage list </a:t>
            </a:r>
            <a:endParaRPr lang="en-GB" sz="2400" b="1" dirty="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548680"/>
            <a:ext cx="7560840" cy="5539978"/>
          </a:xfrm>
          <a:prstGeom prst="rect">
            <a:avLst/>
          </a:prstGeom>
        </p:spPr>
        <p:txBody>
          <a:bodyPr wrap="square">
            <a:spAutoFit/>
          </a:bodyPr>
          <a:lstStyle/>
          <a:p>
            <a:pPr lvl="1">
              <a:buFont typeface="Wingdings" pitchFamily="2" charset="2"/>
              <a:buChar char="v"/>
            </a:pPr>
            <a:r>
              <a:rPr lang="en-US" sz="2400" dirty="0" smtClean="0">
                <a:latin typeface="Book Antiqua" pitchFamily="18" charset="0"/>
                <a:cs typeface="Times New Roman" pitchFamily="18" charset="0"/>
              </a:rPr>
              <a:t>After Wenceslas IV death (1419) </a:t>
            </a:r>
            <a:r>
              <a:rPr lang="en-US" sz="2400" b="1" dirty="0" smtClean="0">
                <a:latin typeface="Book Antiqua" pitchFamily="18" charset="0"/>
                <a:cs typeface="Times New Roman" pitchFamily="18" charset="0"/>
              </a:rPr>
              <a:t>Prague Castle was abandoned for about 52 years</a:t>
            </a:r>
            <a:r>
              <a:rPr lang="en-US" sz="2400" dirty="0" smtClean="0">
                <a:latin typeface="Book Antiqua" pitchFamily="18" charset="0"/>
                <a:cs typeface="Times New Roman" pitchFamily="18" charset="0"/>
              </a:rPr>
              <a:t>( </a:t>
            </a:r>
            <a:r>
              <a:rPr lang="en-US" sz="2400" dirty="0" err="1" smtClean="0">
                <a:latin typeface="Book Antiqua" pitchFamily="18" charset="0"/>
                <a:cs typeface="Times New Roman" pitchFamily="18" charset="0"/>
              </a:rPr>
              <a:t>Hussite</a:t>
            </a:r>
            <a:r>
              <a:rPr lang="en-US" sz="2400" dirty="0" smtClean="0">
                <a:latin typeface="Book Antiqua" pitchFamily="18" charset="0"/>
                <a:cs typeface="Times New Roman" pitchFamily="18" charset="0"/>
              </a:rPr>
              <a:t> wars) until the reign of </a:t>
            </a:r>
            <a:r>
              <a:rPr lang="en-US" sz="2400" b="1" dirty="0" err="1" smtClean="0">
                <a:solidFill>
                  <a:srgbClr val="C00000"/>
                </a:solidFill>
                <a:latin typeface="Book Antiqua" pitchFamily="18" charset="0"/>
              </a:rPr>
              <a:t>Vladislav</a:t>
            </a:r>
            <a:r>
              <a:rPr lang="en-US" sz="2400" b="1" dirty="0" smtClean="0">
                <a:solidFill>
                  <a:srgbClr val="C00000"/>
                </a:solidFill>
                <a:latin typeface="Book Antiqua" pitchFamily="18" charset="0"/>
              </a:rPr>
              <a:t> </a:t>
            </a:r>
            <a:r>
              <a:rPr lang="en-US" sz="2400" b="1" dirty="0" err="1" smtClean="0">
                <a:solidFill>
                  <a:srgbClr val="C00000"/>
                </a:solidFill>
                <a:latin typeface="Book Antiqua" pitchFamily="18" charset="0"/>
              </a:rPr>
              <a:t>Jagellion</a:t>
            </a:r>
            <a:endParaRPr lang="en-US" sz="2400" b="1" dirty="0" smtClean="0">
              <a:solidFill>
                <a:srgbClr val="C00000"/>
              </a:solidFill>
              <a:latin typeface="Book Antiqua" pitchFamily="18" charset="0"/>
            </a:endParaRPr>
          </a:p>
          <a:p>
            <a:pPr lvl="1">
              <a:buFont typeface="Wingdings" pitchFamily="2" charset="2"/>
              <a:buChar char="v"/>
            </a:pPr>
            <a:r>
              <a:rPr lang="en-US" sz="2400" dirty="0" smtClean="0">
                <a:solidFill>
                  <a:srgbClr val="C00000"/>
                </a:solidFill>
                <a:latin typeface="Book Antiqua" pitchFamily="18" charset="0"/>
              </a:rPr>
              <a:t>1471-1516  - Polish prince of Catholic dynasty got the Czech throne from George of </a:t>
            </a:r>
            <a:r>
              <a:rPr lang="en-US" sz="2400" dirty="0" err="1" smtClean="0">
                <a:solidFill>
                  <a:srgbClr val="C00000"/>
                </a:solidFill>
                <a:latin typeface="Book Antiqua" pitchFamily="18" charset="0"/>
              </a:rPr>
              <a:t>Poděbrady</a:t>
            </a:r>
            <a:r>
              <a:rPr lang="en-US" sz="2400" dirty="0" smtClean="0">
                <a:solidFill>
                  <a:srgbClr val="C00000"/>
                </a:solidFill>
                <a:latin typeface="Book Antiqua" pitchFamily="18" charset="0"/>
              </a:rPr>
              <a:t> </a:t>
            </a:r>
            <a:r>
              <a:rPr lang="en-US" sz="2400" dirty="0" smtClean="0">
                <a:solidFill>
                  <a:srgbClr val="C00000"/>
                </a:solidFill>
                <a:latin typeface="Book Antiqua" pitchFamily="18" charset="0"/>
              </a:rPr>
              <a:t>supporters when </a:t>
            </a:r>
            <a:r>
              <a:rPr lang="en-US" sz="2400" dirty="0" smtClean="0">
                <a:solidFill>
                  <a:srgbClr val="C00000"/>
                </a:solidFill>
                <a:latin typeface="Book Antiqua" pitchFamily="18" charset="0"/>
              </a:rPr>
              <a:t>George of </a:t>
            </a:r>
            <a:r>
              <a:rPr lang="en-US" sz="2400" dirty="0" err="1" smtClean="0">
                <a:solidFill>
                  <a:srgbClr val="C00000"/>
                </a:solidFill>
                <a:latin typeface="Book Antiqua" pitchFamily="18" charset="0"/>
              </a:rPr>
              <a:t>Poděbrady</a:t>
            </a:r>
            <a:r>
              <a:rPr lang="en-US" sz="2400" dirty="0" smtClean="0">
                <a:solidFill>
                  <a:srgbClr val="C00000"/>
                </a:solidFill>
                <a:latin typeface="Book Antiqua" pitchFamily="18" charset="0"/>
              </a:rPr>
              <a:t> died. </a:t>
            </a:r>
            <a:r>
              <a:rPr lang="en-US" sz="2400" dirty="0" smtClean="0">
                <a:solidFill>
                  <a:srgbClr val="C00000"/>
                </a:solidFill>
                <a:latin typeface="Book Antiqua" pitchFamily="18" charset="0"/>
              </a:rPr>
              <a:t>(It was his wish.) </a:t>
            </a:r>
            <a:endParaRPr lang="en-US" sz="2400" dirty="0" smtClean="0">
              <a:solidFill>
                <a:srgbClr val="C00000"/>
              </a:solidFill>
              <a:latin typeface="Book Antiqua" pitchFamily="18" charset="0"/>
            </a:endParaRPr>
          </a:p>
          <a:p>
            <a:pPr lvl="1">
              <a:buFont typeface="Wingdings" pitchFamily="2" charset="2"/>
              <a:buChar char="v"/>
            </a:pPr>
            <a:r>
              <a:rPr lang="en-US" sz="2400" dirty="0" smtClean="0">
                <a:solidFill>
                  <a:srgbClr val="C00000"/>
                </a:solidFill>
                <a:latin typeface="Book Antiqua" pitchFamily="18" charset="0"/>
              </a:rPr>
              <a:t>He was </a:t>
            </a:r>
            <a:r>
              <a:rPr lang="en-US" sz="2400" b="1" dirty="0" err="1" smtClean="0">
                <a:solidFill>
                  <a:srgbClr val="C00000"/>
                </a:solidFill>
                <a:latin typeface="Book Antiqua" pitchFamily="18" charset="0"/>
              </a:rPr>
              <a:t>tollera</a:t>
            </a:r>
            <a:r>
              <a:rPr lang="cs-CZ" sz="2400" b="1" dirty="0" smtClean="0">
                <a:solidFill>
                  <a:srgbClr val="C00000"/>
                </a:solidFill>
                <a:latin typeface="Book Antiqua" pitchFamily="18" charset="0"/>
              </a:rPr>
              <a:t>n</a:t>
            </a:r>
            <a:r>
              <a:rPr lang="en-US" sz="2400" b="1" dirty="0" smtClean="0">
                <a:solidFill>
                  <a:srgbClr val="C00000"/>
                </a:solidFill>
                <a:latin typeface="Book Antiqua" pitchFamily="18" charset="0"/>
              </a:rPr>
              <a:t>t </a:t>
            </a:r>
            <a:r>
              <a:rPr lang="en-US" sz="2400" dirty="0" smtClean="0">
                <a:solidFill>
                  <a:srgbClr val="C00000"/>
                </a:solidFill>
                <a:latin typeface="Book Antiqua" pitchFamily="18" charset="0"/>
              </a:rPr>
              <a:t>to both Catholics and </a:t>
            </a:r>
            <a:r>
              <a:rPr lang="en-US" sz="2400" dirty="0" err="1" smtClean="0">
                <a:solidFill>
                  <a:srgbClr val="C00000"/>
                </a:solidFill>
                <a:latin typeface="Book Antiqua" pitchFamily="18" charset="0"/>
              </a:rPr>
              <a:t>Hussites</a:t>
            </a:r>
            <a:endParaRPr lang="en-US" sz="2400" dirty="0" smtClean="0">
              <a:solidFill>
                <a:srgbClr val="C00000"/>
              </a:solidFill>
              <a:latin typeface="Book Antiqua" pitchFamily="18" charset="0"/>
            </a:endParaRPr>
          </a:p>
          <a:p>
            <a:pPr lvl="1">
              <a:buFont typeface="Wingdings" pitchFamily="2" charset="2"/>
              <a:buChar char="v"/>
            </a:pPr>
            <a:r>
              <a:rPr lang="en-US" sz="2400" b="1" dirty="0" smtClean="0">
                <a:solidFill>
                  <a:srgbClr val="C00000"/>
                </a:solidFill>
                <a:latin typeface="Book Antiqua" pitchFamily="18" charset="0"/>
              </a:rPr>
              <a:t>1471</a:t>
            </a:r>
            <a:r>
              <a:rPr lang="en-US" sz="2400" dirty="0" smtClean="0">
                <a:solidFill>
                  <a:srgbClr val="C00000"/>
                </a:solidFill>
                <a:latin typeface="Book Antiqua" pitchFamily="18" charset="0"/>
              </a:rPr>
              <a:t> – the Czech King </a:t>
            </a:r>
            <a:r>
              <a:rPr lang="en-US" sz="2400" dirty="0" err="1" smtClean="0">
                <a:solidFill>
                  <a:srgbClr val="C00000"/>
                </a:solidFill>
                <a:latin typeface="Book Antiqua" pitchFamily="18" charset="0"/>
              </a:rPr>
              <a:t>Vladislav</a:t>
            </a:r>
            <a:r>
              <a:rPr lang="en-US" sz="2400" dirty="0" smtClean="0">
                <a:solidFill>
                  <a:srgbClr val="C00000"/>
                </a:solidFill>
                <a:latin typeface="Book Antiqua" pitchFamily="18" charset="0"/>
              </a:rPr>
              <a:t> </a:t>
            </a:r>
            <a:r>
              <a:rPr lang="en-US" sz="2400" dirty="0" err="1" smtClean="0">
                <a:solidFill>
                  <a:srgbClr val="C00000"/>
                </a:solidFill>
                <a:latin typeface="Book Antiqua" pitchFamily="18" charset="0"/>
              </a:rPr>
              <a:t>Jagellion</a:t>
            </a:r>
            <a:r>
              <a:rPr lang="en-US" sz="2400" dirty="0" smtClean="0">
                <a:solidFill>
                  <a:srgbClr val="C00000"/>
                </a:solidFill>
                <a:latin typeface="Book Antiqua" pitchFamily="18" charset="0"/>
              </a:rPr>
              <a:t> </a:t>
            </a:r>
            <a:r>
              <a:rPr lang="en-US" sz="2400" b="1" dirty="0" smtClean="0">
                <a:solidFill>
                  <a:srgbClr val="C00000"/>
                </a:solidFill>
                <a:latin typeface="Book Antiqua" pitchFamily="18" charset="0"/>
              </a:rPr>
              <a:t>moved to Prague Castle</a:t>
            </a:r>
          </a:p>
          <a:p>
            <a:pPr lvl="1">
              <a:buFont typeface="Wingdings" pitchFamily="2" charset="2"/>
              <a:buChar char="v"/>
            </a:pPr>
            <a:r>
              <a:rPr lang="en-US" sz="2400" dirty="0" smtClean="0">
                <a:latin typeface="Book Antiqua" pitchFamily="18" charset="0"/>
              </a:rPr>
              <a:t>1490 </a:t>
            </a:r>
            <a:r>
              <a:rPr lang="en-US" sz="2400" dirty="0" smtClean="0">
                <a:solidFill>
                  <a:srgbClr val="C00000"/>
                </a:solidFill>
                <a:latin typeface="Book Antiqua" pitchFamily="18" charset="0"/>
              </a:rPr>
              <a:t>– </a:t>
            </a:r>
            <a:r>
              <a:rPr lang="en-US" sz="2400" dirty="0" err="1" smtClean="0">
                <a:solidFill>
                  <a:srgbClr val="C00000"/>
                </a:solidFill>
                <a:latin typeface="Book Antiqua" pitchFamily="18" charset="0"/>
              </a:rPr>
              <a:t>Vladislav</a:t>
            </a:r>
            <a:r>
              <a:rPr lang="en-US" sz="2400" dirty="0" smtClean="0">
                <a:solidFill>
                  <a:srgbClr val="C00000"/>
                </a:solidFill>
                <a:latin typeface="Book Antiqua" pitchFamily="18" charset="0"/>
              </a:rPr>
              <a:t> became king of </a:t>
            </a:r>
            <a:r>
              <a:rPr lang="en-US" sz="2400" dirty="0" smtClean="0">
                <a:latin typeface="Book Antiqua" pitchFamily="18" charset="0"/>
              </a:rPr>
              <a:t>Hungary and moved from Prague to </a:t>
            </a:r>
            <a:r>
              <a:rPr lang="en-US" sz="2400" dirty="0" err="1" smtClean="0">
                <a:latin typeface="Book Antiqua" pitchFamily="18" charset="0"/>
              </a:rPr>
              <a:t>Budín</a:t>
            </a:r>
            <a:r>
              <a:rPr lang="en-US" sz="2400" dirty="0" smtClean="0">
                <a:solidFill>
                  <a:srgbClr val="C00000"/>
                </a:solidFill>
                <a:latin typeface="Book Antiqua" pitchFamily="18" charset="0"/>
              </a:rPr>
              <a:t> (part of today´s Budapest) Since then Prague became </a:t>
            </a:r>
            <a:r>
              <a:rPr lang="en-US" sz="2400" dirty="0" smtClean="0">
                <a:latin typeface="Book Antiqua" pitchFamily="18" charset="0"/>
              </a:rPr>
              <a:t>a Royal Residence only occasionally </a:t>
            </a:r>
            <a:endParaRPr lang="en-US" sz="2400" dirty="0" smtClean="0">
              <a:solidFill>
                <a:srgbClr val="C00000"/>
              </a:solidFill>
              <a:latin typeface="Book Antiqua" pitchFamily="18" charset="0"/>
            </a:endParaRPr>
          </a:p>
          <a:p>
            <a:pPr lvl="1">
              <a:buFont typeface="Wingdings" pitchFamily="2" charset="2"/>
              <a:buChar char="v"/>
            </a:pP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122413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opustit</a:t>
            </a:r>
            <a:endParaRPr lang="cs-CZ" sz="2400" dirty="0"/>
          </a:p>
        </p:txBody>
      </p:sp>
      <p:sp>
        <p:nvSpPr>
          <p:cNvPr id="4" name="TextovéPole 3"/>
          <p:cNvSpPr txBox="1"/>
          <p:nvPr/>
        </p:nvSpPr>
        <p:spPr>
          <a:xfrm>
            <a:off x="75557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abbot</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revere</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cs typeface="Times New Roman" pitchFamily="18" charset="0"/>
              </a:rPr>
              <a:t>abandon</a:t>
            </a:r>
            <a:r>
              <a:rPr lang="cs-CZ" sz="2400" b="1" dirty="0" smtClean="0">
                <a:cs typeface="Times New Roman" pitchFamily="18" charset="0"/>
              </a:rPr>
              <a:t> </a:t>
            </a:r>
            <a:endParaRPr lang="cs-CZ" sz="2400" b="1" dirty="0">
              <a:solidFill>
                <a:srgbClr val="C00000"/>
              </a:solidFill>
            </a:endParaRPr>
          </a:p>
        </p:txBody>
      </p:sp>
      <p:sp>
        <p:nvSpPr>
          <p:cNvPr id="11" name="TextovéPole 10"/>
          <p:cNvSpPr txBox="1"/>
          <p:nvPr/>
        </p:nvSpPr>
        <p:spPr>
          <a:xfrm>
            <a:off x="2915816" y="4941168"/>
            <a:ext cx="129614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dědictví</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halibut</a:t>
            </a:r>
            <a:r>
              <a:rPr lang="cs-CZ" sz="2400" dirty="0" smtClean="0">
                <a:solidFill>
                  <a:srgbClr val="C00000"/>
                </a:solidFill>
              </a:rPr>
              <a:t> </a:t>
            </a:r>
            <a:endParaRPr lang="cs-CZ" sz="2400"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gait</a:t>
            </a:r>
            <a:endParaRPr lang="cs-CZ" sz="2400"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b="1" dirty="0" smtClean="0">
                <a:solidFill>
                  <a:srgbClr val="C00000"/>
                </a:solidFill>
              </a:rPr>
              <a:t>heritage </a:t>
            </a:r>
            <a:endParaRPr lang="en-GB" sz="2400" dirty="0">
              <a:solidFill>
                <a:srgbClr val="C00000"/>
              </a:solidFill>
            </a:endParaRPr>
          </a:p>
        </p:txBody>
      </p:sp>
      <p:sp>
        <p:nvSpPr>
          <p:cNvPr id="15" name="TextovéPole 14"/>
          <p:cNvSpPr txBox="1"/>
          <p:nvPr/>
        </p:nvSpPr>
        <p:spPr>
          <a:xfrm>
            <a:off x="3923928" y="2204864"/>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vláda (panování)</a:t>
            </a:r>
            <a:endParaRPr lang="cs-CZ" sz="2400" b="1" dirty="0"/>
          </a:p>
        </p:txBody>
      </p:sp>
      <p:sp>
        <p:nvSpPr>
          <p:cNvPr id="16" name="TextovéPole 15"/>
          <p:cNvSpPr txBox="1"/>
          <p:nvPr/>
        </p:nvSpPr>
        <p:spPr>
          <a:xfrm>
            <a:off x="6372200" y="26369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rein</a:t>
            </a:r>
            <a:endParaRPr lang="cs-CZ" sz="2400" b="1" dirty="0">
              <a:solidFill>
                <a:srgbClr val="C00000"/>
              </a:solidFill>
            </a:endParaRPr>
          </a:p>
        </p:txBody>
      </p:sp>
      <p:sp>
        <p:nvSpPr>
          <p:cNvPr id="17" name="TextovéPole 16"/>
          <p:cNvSpPr txBox="1"/>
          <p:nvPr/>
        </p:nvSpPr>
        <p:spPr>
          <a:xfrm>
            <a:off x="6372200" y="22768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b="1" dirty="0" smtClean="0">
                <a:solidFill>
                  <a:srgbClr val="C00000"/>
                </a:solidFill>
                <a:cs typeface="Times New Roman" pitchFamily="18" charset="0"/>
              </a:rPr>
              <a:t>reign </a:t>
            </a:r>
            <a:r>
              <a:rPr lang="en-GB" sz="2400" b="1" dirty="0" smtClean="0">
                <a:solidFill>
                  <a:srgbClr val="C00000"/>
                </a:solidFill>
              </a:rPr>
              <a:t> </a:t>
            </a:r>
            <a:endParaRPr lang="en-GB" sz="2400" b="1" dirty="0">
              <a:solidFill>
                <a:srgbClr val="C00000"/>
              </a:solidFill>
            </a:endParaRPr>
          </a:p>
        </p:txBody>
      </p:sp>
      <p:sp>
        <p:nvSpPr>
          <p:cNvPr id="18" name="TextovéPole 17"/>
          <p:cNvSpPr txBox="1"/>
          <p:nvPr/>
        </p:nvSpPr>
        <p:spPr>
          <a:xfrm>
            <a:off x="6372200" y="1844824"/>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regret</a:t>
            </a:r>
            <a:endParaRPr lang="cs-CZ" sz="2400" b="1" dirty="0">
              <a:solidFill>
                <a:srgbClr val="C00000"/>
              </a:solidFill>
            </a:endParaRPr>
          </a:p>
        </p:txBody>
      </p:sp>
      <p:sp>
        <p:nvSpPr>
          <p:cNvPr id="19" name="TextovéPole 18"/>
          <p:cNvSpPr txBox="1"/>
          <p:nvPr/>
        </p:nvSpPr>
        <p:spPr>
          <a:xfrm>
            <a:off x="4067944" y="4077072"/>
            <a:ext cx="23762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příležitostně</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frantically</a:t>
            </a:r>
            <a:endParaRPr lang="cs-CZ" sz="2400" b="1" dirty="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400" b="1" dirty="0" smtClean="0">
                <a:solidFill>
                  <a:srgbClr val="C00000"/>
                </a:solidFill>
              </a:rPr>
              <a:t>occasionally</a:t>
            </a:r>
            <a:endParaRPr lang="en-GB" sz="2400" b="1" dirty="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patiently</a:t>
            </a:r>
            <a:endParaRPr lang="cs-CZ" sz="2400" b="1" dirty="0">
              <a:solidFill>
                <a:srgbClr val="C00000"/>
              </a:solidFill>
            </a:endParaRPr>
          </a:p>
        </p:txBody>
      </p:sp>
      <p:sp>
        <p:nvSpPr>
          <p:cNvPr id="27" name="TextovéPole 26"/>
          <p:cNvSpPr txBox="1"/>
          <p:nvPr/>
        </p:nvSpPr>
        <p:spPr>
          <a:xfrm>
            <a:off x="2915816" y="3068960"/>
            <a:ext cx="295232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přívrženec/stoupenec</a:t>
            </a:r>
            <a:endParaRPr lang="cs-CZ" sz="2400" b="1" dirty="0"/>
          </a:p>
        </p:txBody>
      </p:sp>
      <p:sp>
        <p:nvSpPr>
          <p:cNvPr id="28" name="TextovéPole 27"/>
          <p:cNvSpPr txBox="1"/>
          <p:nvPr/>
        </p:nvSpPr>
        <p:spPr>
          <a:xfrm>
            <a:off x="755576" y="306896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superpower</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b="1" dirty="0" smtClean="0">
                <a:solidFill>
                  <a:srgbClr val="C00000"/>
                </a:solidFill>
              </a:rPr>
              <a:t>supporter</a:t>
            </a:r>
            <a:endParaRPr lang="en-GB"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sprinkler</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980728"/>
            <a:ext cx="8229600" cy="4525963"/>
          </a:xfrm>
        </p:spPr>
        <p:txBody>
          <a:bodyPr>
            <a:normAutofit lnSpcReduction="10000"/>
          </a:bodyPr>
          <a:lstStyle/>
          <a:p>
            <a:pPr lvl="1">
              <a:buFont typeface="Wingdings" pitchFamily="2" charset="2"/>
              <a:buChar char="v"/>
            </a:pPr>
            <a:r>
              <a:rPr lang="en-US" sz="2400" dirty="0" smtClean="0">
                <a:solidFill>
                  <a:srgbClr val="C00000"/>
                </a:solidFill>
                <a:latin typeface="Book Antiqua" pitchFamily="18" charset="0"/>
              </a:rPr>
              <a:t>He </a:t>
            </a:r>
            <a:r>
              <a:rPr lang="en-US" sz="2400" b="1" dirty="0" smtClean="0">
                <a:solidFill>
                  <a:srgbClr val="C00000"/>
                </a:solidFill>
                <a:latin typeface="Book Antiqua" pitchFamily="18" charset="0"/>
              </a:rPr>
              <a:t>supported art </a:t>
            </a:r>
            <a:r>
              <a:rPr lang="en-US" sz="2400" dirty="0" smtClean="0">
                <a:solidFill>
                  <a:srgbClr val="C00000"/>
                </a:solidFill>
                <a:latin typeface="Book Antiqua" pitchFamily="18" charset="0"/>
              </a:rPr>
              <a:t>and progressive </a:t>
            </a:r>
            <a:r>
              <a:rPr lang="en-US" sz="2400" b="1" dirty="0" smtClean="0">
                <a:solidFill>
                  <a:srgbClr val="C00000"/>
                </a:solidFill>
                <a:latin typeface="Book Antiqua" pitchFamily="18" charset="0"/>
              </a:rPr>
              <a:t>architecture</a:t>
            </a:r>
          </a:p>
          <a:p>
            <a:pPr lvl="1">
              <a:buFont typeface="Wingdings" pitchFamily="2" charset="2"/>
              <a:buChar char="v"/>
            </a:pPr>
            <a:r>
              <a:rPr lang="en-US" sz="2400" dirty="0" smtClean="0">
                <a:solidFill>
                  <a:srgbClr val="C00000"/>
                </a:solidFill>
                <a:latin typeface="Book Antiqua" pitchFamily="18" charset="0"/>
              </a:rPr>
              <a:t>He had disputes with the burghers</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townspeople) whose cultural influence increased and the architecture of that time divides to the </a:t>
            </a:r>
            <a:r>
              <a:rPr lang="en-US" sz="2400" b="1" dirty="0" smtClean="0">
                <a:solidFill>
                  <a:srgbClr val="C00000"/>
                </a:solidFill>
                <a:latin typeface="Book Antiqua" pitchFamily="18" charset="0"/>
              </a:rPr>
              <a:t>burghers´</a:t>
            </a:r>
            <a:r>
              <a:rPr lang="en-US" sz="2400" dirty="0" smtClean="0">
                <a:solidFill>
                  <a:srgbClr val="C00000"/>
                </a:solidFill>
                <a:latin typeface="Book Antiqua" pitchFamily="18" charset="0"/>
              </a:rPr>
              <a:t> (</a:t>
            </a:r>
            <a:r>
              <a:rPr lang="en-US" sz="2400" b="1" dirty="0" smtClean="0">
                <a:solidFill>
                  <a:srgbClr val="C00000"/>
                </a:solidFill>
                <a:latin typeface="Book Antiqua" pitchFamily="18" charset="0"/>
              </a:rPr>
              <a:t>traditional</a:t>
            </a:r>
            <a:r>
              <a:rPr lang="en-US" sz="2400" dirty="0" smtClean="0">
                <a:solidFill>
                  <a:srgbClr val="C00000"/>
                </a:solidFill>
                <a:latin typeface="Book Antiqua" pitchFamily="18" charset="0"/>
              </a:rPr>
              <a:t>) architecture e. g. The </a:t>
            </a:r>
            <a:r>
              <a:rPr lang="en-US" sz="2400" b="1" dirty="0" smtClean="0">
                <a:solidFill>
                  <a:srgbClr val="C00000"/>
                </a:solidFill>
                <a:latin typeface="Book Antiqua" pitchFamily="18" charset="0"/>
              </a:rPr>
              <a:t>Powder tower</a:t>
            </a:r>
            <a:r>
              <a:rPr lang="en-US" sz="2400" dirty="0" smtClean="0">
                <a:solidFill>
                  <a:srgbClr val="C00000"/>
                </a:solidFill>
                <a:latin typeface="Book Antiqua" pitchFamily="18" charset="0"/>
              </a:rPr>
              <a:t> (architect </a:t>
            </a:r>
            <a:r>
              <a:rPr lang="en-US" sz="2400" b="1" dirty="0" err="1" smtClean="0">
                <a:solidFill>
                  <a:srgbClr val="C00000"/>
                </a:solidFill>
                <a:latin typeface="Book Antiqua" pitchFamily="18" charset="0"/>
              </a:rPr>
              <a:t>Mathyas</a:t>
            </a:r>
            <a:r>
              <a:rPr lang="en-US" sz="2400" b="1" dirty="0" smtClean="0">
                <a:solidFill>
                  <a:srgbClr val="C00000"/>
                </a:solidFill>
                <a:latin typeface="Book Antiqua" pitchFamily="18" charset="0"/>
              </a:rPr>
              <a:t> </a:t>
            </a:r>
            <a:r>
              <a:rPr lang="en-US" sz="2400" b="1" dirty="0" err="1" smtClean="0">
                <a:solidFill>
                  <a:srgbClr val="C00000"/>
                </a:solidFill>
                <a:latin typeface="Book Antiqua" pitchFamily="18" charset="0"/>
              </a:rPr>
              <a:t>Rejsek</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 supported by </a:t>
            </a:r>
            <a:r>
              <a:rPr lang="en-US" sz="2400" b="1" dirty="0" smtClean="0">
                <a:solidFill>
                  <a:srgbClr val="C00000"/>
                </a:solidFill>
                <a:latin typeface="Book Antiqua" pitchFamily="18" charset="0"/>
              </a:rPr>
              <a:t>burghers</a:t>
            </a:r>
            <a:r>
              <a:rPr lang="en-US" sz="2400" dirty="0" smtClean="0">
                <a:solidFill>
                  <a:srgbClr val="C00000"/>
                </a:solidFill>
                <a:latin typeface="Book Antiqua" pitchFamily="18" charset="0"/>
              </a:rPr>
              <a:t>, concentrates on </a:t>
            </a:r>
            <a:r>
              <a:rPr lang="en-US" sz="2400" b="1" dirty="0" smtClean="0">
                <a:solidFill>
                  <a:srgbClr val="C00000"/>
                </a:solidFill>
                <a:latin typeface="Book Antiqua" pitchFamily="18" charset="0"/>
              </a:rPr>
              <a:t>decor)</a:t>
            </a:r>
          </a:p>
          <a:p>
            <a:pPr lvl="1">
              <a:buNone/>
            </a:pPr>
            <a:r>
              <a:rPr lang="en-US" sz="2400" dirty="0" smtClean="0">
                <a:solidFill>
                  <a:srgbClr val="C00000"/>
                </a:solidFill>
                <a:latin typeface="Book Antiqua" pitchFamily="18" charset="0"/>
              </a:rPr>
              <a:t>	and </a:t>
            </a:r>
            <a:r>
              <a:rPr lang="en-US" sz="2400" b="1" dirty="0" err="1" smtClean="0">
                <a:solidFill>
                  <a:srgbClr val="C00000"/>
                </a:solidFill>
                <a:latin typeface="Book Antiqua" pitchFamily="18" charset="0"/>
              </a:rPr>
              <a:t>Vladislav´s</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architecture  (international </a:t>
            </a:r>
            <a:r>
              <a:rPr lang="en-US" sz="2400" dirty="0" err="1" smtClean="0">
                <a:solidFill>
                  <a:srgbClr val="C00000"/>
                </a:solidFill>
                <a:latin typeface="Book Antiqua" pitchFamily="18" charset="0"/>
              </a:rPr>
              <a:t>decorativism</a:t>
            </a:r>
            <a:r>
              <a:rPr lang="en-US" sz="2400" dirty="0" smtClean="0">
                <a:solidFill>
                  <a:srgbClr val="C00000"/>
                </a:solidFill>
                <a:latin typeface="Book Antiqua" pitchFamily="18" charset="0"/>
              </a:rPr>
              <a:t>, later </a:t>
            </a:r>
            <a:r>
              <a:rPr lang="en-US" sz="2400" b="1" dirty="0" smtClean="0">
                <a:solidFill>
                  <a:srgbClr val="C00000"/>
                </a:solidFill>
                <a:latin typeface="Book Antiqua" pitchFamily="18" charset="0"/>
              </a:rPr>
              <a:t>modern</a:t>
            </a:r>
            <a:r>
              <a:rPr lang="en-US" sz="2400" dirty="0" smtClean="0">
                <a:solidFill>
                  <a:srgbClr val="C00000"/>
                </a:solidFill>
                <a:latin typeface="Book Antiqua" pitchFamily="18" charset="0"/>
              </a:rPr>
              <a:t> unconventional details)</a:t>
            </a:r>
          </a:p>
          <a:p>
            <a:pPr lvl="1">
              <a:buFont typeface="Wingdings" pitchFamily="2" charset="2"/>
              <a:buChar char="v"/>
            </a:pPr>
            <a:r>
              <a:rPr lang="en-US" sz="2400" dirty="0" smtClean="0">
                <a:solidFill>
                  <a:srgbClr val="C00000"/>
                </a:solidFill>
                <a:latin typeface="Book Antiqua" pitchFamily="18" charset="0"/>
              </a:rPr>
              <a:t>He had to </a:t>
            </a:r>
            <a:r>
              <a:rPr lang="en-US" sz="2400" b="1" dirty="0" smtClean="0">
                <a:solidFill>
                  <a:srgbClr val="C00000"/>
                </a:solidFill>
                <a:latin typeface="Book Antiqua" pitchFamily="18" charset="0"/>
              </a:rPr>
              <a:t>rebuild  and newly equip Prague Castle to improve  comfort </a:t>
            </a:r>
            <a:r>
              <a:rPr lang="en-US" sz="2400" dirty="0" smtClean="0">
                <a:solidFill>
                  <a:srgbClr val="C00000"/>
                </a:solidFill>
                <a:latin typeface="Book Antiqua" pitchFamily="18" charset="0"/>
              </a:rPr>
              <a:t>to live in</a:t>
            </a:r>
          </a:p>
          <a:p>
            <a:pPr lvl="1">
              <a:buNone/>
            </a:pPr>
            <a:r>
              <a:rPr lang="en-US" sz="2400" dirty="0" smtClean="0">
                <a:solidFill>
                  <a:srgbClr val="C00000"/>
                </a:solidFill>
                <a:latin typeface="Book Antiqua" pitchFamily="18" charset="0"/>
              </a:rPr>
              <a:t>  </a:t>
            </a:r>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252028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roztržka/neshoda</a:t>
            </a:r>
            <a:endParaRPr lang="cs-CZ" sz="2400" dirty="0"/>
          </a:p>
        </p:txBody>
      </p:sp>
      <p:sp>
        <p:nvSpPr>
          <p:cNvPr id="4" name="TextovéPole 3"/>
          <p:cNvSpPr txBox="1"/>
          <p:nvPr/>
        </p:nvSpPr>
        <p:spPr>
          <a:xfrm>
            <a:off x="75557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fraud</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interlude</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b="1" dirty="0" smtClean="0">
                <a:solidFill>
                  <a:srgbClr val="C00000"/>
                </a:solidFill>
              </a:rPr>
              <a:t>dispute</a:t>
            </a:r>
            <a:endParaRPr lang="en-GB" sz="2400" b="1" dirty="0">
              <a:solidFill>
                <a:srgbClr val="C00000"/>
              </a:solidFill>
            </a:endParaRPr>
          </a:p>
        </p:txBody>
      </p:sp>
      <p:sp>
        <p:nvSpPr>
          <p:cNvPr id="11" name="TextovéPole 10"/>
          <p:cNvSpPr txBox="1"/>
          <p:nvPr/>
        </p:nvSpPr>
        <p:spPr>
          <a:xfrm>
            <a:off x="2915816" y="4941168"/>
            <a:ext cx="129614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pohodlí</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dirty="0" smtClean="0">
                <a:solidFill>
                  <a:srgbClr val="C00000"/>
                </a:solidFill>
              </a:rPr>
              <a:t> </a:t>
            </a:r>
            <a:r>
              <a:rPr lang="cs-CZ" sz="2400" b="1" dirty="0" err="1" smtClean="0">
                <a:solidFill>
                  <a:srgbClr val="C00000"/>
                </a:solidFill>
              </a:rPr>
              <a:t>lazy</a:t>
            </a:r>
            <a:endParaRPr lang="cs-CZ" sz="2400" b="1"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freelance</a:t>
            </a:r>
            <a:endParaRPr lang="cs-CZ" sz="2400"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comfort</a:t>
            </a:r>
            <a:endParaRPr lang="cs-CZ" sz="2400" dirty="0">
              <a:solidFill>
                <a:srgbClr val="C00000"/>
              </a:solidFill>
            </a:endParaRPr>
          </a:p>
        </p:txBody>
      </p:sp>
      <p:sp>
        <p:nvSpPr>
          <p:cNvPr id="15" name="TextovéPole 14"/>
          <p:cNvSpPr txBox="1"/>
          <p:nvPr/>
        </p:nvSpPr>
        <p:spPr>
          <a:xfrm>
            <a:off x="3923928" y="2204864"/>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měšťané</a:t>
            </a:r>
            <a:endParaRPr lang="cs-CZ" sz="2400" b="1" dirty="0"/>
          </a:p>
        </p:txBody>
      </p:sp>
      <p:sp>
        <p:nvSpPr>
          <p:cNvPr id="16" name="TextovéPole 15"/>
          <p:cNvSpPr txBox="1"/>
          <p:nvPr/>
        </p:nvSpPr>
        <p:spPr>
          <a:xfrm>
            <a:off x="6372200" y="26369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burglers</a:t>
            </a:r>
            <a:endParaRPr lang="cs-CZ" sz="2400" b="1" dirty="0">
              <a:solidFill>
                <a:srgbClr val="C00000"/>
              </a:solidFill>
            </a:endParaRPr>
          </a:p>
        </p:txBody>
      </p:sp>
      <p:sp>
        <p:nvSpPr>
          <p:cNvPr id="17" name="TextovéPole 16"/>
          <p:cNvSpPr txBox="1"/>
          <p:nvPr/>
        </p:nvSpPr>
        <p:spPr>
          <a:xfrm>
            <a:off x="6372200" y="22768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b="1" dirty="0" smtClean="0">
                <a:solidFill>
                  <a:srgbClr val="C00000"/>
                </a:solidFill>
              </a:rPr>
              <a:t>burghers</a:t>
            </a:r>
            <a:r>
              <a:rPr lang="en-GB" sz="2400" b="1" dirty="0" smtClean="0">
                <a:solidFill>
                  <a:srgbClr val="C00000"/>
                </a:solidFill>
                <a:latin typeface="Book Antiqua" pitchFamily="18" charset="0"/>
              </a:rPr>
              <a:t> </a:t>
            </a:r>
            <a:r>
              <a:rPr lang="en-GB" sz="2400" b="1" dirty="0" smtClean="0">
                <a:solidFill>
                  <a:srgbClr val="C00000"/>
                </a:solidFill>
              </a:rPr>
              <a:t> </a:t>
            </a:r>
            <a:endParaRPr lang="en-GB" sz="2400" b="1" dirty="0">
              <a:solidFill>
                <a:srgbClr val="C00000"/>
              </a:solidFill>
            </a:endParaRPr>
          </a:p>
        </p:txBody>
      </p:sp>
      <p:sp>
        <p:nvSpPr>
          <p:cNvPr id="18" name="TextovéPole 17"/>
          <p:cNvSpPr txBox="1"/>
          <p:nvPr/>
        </p:nvSpPr>
        <p:spPr>
          <a:xfrm>
            <a:off x="6372200" y="1844824"/>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towners</a:t>
            </a:r>
            <a:endParaRPr lang="cs-CZ" sz="2400" b="1" dirty="0">
              <a:solidFill>
                <a:srgbClr val="C00000"/>
              </a:solidFill>
            </a:endParaRPr>
          </a:p>
        </p:txBody>
      </p:sp>
      <p:sp>
        <p:nvSpPr>
          <p:cNvPr id="19" name="TextovéPole 18"/>
          <p:cNvSpPr txBox="1"/>
          <p:nvPr/>
        </p:nvSpPr>
        <p:spPr>
          <a:xfrm>
            <a:off x="3059832" y="4077072"/>
            <a:ext cx="338437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vybavit/zařídit interiér</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perceive</a:t>
            </a:r>
            <a:endParaRPr lang="cs-CZ" sz="2400" b="1" dirty="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cs-CZ" sz="2400" b="1" dirty="0" err="1" smtClean="0">
                <a:solidFill>
                  <a:srgbClr val="C00000"/>
                </a:solidFill>
              </a:rPr>
              <a:t>equip</a:t>
            </a:r>
            <a:r>
              <a:rPr lang="cs-CZ" sz="2400" b="1" dirty="0" smtClean="0">
                <a:solidFill>
                  <a:srgbClr val="C00000"/>
                </a:solidFill>
              </a:rPr>
              <a:t> </a:t>
            </a:r>
            <a:endParaRPr lang="cs-CZ" sz="2400" b="1" dirty="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roomate</a:t>
            </a:r>
            <a:endParaRPr lang="cs-CZ" sz="2400" b="1" dirty="0">
              <a:solidFill>
                <a:srgbClr val="C00000"/>
              </a:solidFill>
            </a:endParaRPr>
          </a:p>
        </p:txBody>
      </p:sp>
      <p:sp>
        <p:nvSpPr>
          <p:cNvPr id="27" name="TextovéPole 26"/>
          <p:cNvSpPr txBox="1"/>
          <p:nvPr/>
        </p:nvSpPr>
        <p:spPr>
          <a:xfrm>
            <a:off x="2915816" y="3068960"/>
            <a:ext cx="72008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vliv</a:t>
            </a:r>
            <a:endParaRPr lang="cs-CZ" sz="2400" b="1" dirty="0"/>
          </a:p>
        </p:txBody>
      </p:sp>
      <p:sp>
        <p:nvSpPr>
          <p:cNvPr id="28" name="TextovéPole 27"/>
          <p:cNvSpPr txBox="1"/>
          <p:nvPr/>
        </p:nvSpPr>
        <p:spPr>
          <a:xfrm>
            <a:off x="755576" y="306896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fluke</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influence</a:t>
            </a:r>
            <a:endParaRPr lang="cs-CZ"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passenger</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1520" y="428179"/>
            <a:ext cx="7920880" cy="4893647"/>
          </a:xfrm>
          <a:prstGeom prst="rect">
            <a:avLst/>
          </a:prstGeom>
        </p:spPr>
        <p:txBody>
          <a:bodyPr wrap="square">
            <a:spAutoFit/>
          </a:bodyPr>
          <a:lstStyle/>
          <a:p>
            <a:pPr lvl="1">
              <a:buFont typeface="Wingdings" pitchFamily="2" charset="2"/>
              <a:buChar char="v"/>
            </a:pPr>
            <a:endParaRPr lang="cs-CZ" sz="2400" dirty="0" smtClean="0">
              <a:solidFill>
                <a:srgbClr val="C00000"/>
              </a:solidFill>
              <a:latin typeface="Book Antiqua" pitchFamily="18" charset="0"/>
            </a:endParaRPr>
          </a:p>
          <a:p>
            <a:pPr lvl="1">
              <a:buFont typeface="Wingdings" pitchFamily="2" charset="2"/>
              <a:buChar char="v"/>
            </a:pPr>
            <a:endParaRPr lang="cs-CZ" sz="2400" dirty="0" smtClean="0">
              <a:solidFill>
                <a:srgbClr val="C00000"/>
              </a:solidFill>
              <a:latin typeface="Book Antiqua" pitchFamily="18" charset="0"/>
            </a:endParaRPr>
          </a:p>
          <a:p>
            <a:pPr lvl="1">
              <a:buFont typeface="Wingdings" pitchFamily="2" charset="2"/>
              <a:buChar char="v"/>
            </a:pPr>
            <a:r>
              <a:rPr lang="en-US" sz="2400" dirty="0" smtClean="0">
                <a:solidFill>
                  <a:srgbClr val="C00000"/>
                </a:solidFill>
                <a:latin typeface="Book Antiqua" pitchFamily="18" charset="0"/>
              </a:rPr>
              <a:t>1490-1502  </a:t>
            </a:r>
            <a:r>
              <a:rPr lang="en-US" sz="2400" b="1" dirty="0" err="1" smtClean="0">
                <a:solidFill>
                  <a:srgbClr val="C00000"/>
                </a:solidFill>
                <a:latin typeface="Book Antiqua" pitchFamily="18" charset="0"/>
              </a:rPr>
              <a:t>Vladislav</a:t>
            </a:r>
            <a:r>
              <a:rPr lang="en-US" sz="2400" b="1" dirty="0" smtClean="0">
                <a:solidFill>
                  <a:srgbClr val="C00000"/>
                </a:solidFill>
                <a:latin typeface="Book Antiqua" pitchFamily="18" charset="0"/>
              </a:rPr>
              <a:t> Hall </a:t>
            </a:r>
            <a:r>
              <a:rPr lang="en-US" sz="2400" dirty="0" smtClean="0">
                <a:solidFill>
                  <a:srgbClr val="C00000"/>
                </a:solidFill>
                <a:latin typeface="Book Antiqua" pitchFamily="18" charset="0"/>
              </a:rPr>
              <a:t>(arch. </a:t>
            </a:r>
            <a:r>
              <a:rPr lang="en-US" sz="2400" b="1" dirty="0" smtClean="0">
                <a:solidFill>
                  <a:srgbClr val="C00000"/>
                </a:solidFill>
                <a:latin typeface="Book Antiqua" pitchFamily="18" charset="0"/>
              </a:rPr>
              <a:t>Benedict </a:t>
            </a:r>
            <a:r>
              <a:rPr lang="en-US" sz="2400" b="1" dirty="0" err="1" smtClean="0">
                <a:solidFill>
                  <a:srgbClr val="C00000"/>
                </a:solidFill>
                <a:latin typeface="Book Antiqua" pitchFamily="18" charset="0"/>
              </a:rPr>
              <a:t>Ried</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also known as </a:t>
            </a:r>
            <a:r>
              <a:rPr lang="en-US" sz="2400" dirty="0" err="1" smtClean="0">
                <a:solidFill>
                  <a:srgbClr val="C00000"/>
                </a:solidFill>
                <a:latin typeface="Book Antiqua" pitchFamily="18" charset="0"/>
              </a:rPr>
              <a:t>Benedikt</a:t>
            </a:r>
            <a:r>
              <a:rPr lang="en-US" sz="2400" dirty="0" smtClean="0">
                <a:solidFill>
                  <a:srgbClr val="C00000"/>
                </a:solidFill>
                <a:latin typeface="Book Antiqua" pitchFamily="18" charset="0"/>
              </a:rPr>
              <a:t> </a:t>
            </a:r>
            <a:r>
              <a:rPr lang="en-US" sz="2400" dirty="0" err="1" smtClean="0">
                <a:solidFill>
                  <a:srgbClr val="C00000"/>
                </a:solidFill>
                <a:latin typeface="Book Antiqua" pitchFamily="18" charset="0"/>
              </a:rPr>
              <a:t>Rejt</a:t>
            </a:r>
            <a:r>
              <a:rPr lang="en-US" sz="2400" dirty="0" smtClean="0">
                <a:solidFill>
                  <a:srgbClr val="C00000"/>
                </a:solidFill>
                <a:latin typeface="Book Antiqua" pitchFamily="18" charset="0"/>
              </a:rPr>
              <a:t> ) was built on the second floor of the Royal Palace.</a:t>
            </a:r>
          </a:p>
          <a:p>
            <a:pPr lvl="1"/>
            <a:r>
              <a:rPr lang="en-US" sz="2400" b="1" dirty="0" smtClean="0">
                <a:solidFill>
                  <a:srgbClr val="C00000"/>
                </a:solidFill>
                <a:latin typeface="Book Antiqua" pitchFamily="18" charset="0"/>
              </a:rPr>
              <a:t>1493</a:t>
            </a:r>
            <a:r>
              <a:rPr lang="en-US" sz="2400" dirty="0" smtClean="0">
                <a:solidFill>
                  <a:srgbClr val="C00000"/>
                </a:solidFill>
                <a:latin typeface="Book Antiqua" pitchFamily="18" charset="0"/>
              </a:rPr>
              <a:t> – </a:t>
            </a:r>
            <a:r>
              <a:rPr lang="en-US" sz="2400" b="1" dirty="0" smtClean="0">
                <a:solidFill>
                  <a:srgbClr val="C00000"/>
                </a:solidFill>
                <a:latin typeface="Book Antiqua" pitchFamily="18" charset="0"/>
              </a:rPr>
              <a:t>first signs of  the Renaissance</a:t>
            </a:r>
            <a:r>
              <a:rPr lang="en-US" sz="2400" dirty="0" smtClean="0">
                <a:solidFill>
                  <a:srgbClr val="C00000"/>
                </a:solidFill>
                <a:latin typeface="Book Antiqua" pitchFamily="18" charset="0"/>
              </a:rPr>
              <a:t> style (the window)</a:t>
            </a:r>
          </a:p>
          <a:p>
            <a:pPr lvl="1">
              <a:buFont typeface="Wingdings" pitchFamily="2" charset="2"/>
              <a:buChar char="v"/>
            </a:pPr>
            <a:r>
              <a:rPr lang="en-US" sz="2400" dirty="0" smtClean="0">
                <a:solidFill>
                  <a:srgbClr val="C00000"/>
                </a:solidFill>
                <a:latin typeface="Book Antiqua" pitchFamily="18" charset="0"/>
              </a:rPr>
              <a:t>1502-1507 the </a:t>
            </a:r>
            <a:r>
              <a:rPr lang="en-US" sz="2400" b="1" dirty="0" smtClean="0">
                <a:solidFill>
                  <a:srgbClr val="C00000"/>
                </a:solidFill>
                <a:latin typeface="Book Antiqua" pitchFamily="18" charset="0"/>
              </a:rPr>
              <a:t>south wing </a:t>
            </a:r>
            <a:r>
              <a:rPr lang="en-US" sz="2400" dirty="0" smtClean="0">
                <a:solidFill>
                  <a:srgbClr val="C00000"/>
                </a:solidFill>
                <a:latin typeface="Book Antiqua" pitchFamily="18" charset="0"/>
              </a:rPr>
              <a:t>of the Royal Palace</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was built and named after </a:t>
            </a:r>
            <a:r>
              <a:rPr lang="en-US" sz="2400" dirty="0" err="1" smtClean="0">
                <a:solidFill>
                  <a:srgbClr val="C00000"/>
                </a:solidFill>
                <a:latin typeface="Book Antiqua" pitchFamily="18" charset="0"/>
              </a:rPr>
              <a:t>Vladislav´s</a:t>
            </a:r>
            <a:r>
              <a:rPr lang="en-US" sz="2400" dirty="0" smtClean="0">
                <a:solidFill>
                  <a:srgbClr val="C00000"/>
                </a:solidFill>
                <a:latin typeface="Book Antiqua" pitchFamily="18" charset="0"/>
              </a:rPr>
              <a:t> newly born son </a:t>
            </a:r>
            <a:r>
              <a:rPr lang="en-US" sz="2400" b="1" dirty="0" smtClean="0">
                <a:solidFill>
                  <a:srgbClr val="C00000"/>
                </a:solidFill>
                <a:latin typeface="Book Antiqua" pitchFamily="18" charset="0"/>
              </a:rPr>
              <a:t>Ludwig</a:t>
            </a:r>
            <a:r>
              <a:rPr lang="en-US" sz="2400" dirty="0" smtClean="0">
                <a:solidFill>
                  <a:srgbClr val="C00000"/>
                </a:solidFill>
                <a:latin typeface="Book Antiqua" pitchFamily="18" charset="0"/>
              </a:rPr>
              <a:t> (who  became the King of Bohemia and Hungary; died in 1526). It was the very </a:t>
            </a:r>
            <a:r>
              <a:rPr lang="en-US" sz="2400" b="1" dirty="0" smtClean="0">
                <a:solidFill>
                  <a:srgbClr val="C00000"/>
                </a:solidFill>
                <a:latin typeface="Book Antiqua" pitchFamily="18" charset="0"/>
              </a:rPr>
              <a:t>first Renaissance palace in Prague.</a:t>
            </a:r>
          </a:p>
          <a:p>
            <a:pPr lvl="1">
              <a:buFont typeface="Wingdings" pitchFamily="2" charset="2"/>
              <a:buChar char="v"/>
            </a:pPr>
            <a:endParaRPr lang="cs-CZ" sz="2400"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http://upload.wikimedia.org/wikipedia/commons/b/ba/Prag_Vladislav-Saal.jpg"/>
          <p:cNvPicPr>
            <a:picLocks noChangeAspect="1" noChangeArrowheads="1"/>
          </p:cNvPicPr>
          <p:nvPr/>
        </p:nvPicPr>
        <p:blipFill>
          <a:blip r:embed="rId2" cstate="print"/>
          <a:srcRect b="7030"/>
          <a:stretch>
            <a:fillRect/>
          </a:stretch>
        </p:blipFill>
        <p:spPr bwMode="auto">
          <a:xfrm>
            <a:off x="4788024" y="1916832"/>
            <a:ext cx="3707679" cy="4593862"/>
          </a:xfrm>
          <a:prstGeom prst="rect">
            <a:avLst/>
          </a:prstGeom>
          <a:noFill/>
        </p:spPr>
      </p:pic>
      <p:pic>
        <p:nvPicPr>
          <p:cNvPr id="71684" name="Picture 4" descr="http://upload.wikimedia.org/wikipedia/commons/3/3d/2011-06-11-praha-by-RalfR-041.jpg"/>
          <p:cNvPicPr>
            <a:picLocks noChangeAspect="1" noChangeArrowheads="1"/>
          </p:cNvPicPr>
          <p:nvPr/>
        </p:nvPicPr>
        <p:blipFill>
          <a:blip r:embed="rId3" cstate="print"/>
          <a:srcRect b="6335"/>
          <a:stretch>
            <a:fillRect/>
          </a:stretch>
        </p:blipFill>
        <p:spPr bwMode="auto">
          <a:xfrm>
            <a:off x="827584" y="1916832"/>
            <a:ext cx="3312368" cy="4670801"/>
          </a:xfrm>
          <a:prstGeom prst="rect">
            <a:avLst/>
          </a:prstGeom>
          <a:noFill/>
        </p:spPr>
      </p:pic>
      <p:sp>
        <p:nvSpPr>
          <p:cNvPr id="4" name="Obdélník 3"/>
          <p:cNvSpPr/>
          <p:nvPr/>
        </p:nvSpPr>
        <p:spPr>
          <a:xfrm>
            <a:off x="755576" y="332656"/>
            <a:ext cx="8064896" cy="1938992"/>
          </a:xfrm>
          <a:prstGeom prst="rect">
            <a:avLst/>
          </a:prstGeom>
        </p:spPr>
        <p:txBody>
          <a:bodyPr wrap="square">
            <a:spAutoFit/>
          </a:bodyPr>
          <a:lstStyle/>
          <a:p>
            <a:r>
              <a:rPr lang="en-US" sz="2400" b="1" dirty="0" err="1" smtClean="0">
                <a:solidFill>
                  <a:srgbClr val="441918"/>
                </a:solidFill>
                <a:latin typeface="Book Antiqua" pitchFamily="18" charset="0"/>
              </a:rPr>
              <a:t>Vladislav</a:t>
            </a:r>
            <a:r>
              <a:rPr lang="en-US" sz="2400" b="1" dirty="0" smtClean="0">
                <a:solidFill>
                  <a:srgbClr val="441918"/>
                </a:solidFill>
                <a:latin typeface="Book Antiqua" pitchFamily="18" charset="0"/>
              </a:rPr>
              <a:t> Hall</a:t>
            </a:r>
            <a:r>
              <a:rPr lang="en-US" sz="2400" dirty="0" smtClean="0">
                <a:solidFill>
                  <a:srgbClr val="441918"/>
                </a:solidFill>
              </a:rPr>
              <a:t>  in the Old Royal Palace in Prague;  the </a:t>
            </a:r>
            <a:r>
              <a:rPr lang="en-US" sz="2400" dirty="0" smtClean="0">
                <a:solidFill>
                  <a:srgbClr val="441918"/>
                </a:solidFill>
              </a:rPr>
              <a:t>largest medieval vaulted secular room in </a:t>
            </a:r>
            <a:r>
              <a:rPr lang="en-US" sz="2400" dirty="0" smtClean="0">
                <a:solidFill>
                  <a:srgbClr val="441918"/>
                </a:solidFill>
              </a:rPr>
              <a:t>Europe; </a:t>
            </a:r>
            <a:r>
              <a:rPr lang="en-US" sz="2400" b="1" dirty="0" smtClean="0">
                <a:solidFill>
                  <a:srgbClr val="441918"/>
                </a:solidFill>
                <a:latin typeface="Book Antiqua" pitchFamily="18" charset="0"/>
              </a:rPr>
              <a:t> </a:t>
            </a:r>
            <a:r>
              <a:rPr lang="en-US" sz="2400" dirty="0" smtClean="0">
                <a:solidFill>
                  <a:srgbClr val="441918"/>
                </a:solidFill>
              </a:rPr>
              <a:t>today </a:t>
            </a:r>
            <a:r>
              <a:rPr lang="en-US" sz="2400" dirty="0" smtClean="0">
                <a:solidFill>
                  <a:srgbClr val="441918"/>
                </a:solidFill>
              </a:rPr>
              <a:t>it is a place of </a:t>
            </a:r>
            <a:r>
              <a:rPr lang="en-US" sz="2400" b="1" dirty="0" smtClean="0">
                <a:solidFill>
                  <a:srgbClr val="441918"/>
                </a:solidFill>
              </a:rPr>
              <a:t>inaugurations of Czech </a:t>
            </a:r>
            <a:r>
              <a:rPr lang="en-US" sz="2400" b="1" dirty="0" smtClean="0">
                <a:solidFill>
                  <a:srgbClr val="441918"/>
                </a:solidFill>
              </a:rPr>
              <a:t>presidents</a:t>
            </a:r>
            <a:r>
              <a:rPr lang="en-US" dirty="0" smtClean="0"/>
              <a:t> </a:t>
            </a:r>
            <a:r>
              <a:rPr lang="en-US" sz="2400" dirty="0" smtClean="0"/>
              <a:t>and ceremonial </a:t>
            </a:r>
            <a:r>
              <a:rPr lang="en-US" sz="2400" dirty="0" smtClean="0"/>
              <a:t>gatherings connected with important days of </a:t>
            </a:r>
            <a:r>
              <a:rPr lang="en-US" sz="2400" dirty="0" smtClean="0"/>
              <a:t> the Czech Republic</a:t>
            </a:r>
          </a:p>
          <a:p>
            <a:r>
              <a:rPr lang="cs-CZ" sz="2400" dirty="0" smtClean="0"/>
              <a:t>				</a:t>
            </a:r>
            <a:endParaRPr lang="cs-CZ" sz="2400" dirty="0"/>
          </a:p>
        </p:txBody>
      </p:sp>
      <p:sp>
        <p:nvSpPr>
          <p:cNvPr id="6" name="TextovéPole 5"/>
          <p:cNvSpPr txBox="1"/>
          <p:nvPr/>
        </p:nvSpPr>
        <p:spPr>
          <a:xfrm>
            <a:off x="827584" y="1916832"/>
            <a:ext cx="359394" cy="369332"/>
          </a:xfrm>
          <a:prstGeom prst="rect">
            <a:avLst/>
          </a:prstGeom>
          <a:noFill/>
        </p:spPr>
        <p:txBody>
          <a:bodyPr wrap="none" rtlCol="0">
            <a:spAutoFit/>
          </a:bodyPr>
          <a:lstStyle/>
          <a:p>
            <a:r>
              <a:rPr lang="cs-CZ" dirty="0" smtClean="0"/>
              <a:t>1.</a:t>
            </a:r>
            <a:endParaRPr lang="cs-CZ" dirty="0"/>
          </a:p>
        </p:txBody>
      </p:sp>
      <p:sp>
        <p:nvSpPr>
          <p:cNvPr id="7" name="TextovéPole 6"/>
          <p:cNvSpPr txBox="1"/>
          <p:nvPr/>
        </p:nvSpPr>
        <p:spPr>
          <a:xfrm>
            <a:off x="4499992" y="1916832"/>
            <a:ext cx="359394" cy="369332"/>
          </a:xfrm>
          <a:prstGeom prst="rect">
            <a:avLst/>
          </a:prstGeom>
          <a:noFill/>
        </p:spPr>
        <p:txBody>
          <a:bodyPr wrap="none" rtlCol="0">
            <a:spAutoFit/>
          </a:bodyPr>
          <a:lstStyle/>
          <a:p>
            <a:r>
              <a:rPr lang="cs-CZ" dirty="0" smtClean="0"/>
              <a:t>2.</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Královský palác</a:t>
            </a:r>
            <a:endParaRPr lang="cs-CZ" sz="2400" dirty="0"/>
          </a:p>
        </p:txBody>
      </p:sp>
      <p:sp>
        <p:nvSpPr>
          <p:cNvPr id="4" name="TextovéPole 3"/>
          <p:cNvSpPr txBox="1"/>
          <p:nvPr/>
        </p:nvSpPr>
        <p:spPr>
          <a:xfrm>
            <a:off x="75557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King </a:t>
            </a:r>
            <a:r>
              <a:rPr lang="cs-CZ" sz="2400" b="1" dirty="0" err="1" smtClean="0">
                <a:solidFill>
                  <a:srgbClr val="C00000"/>
                </a:solidFill>
              </a:rPr>
              <a:t>Palace</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Queen</a:t>
            </a:r>
            <a:r>
              <a:rPr lang="cs-CZ" sz="2400" b="1" dirty="0" smtClean="0">
                <a:solidFill>
                  <a:srgbClr val="C00000"/>
                </a:solidFill>
              </a:rPr>
              <a:t> </a:t>
            </a:r>
            <a:r>
              <a:rPr lang="cs-CZ" sz="2400" b="1" dirty="0" err="1" smtClean="0">
                <a:solidFill>
                  <a:srgbClr val="C00000"/>
                </a:solidFill>
              </a:rPr>
              <a:t>Palace</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cs typeface="Times New Roman" pitchFamily="18" charset="0"/>
              </a:rPr>
              <a:t>Royal</a:t>
            </a:r>
            <a:r>
              <a:rPr lang="cs-CZ" sz="2400" b="1" dirty="0" smtClean="0">
                <a:solidFill>
                  <a:srgbClr val="C00000"/>
                </a:solidFill>
                <a:cs typeface="Times New Roman" pitchFamily="18" charset="0"/>
              </a:rPr>
              <a:t> </a:t>
            </a:r>
            <a:r>
              <a:rPr lang="cs-CZ" sz="2400" b="1" dirty="0" err="1" smtClean="0">
                <a:solidFill>
                  <a:srgbClr val="C00000"/>
                </a:solidFill>
                <a:cs typeface="Times New Roman" pitchFamily="18" charset="0"/>
              </a:rPr>
              <a:t>Palace</a:t>
            </a:r>
            <a:r>
              <a:rPr lang="cs-CZ" sz="2400" b="1" dirty="0" smtClean="0">
                <a:solidFill>
                  <a:srgbClr val="C00000"/>
                </a:solidFill>
                <a:cs typeface="Times New Roman" pitchFamily="18" charset="0"/>
              </a:rPr>
              <a:t> </a:t>
            </a:r>
            <a:r>
              <a:rPr lang="cs-CZ" sz="2400" b="1" dirty="0" smtClean="0">
                <a:cs typeface="Times New Roman" pitchFamily="18" charset="0"/>
              </a:rPr>
              <a:t> </a:t>
            </a:r>
            <a:endParaRPr lang="cs-CZ" sz="2400" b="1" dirty="0">
              <a:solidFill>
                <a:srgbClr val="C00000"/>
              </a:solidFill>
            </a:endParaRPr>
          </a:p>
        </p:txBody>
      </p:sp>
      <p:sp>
        <p:nvSpPr>
          <p:cNvPr id="11" name="TextovéPole 10"/>
          <p:cNvSpPr txBox="1"/>
          <p:nvPr/>
        </p:nvSpPr>
        <p:spPr>
          <a:xfrm>
            <a:off x="2915816" y="4941168"/>
            <a:ext cx="1296144"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křídlo (paláce)</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wimp</a:t>
            </a:r>
            <a:r>
              <a:rPr lang="cs-CZ" sz="2400" dirty="0" smtClean="0">
                <a:solidFill>
                  <a:srgbClr val="C00000"/>
                </a:solidFill>
              </a:rPr>
              <a:t> </a:t>
            </a:r>
            <a:endParaRPr lang="cs-CZ" sz="2400"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wiper</a:t>
            </a:r>
            <a:endParaRPr lang="cs-CZ" sz="2400"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wing</a:t>
            </a:r>
            <a:r>
              <a:rPr lang="cs-CZ" sz="2400" b="1" dirty="0" smtClean="0">
                <a:solidFill>
                  <a:srgbClr val="C00000"/>
                </a:solidFill>
              </a:rPr>
              <a:t> </a:t>
            </a:r>
            <a:endParaRPr lang="cs-CZ" sz="2400" dirty="0">
              <a:solidFill>
                <a:srgbClr val="C00000"/>
              </a:solidFill>
            </a:endParaRPr>
          </a:p>
        </p:txBody>
      </p:sp>
      <p:sp>
        <p:nvSpPr>
          <p:cNvPr id="15" name="TextovéPole 14"/>
          <p:cNvSpPr txBox="1"/>
          <p:nvPr/>
        </p:nvSpPr>
        <p:spPr>
          <a:xfrm>
            <a:off x="3995936" y="2204864"/>
            <a:ext cx="23762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ve druhém patře</a:t>
            </a:r>
            <a:endParaRPr lang="cs-CZ" sz="2400" b="1" dirty="0"/>
          </a:p>
        </p:txBody>
      </p:sp>
      <p:sp>
        <p:nvSpPr>
          <p:cNvPr id="16" name="TextovéPole 15"/>
          <p:cNvSpPr txBox="1"/>
          <p:nvPr/>
        </p:nvSpPr>
        <p:spPr>
          <a:xfrm>
            <a:off x="6372200" y="26369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at</a:t>
            </a:r>
            <a:r>
              <a:rPr lang="cs-CZ" sz="2400" b="1" dirty="0" smtClean="0">
                <a:solidFill>
                  <a:srgbClr val="C00000"/>
                </a:solidFill>
              </a:rPr>
              <a:t> …</a:t>
            </a:r>
            <a:endParaRPr lang="cs-CZ" sz="2400" b="1" dirty="0">
              <a:solidFill>
                <a:srgbClr val="C00000"/>
              </a:solidFill>
            </a:endParaRPr>
          </a:p>
        </p:txBody>
      </p:sp>
      <p:sp>
        <p:nvSpPr>
          <p:cNvPr id="17" name="TextovéPole 16"/>
          <p:cNvSpPr txBox="1"/>
          <p:nvPr/>
        </p:nvSpPr>
        <p:spPr>
          <a:xfrm>
            <a:off x="6372200" y="22768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cs typeface="Times New Roman" pitchFamily="18" charset="0"/>
              </a:rPr>
              <a:t>on … </a:t>
            </a:r>
            <a:r>
              <a:rPr lang="cs-CZ" sz="2400" b="1" dirty="0" smtClean="0">
                <a:solidFill>
                  <a:srgbClr val="C00000"/>
                </a:solidFill>
              </a:rPr>
              <a:t> </a:t>
            </a:r>
            <a:endParaRPr lang="cs-CZ" sz="2400" b="1" dirty="0">
              <a:solidFill>
                <a:srgbClr val="C00000"/>
              </a:solidFill>
            </a:endParaRPr>
          </a:p>
        </p:txBody>
      </p:sp>
      <p:sp>
        <p:nvSpPr>
          <p:cNvPr id="18" name="TextovéPole 17"/>
          <p:cNvSpPr txBox="1"/>
          <p:nvPr/>
        </p:nvSpPr>
        <p:spPr>
          <a:xfrm>
            <a:off x="6372200" y="1484784"/>
            <a:ext cx="1944216"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in </a:t>
            </a:r>
            <a:r>
              <a:rPr lang="cs-CZ" sz="2400" b="1" dirty="0" err="1" smtClean="0">
                <a:solidFill>
                  <a:srgbClr val="C00000"/>
                </a:solidFill>
              </a:rPr>
              <a:t>the</a:t>
            </a:r>
            <a:r>
              <a:rPr lang="cs-CZ" sz="2400" b="1" dirty="0" smtClean="0">
                <a:solidFill>
                  <a:srgbClr val="C00000"/>
                </a:solidFill>
              </a:rPr>
              <a:t> </a:t>
            </a:r>
            <a:r>
              <a:rPr lang="cs-CZ" sz="2400" b="1" dirty="0" err="1" smtClean="0">
                <a:solidFill>
                  <a:srgbClr val="C00000"/>
                </a:solidFill>
              </a:rPr>
              <a:t>second</a:t>
            </a:r>
            <a:r>
              <a:rPr lang="cs-CZ" sz="2400" b="1" dirty="0" smtClean="0">
                <a:solidFill>
                  <a:srgbClr val="C00000"/>
                </a:solidFill>
              </a:rPr>
              <a:t> </a:t>
            </a:r>
            <a:r>
              <a:rPr lang="cs-CZ" sz="2400" b="1" dirty="0" err="1" smtClean="0">
                <a:solidFill>
                  <a:srgbClr val="C00000"/>
                </a:solidFill>
              </a:rPr>
              <a:t>floor</a:t>
            </a:r>
            <a:r>
              <a:rPr lang="cs-CZ" sz="2400" b="1" dirty="0" smtClean="0">
                <a:solidFill>
                  <a:srgbClr val="C00000"/>
                </a:solidFill>
              </a:rPr>
              <a:t> </a:t>
            </a:r>
            <a:endParaRPr lang="cs-CZ" sz="2400" b="1" dirty="0">
              <a:solidFill>
                <a:srgbClr val="C00000"/>
              </a:solidFill>
            </a:endParaRPr>
          </a:p>
        </p:txBody>
      </p:sp>
      <p:sp>
        <p:nvSpPr>
          <p:cNvPr id="19" name="TextovéPole 18"/>
          <p:cNvSpPr txBox="1"/>
          <p:nvPr/>
        </p:nvSpPr>
        <p:spPr>
          <a:xfrm>
            <a:off x="4067944" y="4077072"/>
            <a:ext cx="23762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renesance</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cs-CZ" sz="2400" b="1" dirty="0" err="1" smtClean="0">
                <a:solidFill>
                  <a:srgbClr val="C00000"/>
                </a:solidFill>
              </a:rPr>
              <a:t>Reneisance</a:t>
            </a:r>
            <a:endParaRPr lang="cs-CZ" sz="2400" b="1" dirty="0" smtClean="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cs-CZ" sz="2400" b="1" dirty="0" err="1" smtClean="0">
                <a:solidFill>
                  <a:srgbClr val="C00000"/>
                </a:solidFill>
              </a:rPr>
              <a:t>Renaissance</a:t>
            </a:r>
            <a:endParaRPr lang="cs-CZ" sz="2400" b="1" dirty="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cs-CZ" sz="2400" b="1" dirty="0" err="1" smtClean="0">
                <a:solidFill>
                  <a:srgbClr val="C00000"/>
                </a:solidFill>
              </a:rPr>
              <a:t>Renaisance</a:t>
            </a:r>
            <a:endParaRPr lang="cs-CZ" sz="2400" b="1" dirty="0" smtClean="0">
              <a:solidFill>
                <a:srgbClr val="C00000"/>
              </a:solidFill>
            </a:endParaRPr>
          </a:p>
        </p:txBody>
      </p:sp>
      <p:sp>
        <p:nvSpPr>
          <p:cNvPr id="27" name="TextovéPole 26"/>
          <p:cNvSpPr txBox="1"/>
          <p:nvPr/>
        </p:nvSpPr>
        <p:spPr>
          <a:xfrm>
            <a:off x="2915816" y="3068960"/>
            <a:ext cx="295232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znak/náznak </a:t>
            </a:r>
            <a:endParaRPr lang="cs-CZ" sz="2400" b="1" dirty="0"/>
          </a:p>
        </p:txBody>
      </p:sp>
      <p:sp>
        <p:nvSpPr>
          <p:cNvPr id="28" name="TextovéPole 27"/>
          <p:cNvSpPr txBox="1"/>
          <p:nvPr/>
        </p:nvSpPr>
        <p:spPr>
          <a:xfrm>
            <a:off x="755576" y="306896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signature</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sign</a:t>
            </a:r>
            <a:endParaRPr lang="cs-CZ"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autograph</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20689"/>
            <a:ext cx="8229600" cy="2304255"/>
          </a:xfrm>
        </p:spPr>
        <p:txBody>
          <a:bodyPr>
            <a:normAutofit lnSpcReduction="10000"/>
          </a:bodyPr>
          <a:lstStyle/>
          <a:p>
            <a:pPr>
              <a:buFont typeface="Wingdings" pitchFamily="2" charset="2"/>
              <a:buChar char="v"/>
            </a:pPr>
            <a:r>
              <a:rPr lang="en-US" sz="2400" dirty="0" smtClean="0">
                <a:solidFill>
                  <a:srgbClr val="C00000"/>
                </a:solidFill>
                <a:latin typeface="Book Antiqua" pitchFamily="18" charset="0"/>
              </a:rPr>
              <a:t>The noble families also built their palaces close to the Royal Palace  e.g. </a:t>
            </a:r>
            <a:r>
              <a:rPr lang="en-US" sz="2400" dirty="0" err="1" smtClean="0">
                <a:solidFill>
                  <a:srgbClr val="C00000"/>
                </a:solidFill>
                <a:latin typeface="Book Antiqua" pitchFamily="18" charset="0"/>
              </a:rPr>
              <a:t>Lobkovic</a:t>
            </a:r>
            <a:r>
              <a:rPr lang="en-US" sz="2400" dirty="0" smtClean="0">
                <a:solidFill>
                  <a:srgbClr val="C00000"/>
                </a:solidFill>
                <a:latin typeface="Book Antiqua" pitchFamily="18" charset="0"/>
              </a:rPr>
              <a:t> Palace (today called </a:t>
            </a:r>
            <a:r>
              <a:rPr lang="en-US" sz="2400" b="1" dirty="0" err="1" smtClean="0">
                <a:solidFill>
                  <a:srgbClr val="C00000"/>
                </a:solidFill>
                <a:latin typeface="Book Antiqua" pitchFamily="18" charset="0"/>
              </a:rPr>
              <a:t>Schwarzenberg</a:t>
            </a:r>
            <a:r>
              <a:rPr lang="en-US" sz="2400" b="1" dirty="0" smtClean="0">
                <a:solidFill>
                  <a:srgbClr val="C00000"/>
                </a:solidFill>
                <a:latin typeface="Book Antiqua" pitchFamily="18" charset="0"/>
              </a:rPr>
              <a:t> Palace</a:t>
            </a:r>
            <a:r>
              <a:rPr lang="en-US" sz="2400" dirty="0" smtClean="0">
                <a:solidFill>
                  <a:srgbClr val="C00000"/>
                </a:solidFill>
                <a:latin typeface="Book Antiqua" pitchFamily="18" charset="0"/>
              </a:rPr>
              <a:t>) on  </a:t>
            </a:r>
            <a:r>
              <a:rPr lang="en-US" sz="2400" dirty="0" err="1" smtClean="0">
                <a:solidFill>
                  <a:srgbClr val="C00000"/>
                </a:solidFill>
                <a:latin typeface="Book Antiqua" pitchFamily="18" charset="0"/>
              </a:rPr>
              <a:t>Hradčanské</a:t>
            </a:r>
            <a:r>
              <a:rPr lang="en-US" sz="2400" dirty="0" smtClean="0">
                <a:solidFill>
                  <a:srgbClr val="C00000"/>
                </a:solidFill>
                <a:latin typeface="Book Antiqua" pitchFamily="18" charset="0"/>
              </a:rPr>
              <a:t> square with black and white </a:t>
            </a:r>
            <a:r>
              <a:rPr lang="en-US" sz="2400" b="1" dirty="0" err="1" smtClean="0">
                <a:solidFill>
                  <a:srgbClr val="C00000"/>
                </a:solidFill>
                <a:latin typeface="Book Antiqua" pitchFamily="18" charset="0"/>
              </a:rPr>
              <a:t>sgraffiti</a:t>
            </a:r>
            <a:r>
              <a:rPr lang="en-US" sz="2400" b="1" dirty="0" smtClean="0">
                <a:solidFill>
                  <a:srgbClr val="C00000"/>
                </a:solidFill>
                <a:latin typeface="Book Antiqua" pitchFamily="18" charset="0"/>
              </a:rPr>
              <a:t> decorations</a:t>
            </a:r>
            <a:r>
              <a:rPr lang="en-US" sz="2400" dirty="0" smtClean="0">
                <a:solidFill>
                  <a:srgbClr val="C00000"/>
                </a:solidFill>
                <a:latin typeface="Book Antiqua" pitchFamily="18" charset="0"/>
              </a:rPr>
              <a:t> on the walls. It is  one of the best preserved </a:t>
            </a:r>
            <a:r>
              <a:rPr lang="en-US" sz="2400" b="1" dirty="0" smtClean="0">
                <a:solidFill>
                  <a:srgbClr val="C00000"/>
                </a:solidFill>
                <a:latin typeface="Book Antiqua" pitchFamily="18" charset="0"/>
              </a:rPr>
              <a:t>Renaissance palaces </a:t>
            </a:r>
            <a:r>
              <a:rPr lang="en-US" sz="2400" dirty="0" smtClean="0">
                <a:solidFill>
                  <a:srgbClr val="C00000"/>
                </a:solidFill>
                <a:latin typeface="Book Antiqua" pitchFamily="18" charset="0"/>
              </a:rPr>
              <a:t>in Prague</a:t>
            </a:r>
            <a:r>
              <a:rPr lang="en-US" dirty="0" smtClean="0"/>
              <a:t>.</a:t>
            </a:r>
            <a:endParaRPr lang="en-US" dirty="0"/>
          </a:p>
        </p:txBody>
      </p:sp>
      <p:pic>
        <p:nvPicPr>
          <p:cNvPr id="46082" name="Picture 2" descr="http://upload.wikimedia.org/wikipedia/commons/thumb/3/36/Schwarzenbersk%C3%BD_pal%C3%A1c_Hrad%C4%8Dansk%C3%A9_n%C3%A1m.JPG/220px-Schwarzenbersk%C3%BD_pal%C3%A1c_Hrad%C4%8Dansk%C3%A9_n%C3%A1m.JPG">
            <a:hlinkClick r:id="rId2"/>
          </p:cNvPr>
          <p:cNvPicPr>
            <a:picLocks noChangeAspect="1" noChangeArrowheads="1"/>
          </p:cNvPicPr>
          <p:nvPr/>
        </p:nvPicPr>
        <p:blipFill>
          <a:blip r:embed="rId3" cstate="print"/>
          <a:srcRect/>
          <a:stretch>
            <a:fillRect/>
          </a:stretch>
        </p:blipFill>
        <p:spPr bwMode="auto">
          <a:xfrm>
            <a:off x="467544" y="2924944"/>
            <a:ext cx="4104456" cy="3078344"/>
          </a:xfrm>
          <a:prstGeom prst="rect">
            <a:avLst/>
          </a:prstGeom>
          <a:noFill/>
        </p:spPr>
      </p:pic>
      <p:pic>
        <p:nvPicPr>
          <p:cNvPr id="46086" name="Picture 6" descr="Soubor:Schwarzenberský palác1.jpg">
            <a:hlinkClick r:id="rId4"/>
          </p:cNvPr>
          <p:cNvPicPr>
            <a:picLocks noChangeAspect="1" noChangeArrowheads="1"/>
          </p:cNvPicPr>
          <p:nvPr/>
        </p:nvPicPr>
        <p:blipFill>
          <a:blip r:embed="rId5" cstate="print"/>
          <a:srcRect/>
          <a:stretch>
            <a:fillRect/>
          </a:stretch>
        </p:blipFill>
        <p:spPr bwMode="auto">
          <a:xfrm>
            <a:off x="4788024" y="2924944"/>
            <a:ext cx="4104456" cy="3078343"/>
          </a:xfrm>
          <a:prstGeom prst="rect">
            <a:avLst/>
          </a:prstGeom>
          <a:noFill/>
        </p:spPr>
      </p:pic>
      <p:sp>
        <p:nvSpPr>
          <p:cNvPr id="5" name="TextovéPole 4"/>
          <p:cNvSpPr txBox="1"/>
          <p:nvPr/>
        </p:nvSpPr>
        <p:spPr>
          <a:xfrm>
            <a:off x="467544" y="2636912"/>
            <a:ext cx="359394" cy="369332"/>
          </a:xfrm>
          <a:prstGeom prst="rect">
            <a:avLst/>
          </a:prstGeom>
          <a:noFill/>
        </p:spPr>
        <p:txBody>
          <a:bodyPr wrap="none" rtlCol="0">
            <a:spAutoFit/>
          </a:bodyPr>
          <a:lstStyle/>
          <a:p>
            <a:r>
              <a:rPr lang="cs-CZ" dirty="0" smtClean="0"/>
              <a:t>3.</a:t>
            </a:r>
            <a:endParaRPr lang="cs-CZ" dirty="0"/>
          </a:p>
        </p:txBody>
      </p:sp>
      <p:sp>
        <p:nvSpPr>
          <p:cNvPr id="6" name="TextovéPole 5"/>
          <p:cNvSpPr txBox="1"/>
          <p:nvPr/>
        </p:nvSpPr>
        <p:spPr>
          <a:xfrm>
            <a:off x="4788024" y="2564904"/>
            <a:ext cx="359394" cy="369332"/>
          </a:xfrm>
          <a:prstGeom prst="rect">
            <a:avLst/>
          </a:prstGeom>
          <a:noFill/>
        </p:spPr>
        <p:txBody>
          <a:bodyPr wrap="none" rtlCol="0">
            <a:spAutoFit/>
          </a:bodyPr>
          <a:lstStyle/>
          <a:p>
            <a:r>
              <a:rPr lang="cs-CZ" dirty="0" smtClean="0"/>
              <a:t>4.</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středověký</a:t>
            </a:r>
            <a:endParaRPr lang="cs-CZ" sz="2400" dirty="0"/>
          </a:p>
        </p:txBody>
      </p:sp>
      <p:sp>
        <p:nvSpPr>
          <p:cNvPr id="4" name="TextovéPole 3"/>
          <p:cNvSpPr txBox="1"/>
          <p:nvPr/>
        </p:nvSpPr>
        <p:spPr>
          <a:xfrm>
            <a:off x="755576" y="1340768"/>
            <a:ext cx="2160240"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middleage</a:t>
            </a:r>
            <a:r>
              <a:rPr lang="cs-CZ" sz="2400" b="1" dirty="0" smtClean="0">
                <a:solidFill>
                  <a:srgbClr val="C00000"/>
                </a:solidFill>
              </a:rPr>
              <a:t> </a:t>
            </a:r>
            <a:r>
              <a:rPr lang="cs-CZ" sz="2400" b="1" dirty="0" err="1" smtClean="0">
                <a:solidFill>
                  <a:srgbClr val="C00000"/>
                </a:solidFill>
              </a:rPr>
              <a:t>Palace</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midriff</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medieval</a:t>
            </a:r>
            <a:endParaRPr lang="cs-CZ" sz="2400" b="1" dirty="0">
              <a:solidFill>
                <a:srgbClr val="C00000"/>
              </a:solidFill>
            </a:endParaRPr>
          </a:p>
        </p:txBody>
      </p:sp>
      <p:sp>
        <p:nvSpPr>
          <p:cNvPr id="11" name="TextovéPole 10"/>
          <p:cNvSpPr txBox="1"/>
          <p:nvPr/>
        </p:nvSpPr>
        <p:spPr>
          <a:xfrm>
            <a:off x="2915816" y="4941168"/>
            <a:ext cx="302433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setkání/shromáždění</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meetage</a:t>
            </a:r>
            <a:endParaRPr lang="cs-CZ" sz="2400" b="1"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helloplace</a:t>
            </a:r>
            <a:endParaRPr lang="cs-CZ" sz="2400"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gathering</a:t>
            </a:r>
            <a:r>
              <a:rPr lang="cs-CZ" sz="2400" b="1" dirty="0" smtClean="0">
                <a:solidFill>
                  <a:srgbClr val="C00000"/>
                </a:solidFill>
              </a:rPr>
              <a:t> </a:t>
            </a:r>
            <a:endParaRPr lang="cs-CZ" sz="2400" dirty="0">
              <a:solidFill>
                <a:srgbClr val="C00000"/>
              </a:solidFill>
            </a:endParaRPr>
          </a:p>
        </p:txBody>
      </p:sp>
      <p:sp>
        <p:nvSpPr>
          <p:cNvPr id="15" name="TextovéPole 14"/>
          <p:cNvSpPr txBox="1"/>
          <p:nvPr/>
        </p:nvSpPr>
        <p:spPr>
          <a:xfrm>
            <a:off x="3995936" y="2204864"/>
            <a:ext cx="23762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klenutý (strop)</a:t>
            </a:r>
            <a:endParaRPr lang="cs-CZ" sz="2400" b="1" dirty="0"/>
          </a:p>
        </p:txBody>
      </p:sp>
      <p:sp>
        <p:nvSpPr>
          <p:cNvPr id="16" name="TextovéPole 15"/>
          <p:cNvSpPr txBox="1"/>
          <p:nvPr/>
        </p:nvSpPr>
        <p:spPr>
          <a:xfrm>
            <a:off x="6372200" y="26369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tremblet</a:t>
            </a:r>
            <a:endParaRPr lang="cs-CZ" sz="2400" b="1" dirty="0">
              <a:solidFill>
                <a:srgbClr val="C00000"/>
              </a:solidFill>
            </a:endParaRPr>
          </a:p>
        </p:txBody>
      </p:sp>
      <p:sp>
        <p:nvSpPr>
          <p:cNvPr id="17" name="TextovéPole 16"/>
          <p:cNvSpPr txBox="1"/>
          <p:nvPr/>
        </p:nvSpPr>
        <p:spPr>
          <a:xfrm>
            <a:off x="6372200" y="2204864"/>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vaulted</a:t>
            </a:r>
            <a:endParaRPr lang="cs-CZ" sz="2400" b="1" dirty="0">
              <a:solidFill>
                <a:srgbClr val="C00000"/>
              </a:solidFill>
            </a:endParaRPr>
          </a:p>
        </p:txBody>
      </p:sp>
      <p:sp>
        <p:nvSpPr>
          <p:cNvPr id="18" name="TextovéPole 17"/>
          <p:cNvSpPr txBox="1"/>
          <p:nvPr/>
        </p:nvSpPr>
        <p:spPr>
          <a:xfrm>
            <a:off x="6372200" y="1772816"/>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vacated</a:t>
            </a:r>
            <a:endParaRPr lang="cs-CZ" sz="2400" b="1" dirty="0">
              <a:solidFill>
                <a:srgbClr val="C00000"/>
              </a:solidFill>
            </a:endParaRPr>
          </a:p>
        </p:txBody>
      </p:sp>
      <p:sp>
        <p:nvSpPr>
          <p:cNvPr id="19" name="TextovéPole 18"/>
          <p:cNvSpPr txBox="1"/>
          <p:nvPr/>
        </p:nvSpPr>
        <p:spPr>
          <a:xfrm>
            <a:off x="4644008" y="4077072"/>
            <a:ext cx="180020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slavnostní</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cs-CZ" sz="2400" b="1" dirty="0" err="1" smtClean="0">
                <a:solidFill>
                  <a:srgbClr val="C00000"/>
                </a:solidFill>
              </a:rPr>
              <a:t>cerremonnial</a:t>
            </a:r>
            <a:endParaRPr lang="cs-CZ" sz="2400" b="1" dirty="0" smtClean="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US" sz="2400" b="1" dirty="0" smtClean="0">
                <a:solidFill>
                  <a:srgbClr val="C00000"/>
                </a:solidFill>
              </a:rPr>
              <a:t>ceremonial</a:t>
            </a:r>
            <a:endParaRPr lang="cs-CZ" sz="2400" b="1" dirty="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cs-CZ" sz="2400" b="1" dirty="0" err="1" smtClean="0">
                <a:solidFill>
                  <a:srgbClr val="C00000"/>
                </a:solidFill>
              </a:rPr>
              <a:t>seremonial</a:t>
            </a:r>
            <a:endParaRPr lang="cs-CZ" sz="2400" b="1" dirty="0" smtClean="0">
              <a:solidFill>
                <a:srgbClr val="C00000"/>
              </a:solidFill>
            </a:endParaRPr>
          </a:p>
        </p:txBody>
      </p:sp>
      <p:sp>
        <p:nvSpPr>
          <p:cNvPr id="27" name="TextovéPole 26"/>
          <p:cNvSpPr txBox="1"/>
          <p:nvPr/>
        </p:nvSpPr>
        <p:spPr>
          <a:xfrm>
            <a:off x="2915816" y="3068960"/>
            <a:ext cx="122413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světský </a:t>
            </a:r>
            <a:endParaRPr lang="cs-CZ" sz="2400" b="1" dirty="0"/>
          </a:p>
        </p:txBody>
      </p:sp>
      <p:sp>
        <p:nvSpPr>
          <p:cNvPr id="28" name="TextovéPole 27"/>
          <p:cNvSpPr txBox="1"/>
          <p:nvPr/>
        </p:nvSpPr>
        <p:spPr>
          <a:xfrm>
            <a:off x="755576" y="306896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sekular</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secular</a:t>
            </a:r>
            <a:endParaRPr lang="cs-CZ"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worldwide</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descr="data:image/jpeg;base64,/9j/4AAQSkZJRgABAQAAAQABAAD/2wCEAAkGBxQTEhUUExQWFRQXGRwbGBgYGBggGBgaHR0XHhsaGhoYHCggHRolHBcXITEiJSkrLi4uFx8zODMsNygtLisBCgoKDg0OGxAQGywkHyQsLCwsLCwsLCwsLCwsLCwsLCwsLCwsLCwsLCwsLCwsLCwsLCwsLCwsLCwsLCwsLCwsLP/AABEIALUBFgMBIgACEQEDEQH/xAAbAAACAgMBAAAAAAAAAAAAAAAEBQMGAAECB//EAD4QAAECBAQEBAQGAQMDBAMAAAECEQADITEEEkFRBSJhcROBkaEGMrHwFEJSwdHhI2Jy8TOCopKywtIHJFP/xAAZAQADAQEBAAAAAAAAAAAAAAABAgMABAX/xAApEQACAgICAgEDBAMBAAAAAAAAAQIREiEDMUFREyIjMkJhgfAUcZEE/9oADAMBAAIRAxEAPwBoMPWCVSadY6TLiaXJihUHTLhfxfAOAoAki7Xh8iUPSAp3EJaQHVd2gNWgCSfw1YlOLXINCPusCIwrh7hJGYE7lvSGvG+IJUkBKnF3HTQwlSXBVmYuzHUXtrUQrVMXVlon4VK0KQU0yuANCKhoqs85gAHDBIZmqBUxKjiqwG8TNmDauP8Aae1IkwKuUhnWCCCdg1PeF7mUbviAJcsEKcixDObs4Ia/aOZGHUUFQDpBr7wzl8NUZSpjb3pQAV9SIHlFOSZUguGTp3O8Jf3Bq+x/fYPlo/rrHciYCxYKSDbeOFSNapJsd94I4PIPiBJSSNaN5xY5fIRiOErUM4DDQDaFisPyZrGo1qoaRccSpQSyDV7nQeUV7FoyzWWynZRZ2BN2JgYlGqEL0exep7AiJ5GGztmNNIc8X4SEJK0PlJBOrf1ASQwLaG1vs/zGehWDr4eEvlIPXfTWJcOkKACgzD1t1vDrh6ZU/M6SlgHOar1hVigkLJAIAp17wJa7D40bn4QBylik2/fzibCoWEsgMT9+sTcFlFanb5K9DsAPvSG+E4ihRyrDF7NBSfsyS8ivByVIWkqBTqfUu8P0S3DxmJwiFO7h2trEiAAGFhDq0FKjkymjky6x2tUcBUawm/DEcM1o6UqNJjWYjUgmJEppHQjHghNBPWNlH28ZGwYwDkvuY1mWPzkdiYkMcP3jBsjUpf6lepjRnLIYrV6mNkubxpSC0Y1k+H4jOT8qyaa1+sZEUmW0ZGxXoORJLETojRG3pC/jE4pCcqmLv6QpnoW8U4gVskOkB32PpCiapnuD9I6nrY31LwBNmOXL9qe0I2S7ZPNnZQSKR1gZYmKDqyhnJIOmgG5jSZChlK+VJsWv2jUlSkl5dSSwOvl96wK2MnFdjGXgHSF5edDukliB+oDWheNTMKsIJSbVNeg9+sDSJhU7/MDfUBqj1b3hxw2WD4gVWwI94VJ5F2lKAGjiM3JlJOor11b0grhc6UmWFTGzFR0c7Cg0pA/EZQQkAfMAMzWJesKs+TmILUjQrNsE7jxJMfcQRKnLSmWRmU7gUdvaMkYeehYWsFQZqmrWAhXh8S3MLvTcfZi3y8RmQCaEgGLI5lTOCgKDG0cYuSlQJAGZgHiQVttDP4d4eJoK1Dlsl9xc9haBOSirZSrK5hsItSlCakKSQxIpTyaIzwAhJShdHcJVp3MXH4nnjDYZUxhmNEBqPoSOgrFZ4XKWhAM0upfM+Z3Bt5xOPIp6obDVlVxGHUhdmUm9vVtoteDwEmbLSshyRW9T2jWJEkkKWEuOv1aC8PORdDMdool7EpoCVw1nCCw+2rqIXqwKkqJfMRrX6tD6ZjEAs9dtY6ROKiwSTsGjOg42LcNiFuEm25EMglg5oNzQRMqSlFZlSLJH7mICgLJMxa2P5QRkA0GVmhPkb1EdQUfyMw+JSosObqAW9YNEsatWI8Nw2QAOUFqgkB/UVME5Ul2rDqXsSVXoh8JIjYkjp2jCtI1jtKUO7g+cG0LTNeENoHWkPoO8SzMMFFwQI0jAP184ORqIFgbxsyLaQScEmgsTtHCuHk0BLQcgG0ym27xgRW4Hdo0nhxSHd+jmJlcPBq59oGSDRBMkDcHsIjQkW+ukTnCtdzHKsETUNBsFHCJqRRv3/aMiRGBJuQ8ajWNoHC/WB8fg0zA6iQRqPLeJAoCrRBxDGJEsgB6WeEbS/Ip30U+eCX3c1gNRNB9+kWTEqw5QfDDTDRi7jt7QjXKrW+8Ak1WjSEka2/Kf4hv8PIlq5FDMbg7ekc8CwKZiiJgfKLPUjrSsWES5aTyISDalKekFK9hQuxfDpaUE/mu5dzURHIDSpzaKB70H8Q3noSpLNpC/hU0ZpgelPO4iN/daOhr7aoX8TCgkZ2zKZVLMQCPYiIhxCX4fhmUCoH5nr3teGHxFinZIGw9GiDEyUJlIUUKTNIsRRXUvA4+3/IOb8EhIiYUKcAFtDaHXDeMgkIKAkaV/mEjGpIYCIVr1FumkdCZx20Xk94e8G40hKEylUICgDoXcisVThOOzIZVSGD7jTzglawQaWDny/d2gckIyWysZNjHH8UTOxYlrKAiSmgVqpTU7hI13it/FclKGWiZLawSkjNcu+rQKnDKVNUbAkGr1dhtU0hbiOGFSlKAoCzAV6+8ciSyuzsTahVGhjyQzg+VfMtDPheLQDUTCTcpP7AVgPhfCAtSklbEdqw2k4cSTmStwliymfyP7GGc4p6Ak2tlj4bIlg8wUjNXmCnUdq2pDWfOYZJQDn7cmKniuM+MQJhYD8wFa6nYQXhcMwpMmFB/1D6gRlGXJ/onKSh0OJeDSzrqX3pE4wks2T7wulzWLla26q/ciDUYpNDUjuKRZQfVEHLyEnDJG8al4UaA9Y5RjwL12ciJpfEXdkt5jaBhIGQElQIOb9beuvaD/AMGkgOHhHLnKZbAGocn6CJuHY9QS12OvWw9jBlxvwBSGn4UbCOVoygtoIGONOyQfOAxxVZMxPKzHd9OsBcU72ZzR3Knc6SSzfuKwfhsSkh8wcn96QmCgQOsbyMcsWlxpiKTRYQC1a7xigWtaFUrGzBq/eNzuIKKCKAvcRJ8cvY+SGyUk/ljRS35T99oVox5FSkmpIY6QUjiQNeb784GMwpoMB/0mNRCOIDU+xjIGMw6KlhpM2YoiYSgAlsqb9Q/Ywt4qyJiwFksQA7FVg4jUzikwqAClMTzUDjYgCA14JJSpSlkrflBvod6C8SSd2zqTvSOdQGSQa6/WMKAmpAUTYPSJMJKVNUUgpBSHLbdhEOOHh/mfobxVSfQkkmM8LxVCXUoZAzE3cghrVN4bSyTLC1Ay1KYpQqhI0vqRVoUfDOOShJUwJQcxcOMpYG/f2gr4gxBnETFBQUs0DskAGhNNmF9I0uVppCrjsIGJd22iNOERLSVpKlrWapFk1s41bmOgBgCVjEZiAbDX3gWTxLw1zFsSlQIA/cl6eUJyp55RKQksUpDrhkyWStahzpDpST1CVEHvQE7vAXF5ayp15QdQFFWWppXol/OAuHSZi1LShOZLgOk8tKgAvUi/1hjxaRMUsLTlYM+YMkkAOCQOYgkjyhKakUWLTAlYTMEgkgn3gfH8OEtTIGjufeN4/ElacynK3NRRIszG5jWJ40RKClSuUuAp7kdNrxbjl7ZzcnDX4h2AxThiGO8WjgWFGTOW5mYXtY+sVeROSpAXQPt/EORxLLhkhsrJuL66f3Dc8qigcELbvwSqwZViKoUoEkNlalgcwJGWg1F4N4gRhlpSpAAUBdq9E9ReM/8AxxxEzJKs5qlRH/bp3/qG3GZSVAEGgV8pqLAv0dxbaOdwV0VXLJdld+IPhgp//Zw6gB+dH+nUp21LNvC/BSUKZCU51K0YO/R7w24rxBUjDTkJAKghYFaMRQ9Skn6xVvh3FkplmpUCw3f+XYx0ca1sjJssuH+GkzEnw+VbVBIoe1xCSfg1yV5VqydbA9mcQ7xPEp8yYSCEK+VwAKMDc97wpxEhaFgTHmG+Umo6gWIhZRGjJ1sJwaJY/MFHrWOpuKCEu1NGFT5Rkmaj9LHqI5xJKhyljpFFaWhNOX1ECeMjOlJBGaxLX0ppDAYprk16RU8RlAloVQ0zKFS4J1FfOHqVgpqr+Y3FNyWxuXjS6DPxCetY3Kms7OQ4PnAySmxMcHEZaCw317RR14JUTqxKgpKnP9xGlQCj97RF45uQ4Nxp/UbmrS7N90jJmoM8YUuwtGvGBqSR5XgJE0GlRbp9I6zAVJbzg2CgzDLdL6x0lKtCBAKZocpBrHXil2zWvGsNDJGJmChL+kbPElJ/JSFK5pds2j1A3jQUofm9IXQaGp4sSf8ApgBoyFoJ/V7xkAJV8TiyDlCTykg96U9owYGdNT4lEof5jdt2u0EcJwedOdZOUOQnVZ6vpEmOxqzcFAflDUPm9o5ZSp1E64wVXI5wGHXJJIXmKvzAEAi5Nb0B9Ijxk6WtkIU5UQFKLuGur6u0CTMYyQFl/wDi49TGsHJBdQcd9tYDX6mNFK6Qy4RNYzZYV/jWMuYCpLFrhxDTBzwUM5NWDipT/wAwqQvwUBRZyUqfzBDekLeFY1SZt6ZtdjDJJpk596GUhYRNWFkJoWLPQmr6UeA+IZhLZqPQ0aurjygzwiua4HmRSt43j8MEApADHmLDXpBQkmH8I414ciWgZzkck8pSCrROrUermJMXjHlZlu6iGd6J/swNgEpTJTnDD9LF1GznU/3C3ic4rI2FAgabNGcc3S/6NGWC2H8UxZVQISkCxpp09YFkYMfhzNnDOgjlAPMgue1TAk0sQCM3K3/c1n6QRMxqEy5cmZKfMxcKIdt4ng+kWyXbCcBJR4ToUSDqbjpDz4gxcpeGHh0LBFb+naEXCpRqSeWwTpGY2XylVqhotJZTUfRzxljFy9lh+G+JSpOFSkEqmJJOXVTmjRDxTi8+dR/DDAoAHMoGznens0IuBlpoSQTmJDAVe4brFyV8Iz1S83KC6WQScya15h5FonyJqVIfilDG5FGx8okmpOYG7lqad3eOfhRf+TKSwVV+o2+9IsfEeDBKCXJU5KvQghu7GK/gZJROkpzZVJmM/QgKSf8AyIeKwuOmLyNT/EsPEpkycrOOXIwIS+VRAYZjvQGFfDAVzipjlSC1bKo4r5mJeMy1+IpXiSxoUhZNN1MKd4TqmKlLU1CbsXBgQacrM4tRotqn1iTDBKFjxagig0qWDtYipYwiwKJyylSQsAkHMXyjqTHXGMMt8wGWprU0u/UuSqDyyqkmT443tlgx2ETLUFZQCTlCSLNudheEJmFcxFKqBcuOrnsKRPjuIGYgIUSpXMAbH5QMxHdRr0hbh8SlE2XdYSkpJpWmgiKg4yVdl004vIeCSoVd45mDVnhL+MVUAsHpe0QqnF6k+sddHD8g/BV+mmsdCtSHhCiZ194lVOylnO9zBSBmNJqGFPvtAk3MVMG/mBfxL3eNfiA7h3t91h0bNBs0kAcof6RqU76EalmIgWZPJufOOTijYV7wQZoKnTANATGSlB2UliTesBmeprU1JNI6w01XM5fZjAHU1QbLRWj+cZCw4l7BXrGQA5DXCSEKHhgFBskvQmtAfMUhE6gqZLVU7F7g36RZ+JIPhy1Bjy5uUWOYgvtYRXOP41aFtYKAVvQ/S0cmO9Ls6svYFJwClfKcytjYfzHYKk5kKsX8om4FOUVLISTyMTt6/SGGNl84yA5W83uw+9IEm8qYYvyhPh5SlNLuAXA2hphOES0nMqYM19G9IlStDhpWU/mOar/XyjmbLluwCVKIvmoO5NAYdN30GSTVpjGetCQWUN6G5hZiOJkHlb5avXqxhXPUNPlzUL/uOsYVZ1kJBtTd7Q1X2Tax2h9wCWvELOpYuo6dthDEyJciY6kiYo2zA1I7UAMZgZf4WQU/nVVRrSlvvaFH4lSpozkqUbgCwIufKJ5uUqX4jKCUb8hPFMBJUFTkf4yATkDMCzH7tCKbgZijLU4csB0+xDfHp8RD0Fhm2FHfer0hViJ7BQSFU1Vr5WHYRnBwdJjRkpxtofKl/wCSXJQxUtTHYC582BjiehzlZmIcbVgP4cxIGIlrqSl23PKoEn1h7xHDq8bOT/1MqvcgxVLGJzyllI4+DMIFY0OKIBUO9h9THqM+c3Zr7HR48++DG/GLqxyhh2NR7iPQyvSJcj2FIpXFpqVqzimYcw6hwfoDFL4vg2njMPmk5h3RX/4+8WzioCZxQKhQJG/ylvdx5QHxnhxOJlpWaoQ5axchx2qYW9jJUIphR4C1ISBmQbavvEfAeGCYPFmVRVhmqprvq31gOdM8NE6SbpUAOtb+jQy4RwlU2UpalqGHSflSWzUdR6AUfqYKTUXTrYzkslaJ8TxEFz4iiFOCrMAlLUASkVYOKnWF2I4rMCCkLeXRi4NfrWGE3AAylFCBLBSQQBVg1Wfp5whxyFJV0di1mBb0gQa8Dve2TIWo8z8xuda6DpGYc5lNlD1oBYhw0McRJSOZNQoOLUO0Cy0JQsKBd9QdWBPuYpGRDlumidGHNXKR+0QLlEHpuKgx2qddia3dqxwrFKBo5Ht2i9nIiMvt5xz4rmz0himQooWygSWIRrl0+sQyZTABSS++kKuRN0PLjcYqQGF1rR/u0aK/bWDSQSaDK1g3vHC5SQAQkgnrSKpokAzJwNbdDG3gz8MmvKe4rGlSUjr01g2YGv8Ado5lzGLwyw3C0q5icqenzE9BA83BpS4qoilBCtoYDM/QJEZHKpQCiE5vMfxGRg2h4uVN8BAOZ2JKSLVYHqDFe48KpLvT6P7RZOLcQVnqH/KCGqz5RFY48vnKX/6bIfqKq/8AIqHlEONNtHVyPRaeGLP4aWlLBIS5NLqrqOrUeGgXJCEjMVzT8wCqJPRxftCzgC5f4aTQqN1AtuQAPIX6wfxOWpScxR4aPyJA13/uFfE72jZ67B+M8MTIrML5k58tTVwLuwpWE/ERJUSlEsMPzPUwdxCYtRGYqUyFXL0oYUZvcJt2EFQoDl6JcOAgUD9Db2hx8OyEKUZglITlPzDM5Ny4JbWFCZgI2847w82ZZCiNW07nygyg2tAhP6vqHvG5EyYS2RVLsQex3hVw/gk1DqUGJoOYVejv0FG6xvA4efMU5mBCQCdXLXau/pHeL4MpJaatRITmU9GLmgbShjmTcNWjsbjJdAuNxKEIKOVRVRnJs1S3UQqnYdYIURQ0DnoDbSC5ePEsFKUILvUpqH6wLicaSzkMOn8x0pLtvZCUsfFIa/CiU/iOb5SlTD/U1m2LGLViTnmIOyQAOxV/UVX4UQlc9Cv0HMoPerJHY/tFlRVaC1ioAHSr/vCu62K8ctCnATDLxaJlRzjMLULAg9K+0epTQSHBttHmHGk85KRdX37x6XgJ4XLBSQU5RbdhCz6TMuyreAJmJQ/6ZhPcAj2cxJxF5uMUBcJI7sx+kFcN5sZN/wBqvcpBgXh5CsYo7+KR1ZI/gwgyKF8UJHirSQHJSsHWzH3ENfhvikuThMkyZlMyYfyksmlizVIgX43w74xQHkdBqfrCvGSMwDEcraGoHbRouqfEkybTzbPRMfPQqWBRlguXolIAD+cUXiJSDlRXKwUQ7J0Lv90iHjPExNCAhpaUAOnQF9toF4qSV5gaLSkvuW/5iceLpsploORiDkSg1AclTfmtSOuJLR/hShnSjn/3lSifNm9o2iSFSAQXq1w4IqH2uqF0xIDklqlvJoZ6Yq2tjv8ACUt7fvEXggddwPo8QI4uCliSSwuSR1paCsIrxNUoD3v7QzlLwjlUCLxGJUtLE0DH5RQDXtWN8OkKUVByWJetGYen9RxxbC5UFnKnDauXDUEdpw+QhCVVP5qpdT2qK1pEo2nZ0v6oNPvx/BtUpAKsqVMktmBb2MF4eRmlu6czkDNsGNAB7xkyTMUG+YkDM7P1jeLcBKQnORZQpTStC8W7VHKRiU70S9QWVA3Lo51JOg6DXvBsvDJKAZp5n0+hMR4rDSwMouK3JgW/BqRLNKVSuTmQAHY5Vv8AW1+0BScIVJcEpDm9el9YDlJJLhw4tUekbKJgJCcwbfaBTW7D2Fnh5ckqfsYyBZSZoUSAa/qp93jUbKZqQy4njVoR4q8uY0lggOSLFhoIpM9Zcu5JLk9YcY3xJqsy6nvYdOkCzcNUUinHUe3spOV9D/gKz4UpjUksGuQ7fvD8TvEUVT1nKBoK/wC1I0itcC4kqSihALEA7dPcxg4opVKPoWh24vbBbD+KzcyuVLAhbAfpA/qERXUUrlT9IdJStWVbUyrFaPmBAaFs3hxvsAPMUiK5IlCLxASC0ESVEKobuO4OnnEieHJDEKB3DH7EcqSJaTMq4ogak79h9Yb5I0L29HU3GhCygqUEoVo6kk0ce1YmmfEhXnGUVsQ7sLXrEPBpKE5lOlZJDg3AOvYw2lTEJBT4acpuABVrRzzUVpo7uHic1lZW1S1kZ2FQ/UivrY+kDTJSiCpQeo96Axa8AqWFJlLT/jLpTT5c3XuxGxjvHcLZAQBYKIJ1qG9FOIrCSfRDmhjKpAPAJHgqKlagUao+6RYZE9BKCkuvM5BpodISSZ4UHoI4nqSqmZL3aI/JJqmdn+Jx9xY14qAMhNPlKv8AuKjFq+G8QAgVDKQFDyDRR+EFU0GSo5v8ksJ7E/RwYs/xPOyDwpdcrCgs1gPrDOWqOSUKlRJ8MrzT56ujP3Uf/rAPDZ7YiQotzFSaWZTiJPg8kJxGpATXrlUW/wDIQFhQ07DC3OPof4hPP99GrQF8cgiaVD9TP3Qj+IqisU1zeh+3tF++JMF/iUTztMI78pf76RQMZw8iqQW1DvD8cvDFlJJ0QhXM5DjXrDSbhELSnnZhR4TS0qIIAcD2/qGfDkpJyKPMnY3EVbolyJ9oKw+HAcImMCag2/vWBJmCc86j3v5+kHDCfpjkpFQH6NZ9YV8t9Erl7AVYNAtaOPwxBBDprcGsE+EQCxJ/b+oHlYpqafe8HKTAg0KXUlWYio3cMQXfQiGGNxiZxkkOkiaCoHZjXs7QlVizTQaU1jlOCUfzM/v/AHEnG9sdTaLrNwytFU1/ZohkYZYBCuaurO2ldmMVdHjJDJmkAaA07RrFY6acqStRF6U9WrCxi+kzaHeTmIy2NiImXIUXypobuQDCTD8ZnJoohQ0zaecHI4ynWWon/SXEF5JhxO1YGaCCnKk1YvUCNJMxNVK5rMCGMblcdlimRY7gfzDKRPQu2VXpGc2u0DEUKw69S71oQ/vGQ+lYcKNh7RkH5X6NiVESyDRJbvWO56SKpll9XOvfaG8xWg9IEnIWrUen9wctmxoXTMJMzMpCUvViYmwgEtTgBUzQDbp5QQJJZs1PJut7RLLwuXmQbDz8t4DlZlommYfEOlSyEBVA1WOgre0cTcGpjzVevKw7UjJCQSlwQHqBSmw2N6wVisWJd6WYa1e+bUQnmkW+lg8mSoOCUJSxKiAXDXsfbeA0YKZOecBllAlMtNCvKNcp1NSTE/ihavDFncvTORUJ7C/eHfDMTLZCT+kFQeoUCXParCKP6doOKeipmUmX+RQV3I9R+0S4bG5lc1E6HY9YdY0pKlLU2pyhnA6trAC+HqWgKCcqVHlJobA92H7wbTVyG48oSWG/2OjKBdJ1sXhxw/EmZLU9VygpJfUUIPsYr5SqVlGbMkvejGkE4XE+GskH55aga9yD7QvG6lR2/wDpjnx3VNCrjeAaYMpUy0BQANHqFAdHD+cZgsSrMlEwhkpITTmbYnWHnxNh/wDBKUkcyM1N01JH7+UVbDYkhWYAAixjoatUefHkxkpeiz/DmOErFpUQWKSkUuu6PfXrD0krzPUuST1P2T6RUcWsumaCSqhFdRtT+Yt2FnulJA/6hcdHDl/pHPNVEs5ZTsK+HeRE9StSD6JhRipmWfh33QT5pr/7oLxaKKqaB2H+ot9IC+IUvPT3lt/6U/xCxV0wPyh5xZSfwaSf/wCin/8AIRR/xIahDxdZksqwAJH5ge75v5jzFLg7xSMU2yHL4YxmSEkqUVBLDmykVc/8GFcyWoLzAlwbiDJWJb5h6wRJxSVUBy97RSqJrk/YIwWKEyiqLHv1HlBpkkMQ7wBPwRCmbMdwQPMREFLSpwSQdDtE3BN2mK2SEF3BIqYhmJB+YV3HlEM/GKFTXcbQRKnhVRpcaxmpR2DQAokEh3Gj/wAGCpbhN93yl7fQxNNlgitR92MCfh0frYiApJ9jIfDhQVKSqX8xAJD0r57adIXjD5dipJYg+VL1EQSsZNlEnMTqU7jvsd4nmYsTUqWkcxL6UGqT01eMkzqjKD2kEYvKqgSOkbwKpbFCgyv9wA6V0MRqOZAWm4FusLZi8yi3LQAtqdfvpApjPkDMVhG5hzIJvcP0brBPw3L51Nqmx6Eb94W4aYwZamS92oPKO5GMEuclSCFB6FiL0IIuItScKEdMuCUblvWMibBrzObRkc0U6JUVWbiQTT6xwqYRWoO/SOStGYHKw1q/eJXSGDkBnFQXG3TtDi2Bziur1FKgt5MNYkmzpgApTtf016wRJILvcVtykav7Rz47NUKezad/URqsORHInLLl9dq/f8R2qYUhRylS1MUVJL1dTWpU92jMNMcsaDZ63eCEpOhoC5FPZ4PRslYsTIUQC7EaVzdy4vGIQQQUggixNPvWDpmZaqhlH00qY0WQSyqaE0zCrHtb1hk2PCMpvRLwuS7rnEMDROpLXPS0d8V4lsahikeQB9QAYDlIJSSeXbdXraB5uIABAygjz7wVDJ7C+RQf07IsViFFmB84a4fBJQgrUVEgGh/K42+7wimYwkpAQyhtqD0iwpQZkosyypAzB2WkjpqHiqhFdGnzTl2x5jS8oNUoKVN6uPQxS52HTKmqf5UqcdUllAelIuc+SDLCgCVOHAdydhqbW6RUuK4cjMtBzIJCaVKToFC+/ZmgolVnUpTggVzZltYAkksno2nSH/wriswUFXlslIbRRv608oqWBWCQmpVUAMYaSp65asyRVmIqxTsT3iPLFPSOnh/H9yyY6YDOIH+gfz7wP8QLdb7FHsmBsLikzJoWkqBUzhyohTtV76R3xdCgVBTEug1ooWbl7CJ1VI3svOIlk4QJFSQjytHlDZVOAPaPWJmIH4diFJonR6Uq46R41jZhExYFQFFt2csYfh3aJcydIImyxVRYnaB5icoYhjEedWzRuVKXMol/O33SLVXZzqMn0S4ecu5U3q8aGONHvu2nWNSgCoAnLVlUt5QUiXLCiUnM1LUO8BqI0YSvZClQU9C2hjlWDUC4dh6Q7w6EjKWYEU0gOdxKpBLl2oQzPs14VIM1iCSsSq5DC39wcjCIU1sx09b+kcypaFcpcE/LXXqT1gOZIUmqVMR1Yi+3nG+NeBbV2WGRhWlJzIq1Xb7aAsbw/J/kTvlI05g4I6U9oEwfFSk/5CVjbUGup0prvDGZxFK0KANWFNwC/qP3ieLTOtTi0ASJwTy1DbxNMCVhyOb9Qb3raBJ6/wCYyViMpcDvDtGqzlVPmob1FDEBypWhdFBw4B67aQ6mYdE0IZkpJIYPdiRe1j6wFPwBTXLfoLwqpAxLzg1JmICkF0m1qd21jIq3D/FkVlrMvMK2IPlvGoXAX42BTkOaAhVOajNq/tEqUjIASCXuIjmAO7ufukblJYsWuX94LIUSqlliKEF7XEQplINBf3ETJmMb09zHYQH0JHWofz6wAEPgU5T91gjwSkgqqlrpI/frE0hCLEnrspiXc6aRqZhQXAJ6B38o1+zBOEGaUsmjjKKV9jaK/wARzv4acp1JaiRp67Q5QlTBiQQLAt7QPN5EscwLnM+r1BJh4NFVyNRpAEjCpFVOTqSa+mkT/gEGpsLN136Rk1aVUrm67RuVhlH5FPSx/m0M16EVsllJAFE32FYjBT2O/SCPwqmYEnV2gOZLmA5vDpubaV+94CRsJBv4kkg5rBnTS7udnILPqI4BHkenpSCcCELckAKAq1ie2kamyMprUF2P084aSa2JJNPYGlLHlDE6gCJQhY1dxsP2jJuKCW5mPsY2cWFMDfQwltgTrpgeKzn5QMw1DhUSYXFzEy8ikgl7l3HcxKpG/wBiI8bMyjMFafKfO28OmnpoKnK+yxyPiJCBLQhK0hgGGUDMxBcNWpBcNFQ4nhyMQsKBd/7iFfEAWevlUdqROFmaStSqhg5fSz/SMoKLtF1Jvs4R4YIJBNag2hvgzLrlDUu2jwPIlJWACCRq1xEE7DTJRcElOimb12MLJX2OpURY7CnMS/Lu9WjMEpJQZS2Z6KFCD6XgiTMLNltQg9Yjkyg5B+kC2Ppk+GmLGVCwDVgsChOx2MR43gizzIYPcRHhZnIpFgfYg3GxcRxMx83OcymYh6aDXzEYSXW0axHChLAdRzFmDULu7daCBZeEUkKcEpapqwqKjrDKdPzILknN8peiQKs33V4hl4ibLNSSlQdQ0INP5h1dE3jYrWasak2Y8vcdRaJZailaRW9Do1YZ4fDSZql5coDMgKfq5Laj94h/DZTQkAFgHoaXoWEbLwaMPJ1LXobWraIFy61++8aWl4kksSAosdzrARVkuBxJFKBSSC/6mf3aLLhMSSmiE5FuSUh3YddRFa8FJJbSt6xktSkNkUr5hS6X0p1jOJrLDLwQmOlKhStTbSh/aMhbhOIc6kzCEG9Q1aaRqJsJnEMIEFw9XvpEIW1tLesajIelQz4o+jgzWdTA1djUaQPiXUxByvtvuIyMh0hfjivATJnmWQPmHW9WMRHGqCiCxBNut9IyMjOKFcUdy8eWAYX+t7xMjGu7pc7kxkZCUhJRQLmGYhqa1v8AbQRJxBSqjhqDoNo1GQRV2FSJz1Zq6GCZ2MAZk0UKh+p/iMjIxcH4dMyzJiQKMD1+6xmMU8stQkiuwrQecZGQ0vAlIHl4VOazsojmrT7MQzkpWvIlIR1EZGQqM0tEE8qIDqdnFvKNYmRoSSEgkA/fQRkZFEJSoI4agEsQPlGnUiCmSCRlG0ZGQkuykCPAoyrLH5W830MNFqoRoY3GQJdgF4AWGIqCKg3fQxvGYTJUKJ+zGRkTXZoAk5AAUGuAodDq3eN4YqSpYzF2vR43GQz6Fm9sGlyQknVq+xPpBSJQmIWSAGDsBS/rrvGoyCb9IAqW2/Qi4gsLKZiHYlTJt79Y1GQ8hOJ7CJksFbsP2gQj+ukZGQh0GsOHU3RnbeGuKkAIQ1FAqc/qsxbcPGRkaTMhv8CcLTNmTVzOdkpABG+tdeWMjIyJyexqP//Z"/>
          <p:cNvSpPr>
            <a:spLocks noChangeAspect="1" noChangeArrowheads="1"/>
          </p:cNvSpPr>
          <p:nvPr/>
        </p:nvSpPr>
        <p:spPr bwMode="auto">
          <a:xfrm>
            <a:off x="6350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26628" name="AutoShape 4" descr="data:image/jpeg;base64,/9j/4AAQSkZJRgABAQAAAQABAAD/2wCEAAkGBxQTEhUUExQWFRQXGRwbGBgYGBggGBgaHR0XHhsaGhoYHCggHRolHBcXITEiJSkrLi4uFx8zODMsNygtLisBCgoKDg0OGxAQGywkHyQsLCwsLCwsLCwsLCwsLCwsLCwsLCwsLCwsLCwsLCwsLCwsLCwsLCwsLCwsLCwsLCwsLP/AABEIALUBFgMBIgACEQEDEQH/xAAbAAACAgMBAAAAAAAAAAAAAAAEBQMGAAECB//EAD4QAAECBAQEBAQGAQMDBAMAAAECEQADITEEEkFRBSJhcROBkaEGMrHwFEJSwdHhI2Jy8TOCopKywtIHJFP/xAAZAQADAQEBAAAAAAAAAAAAAAABAgMABAX/xAApEQACAgICAgEDBAMBAAAAAAAAAQIREiEDMUFREyIjMkJhgfAUcZEE/9oADAMBAAIRAxEAPwBoMPWCVSadY6TLiaXJihUHTLhfxfAOAoAki7Xh8iUPSAp3EJaQHVd2gNWgCSfw1YlOLXINCPusCIwrh7hJGYE7lvSGvG+IJUkBKnF3HTQwlSXBVmYuzHUXtrUQrVMXVlon4VK0KQU0yuANCKhoqs85gAHDBIZmqBUxKjiqwG8TNmDauP8Aae1IkwKuUhnWCCCdg1PeF7mUbviAJcsEKcixDObs4Ia/aOZGHUUFQDpBr7wzl8NUZSpjb3pQAV9SIHlFOSZUguGTp3O8Jf3Bq+x/fYPlo/rrHciYCxYKSDbeOFSNapJsd94I4PIPiBJSSNaN5xY5fIRiOErUM4DDQDaFisPyZrGo1qoaRccSpQSyDV7nQeUV7FoyzWWynZRZ2BN2JgYlGqEL0exep7AiJ5GGztmNNIc8X4SEJK0PlJBOrf1ASQwLaG1vs/zGehWDr4eEvlIPXfTWJcOkKACgzD1t1vDrh6ZU/M6SlgHOar1hVigkLJAIAp17wJa7D40bn4QBylik2/fzibCoWEsgMT9+sTcFlFanb5K9DsAPvSG+E4ihRyrDF7NBSfsyS8ivByVIWkqBTqfUu8P0S3DxmJwiFO7h2trEiAAGFhDq0FKjkymjky6x2tUcBUawm/DEcM1o6UqNJjWYjUgmJEppHQjHghNBPWNlH28ZGwYwDkvuY1mWPzkdiYkMcP3jBsjUpf6lepjRnLIYrV6mNkubxpSC0Y1k+H4jOT8qyaa1+sZEUmW0ZGxXoORJLETojRG3pC/jE4pCcqmLv6QpnoW8U4gVskOkB32PpCiapnuD9I6nrY31LwBNmOXL9qe0I2S7ZPNnZQSKR1gZYmKDqyhnJIOmgG5jSZChlK+VJsWv2jUlSkl5dSSwOvl96wK2MnFdjGXgHSF5edDukliB+oDWheNTMKsIJSbVNeg9+sDSJhU7/MDfUBqj1b3hxw2WD4gVWwI94VJ5F2lKAGjiM3JlJOor11b0grhc6UmWFTGzFR0c7Cg0pA/EZQQkAfMAMzWJesKs+TmILUjQrNsE7jxJMfcQRKnLSmWRmU7gUdvaMkYeehYWsFQZqmrWAhXh8S3MLvTcfZi3y8RmQCaEgGLI5lTOCgKDG0cYuSlQJAGZgHiQVttDP4d4eJoK1Dlsl9xc9haBOSirZSrK5hsItSlCakKSQxIpTyaIzwAhJShdHcJVp3MXH4nnjDYZUxhmNEBqPoSOgrFZ4XKWhAM0upfM+Z3Bt5xOPIp6obDVlVxGHUhdmUm9vVtoteDwEmbLSshyRW9T2jWJEkkKWEuOv1aC8PORdDMdool7EpoCVw1nCCw+2rqIXqwKkqJfMRrX6tD6ZjEAs9dtY6ROKiwSTsGjOg42LcNiFuEm25EMglg5oNzQRMqSlFZlSLJH7mICgLJMxa2P5QRkA0GVmhPkb1EdQUfyMw+JSosObqAW9YNEsatWI8Nw2QAOUFqgkB/UVME5Ul2rDqXsSVXoh8JIjYkjp2jCtI1jtKUO7g+cG0LTNeENoHWkPoO8SzMMFFwQI0jAP184ORqIFgbxsyLaQScEmgsTtHCuHk0BLQcgG0ym27xgRW4Hdo0nhxSHd+jmJlcPBq59oGSDRBMkDcHsIjQkW+ukTnCtdzHKsETUNBsFHCJqRRv3/aMiRGBJuQ8ajWNoHC/WB8fg0zA6iQRqPLeJAoCrRBxDGJEsgB6WeEbS/Ip30U+eCX3c1gNRNB9+kWTEqw5QfDDTDRi7jt7QjXKrW+8Ak1WjSEka2/Kf4hv8PIlq5FDMbg7ekc8CwKZiiJgfKLPUjrSsWES5aTyISDalKekFK9hQuxfDpaUE/mu5dzURHIDSpzaKB70H8Q3noSpLNpC/hU0ZpgelPO4iN/daOhr7aoX8TCgkZ2zKZVLMQCPYiIhxCX4fhmUCoH5nr3teGHxFinZIGw9GiDEyUJlIUUKTNIsRRXUvA4+3/IOb8EhIiYUKcAFtDaHXDeMgkIKAkaV/mEjGpIYCIVr1FumkdCZx20Xk94e8G40hKEylUICgDoXcisVThOOzIZVSGD7jTzglawQaWDny/d2gckIyWysZNjHH8UTOxYlrKAiSmgVqpTU7hI13it/FclKGWiZLawSkjNcu+rQKnDKVNUbAkGr1dhtU0hbiOGFSlKAoCzAV6+8ciSyuzsTahVGhjyQzg+VfMtDPheLQDUTCTcpP7AVgPhfCAtSklbEdqw2k4cSTmStwliymfyP7GGc4p6Ak2tlj4bIlg8wUjNXmCnUdq2pDWfOYZJQDn7cmKniuM+MQJhYD8wFa6nYQXhcMwpMmFB/1D6gRlGXJ/onKSh0OJeDSzrqX3pE4wks2T7wulzWLla26q/ciDUYpNDUjuKRZQfVEHLyEnDJG8al4UaA9Y5RjwL12ciJpfEXdkt5jaBhIGQElQIOb9beuvaD/AMGkgOHhHLnKZbAGocn6CJuHY9QS12OvWw9jBlxvwBSGn4UbCOVoygtoIGONOyQfOAxxVZMxPKzHd9OsBcU72ZzR3Knc6SSzfuKwfhsSkh8wcn96QmCgQOsbyMcsWlxpiKTRYQC1a7xigWtaFUrGzBq/eNzuIKKCKAvcRJ8cvY+SGyUk/ljRS35T99oVox5FSkmpIY6QUjiQNeb784GMwpoMB/0mNRCOIDU+xjIGMw6KlhpM2YoiYSgAlsqb9Q/Ywt4qyJiwFksQA7FVg4jUzikwqAClMTzUDjYgCA14JJSpSlkrflBvod6C8SSd2zqTvSOdQGSQa6/WMKAmpAUTYPSJMJKVNUUgpBSHLbdhEOOHh/mfobxVSfQkkmM8LxVCXUoZAzE3cghrVN4bSyTLC1Ay1KYpQqhI0vqRVoUfDOOShJUwJQcxcOMpYG/f2gr4gxBnETFBQUs0DskAGhNNmF9I0uVppCrjsIGJd22iNOERLSVpKlrWapFk1s41bmOgBgCVjEZiAbDX3gWTxLw1zFsSlQIA/cl6eUJyp55RKQksUpDrhkyWStahzpDpST1CVEHvQE7vAXF5ayp15QdQFFWWppXol/OAuHSZi1LShOZLgOk8tKgAvUi/1hjxaRMUsLTlYM+YMkkAOCQOYgkjyhKakUWLTAlYTMEgkgn3gfH8OEtTIGjufeN4/ElacynK3NRRIszG5jWJ40RKClSuUuAp7kdNrxbjl7ZzcnDX4h2AxThiGO8WjgWFGTOW5mYXtY+sVeROSpAXQPt/EORxLLhkhsrJuL66f3Dc8qigcELbvwSqwZViKoUoEkNlalgcwJGWg1F4N4gRhlpSpAAUBdq9E9ReM/8AxxxEzJKs5qlRH/bp3/qG3GZSVAEGgV8pqLAv0dxbaOdwV0VXLJdld+IPhgp//Zw6gB+dH+nUp21LNvC/BSUKZCU51K0YO/R7w24rxBUjDTkJAKghYFaMRQ9Skn6xVvh3FkplmpUCw3f+XYx0ca1sjJssuH+GkzEnw+VbVBIoe1xCSfg1yV5VqydbA9mcQ7xPEp8yYSCEK+VwAKMDc97wpxEhaFgTHmG+Umo6gWIhZRGjJ1sJwaJY/MFHrWOpuKCEu1NGFT5Rkmaj9LHqI5xJKhyljpFFaWhNOX1ECeMjOlJBGaxLX0ppDAYprk16RU8RlAloVQ0zKFS4J1FfOHqVgpqr+Y3FNyWxuXjS6DPxCetY3Kms7OQ4PnAySmxMcHEZaCw317RR14JUTqxKgpKnP9xGlQCj97RF45uQ4Nxp/UbmrS7N90jJmoM8YUuwtGvGBqSR5XgJE0GlRbp9I6zAVJbzg2CgzDLdL6x0lKtCBAKZocpBrHXil2zWvGsNDJGJmChL+kbPElJ/JSFK5pds2j1A3jQUofm9IXQaGp4sSf8ApgBoyFoJ/V7xkAJV8TiyDlCTykg96U9owYGdNT4lEof5jdt2u0EcJwedOdZOUOQnVZ6vpEmOxqzcFAflDUPm9o5ZSp1E64wVXI5wGHXJJIXmKvzAEAi5Nb0B9Ijxk6WtkIU5UQFKLuGur6u0CTMYyQFl/wDi49TGsHJBdQcd9tYDX6mNFK6Qy4RNYzZYV/jWMuYCpLFrhxDTBzwUM5NWDipT/wAwqQvwUBRZyUqfzBDekLeFY1SZt6ZtdjDJJpk596GUhYRNWFkJoWLPQmr6UeA+IZhLZqPQ0aurjygzwiua4HmRSt43j8MEApADHmLDXpBQkmH8I414ciWgZzkck8pSCrROrUermJMXjHlZlu6iGd6J/swNgEpTJTnDD9LF1GznU/3C3ic4rI2FAgabNGcc3S/6NGWC2H8UxZVQISkCxpp09YFkYMfhzNnDOgjlAPMgue1TAk0sQCM3K3/c1n6QRMxqEy5cmZKfMxcKIdt4ng+kWyXbCcBJR4ToUSDqbjpDz4gxcpeGHh0LBFb+naEXCpRqSeWwTpGY2XylVqhotJZTUfRzxljFy9lh+G+JSpOFSkEqmJJOXVTmjRDxTi8+dR/DDAoAHMoGznens0IuBlpoSQTmJDAVe4brFyV8Iz1S83KC6WQScya15h5FonyJqVIfilDG5FGx8okmpOYG7lqad3eOfhRf+TKSwVV+o2+9IsfEeDBKCXJU5KvQghu7GK/gZJROkpzZVJmM/QgKSf8AyIeKwuOmLyNT/EsPEpkycrOOXIwIS+VRAYZjvQGFfDAVzipjlSC1bKo4r5mJeMy1+IpXiSxoUhZNN1MKd4TqmKlLU1CbsXBgQacrM4tRotqn1iTDBKFjxagig0qWDtYipYwiwKJyylSQsAkHMXyjqTHXGMMt8wGWprU0u/UuSqDyyqkmT443tlgx2ETLUFZQCTlCSLNudheEJmFcxFKqBcuOrnsKRPjuIGYgIUSpXMAbH5QMxHdRr0hbh8SlE2XdYSkpJpWmgiKg4yVdl004vIeCSoVd45mDVnhL+MVUAsHpe0QqnF6k+sddHD8g/BV+mmsdCtSHhCiZ194lVOylnO9zBSBmNJqGFPvtAk3MVMG/mBfxL3eNfiA7h3t91h0bNBs0kAcof6RqU76EalmIgWZPJufOOTijYV7wQZoKnTANATGSlB2UliTesBmeprU1JNI6w01XM5fZjAHU1QbLRWj+cZCw4l7BXrGQA5DXCSEKHhgFBskvQmtAfMUhE6gqZLVU7F7g36RZ+JIPhy1Bjy5uUWOYgvtYRXOP41aFtYKAVvQ/S0cmO9Ls6svYFJwClfKcytjYfzHYKk5kKsX8om4FOUVLISTyMTt6/SGGNl84yA5W83uw+9IEm8qYYvyhPh5SlNLuAXA2hphOES0nMqYM19G9IlStDhpWU/mOar/XyjmbLluwCVKIvmoO5NAYdN30GSTVpjGetCQWUN6G5hZiOJkHlb5avXqxhXPUNPlzUL/uOsYVZ1kJBtTd7Q1X2Tax2h9wCWvELOpYuo6dthDEyJciY6kiYo2zA1I7UAMZgZf4WQU/nVVRrSlvvaFH4lSpozkqUbgCwIufKJ5uUqX4jKCUb8hPFMBJUFTkf4yATkDMCzH7tCKbgZijLU4csB0+xDfHp8RD0Fhm2FHfer0hViJ7BQSFU1Vr5WHYRnBwdJjRkpxtofKl/wCSXJQxUtTHYC582BjiehzlZmIcbVgP4cxIGIlrqSl23PKoEn1h7xHDq8bOT/1MqvcgxVLGJzyllI4+DMIFY0OKIBUO9h9THqM+c3Zr7HR48++DG/GLqxyhh2NR7iPQyvSJcj2FIpXFpqVqzimYcw6hwfoDFL4vg2njMPmk5h3RX/4+8WzioCZxQKhQJG/ylvdx5QHxnhxOJlpWaoQ5axchx2qYW9jJUIphR4C1ISBmQbavvEfAeGCYPFmVRVhmqprvq31gOdM8NE6SbpUAOtb+jQy4RwlU2UpalqGHSflSWzUdR6AUfqYKTUXTrYzkslaJ8TxEFz4iiFOCrMAlLUASkVYOKnWF2I4rMCCkLeXRi4NfrWGE3AAylFCBLBSQQBVg1Wfp5whxyFJV0di1mBb0gQa8Dve2TIWo8z8xuda6DpGYc5lNlD1oBYhw0McRJSOZNQoOLUO0Cy0JQsKBd9QdWBPuYpGRDlumidGHNXKR+0QLlEHpuKgx2qddia3dqxwrFKBo5Ht2i9nIiMvt5xz4rmz0himQooWygSWIRrl0+sQyZTABSS++kKuRN0PLjcYqQGF1rR/u0aK/bWDSQSaDK1g3vHC5SQAQkgnrSKpokAzJwNbdDG3gz8MmvKe4rGlSUjr01g2YGv8Ado5lzGLwyw3C0q5icqenzE9BA83BpS4qoilBCtoYDM/QJEZHKpQCiE5vMfxGRg2h4uVN8BAOZ2JKSLVYHqDFe48KpLvT6P7RZOLcQVnqH/KCGqz5RFY48vnKX/6bIfqKq/8AIqHlEONNtHVyPRaeGLP4aWlLBIS5NLqrqOrUeGgXJCEjMVzT8wCqJPRxftCzgC5f4aTQqN1AtuQAPIX6wfxOWpScxR4aPyJA13/uFfE72jZ67B+M8MTIrML5k58tTVwLuwpWE/ERJUSlEsMPzPUwdxCYtRGYqUyFXL0oYUZvcJt2EFQoDl6JcOAgUD9Db2hx8OyEKUZglITlPzDM5Ny4JbWFCZgI2847w82ZZCiNW07nygyg2tAhP6vqHvG5EyYS2RVLsQex3hVw/gk1DqUGJoOYVejv0FG6xvA4efMU5mBCQCdXLXau/pHeL4MpJaatRITmU9GLmgbShjmTcNWjsbjJdAuNxKEIKOVRVRnJs1S3UQqnYdYIURQ0DnoDbSC5ePEsFKUILvUpqH6wLicaSzkMOn8x0pLtvZCUsfFIa/CiU/iOb5SlTD/U1m2LGLViTnmIOyQAOxV/UVX4UQlc9Cv0HMoPerJHY/tFlRVaC1ioAHSr/vCu62K8ctCnATDLxaJlRzjMLULAg9K+0epTQSHBttHmHGk85KRdX37x6XgJ4XLBSQU5RbdhCz6TMuyreAJmJQ/6ZhPcAj2cxJxF5uMUBcJI7sx+kFcN5sZN/wBqvcpBgXh5CsYo7+KR1ZI/gwgyKF8UJHirSQHJSsHWzH3ENfhvikuThMkyZlMyYfyksmlizVIgX43w74xQHkdBqfrCvGSMwDEcraGoHbRouqfEkybTzbPRMfPQqWBRlguXolIAD+cUXiJSDlRXKwUQ7J0Lv90iHjPExNCAhpaUAOnQF9toF4qSV5gaLSkvuW/5iceLpsploORiDkSg1AclTfmtSOuJLR/hShnSjn/3lSifNm9o2iSFSAQXq1w4IqH2uqF0xIDklqlvJoZ6Yq2tjv8ACUt7fvEXggddwPo8QI4uCliSSwuSR1paCsIrxNUoD3v7QzlLwjlUCLxGJUtLE0DH5RQDXtWN8OkKUVByWJetGYen9RxxbC5UFnKnDauXDUEdpw+QhCVVP5qpdT2qK1pEo2nZ0v6oNPvx/BtUpAKsqVMktmBb2MF4eRmlu6czkDNsGNAB7xkyTMUG+YkDM7P1jeLcBKQnORZQpTStC8W7VHKRiU70S9QWVA3Lo51JOg6DXvBsvDJKAZp5n0+hMR4rDSwMouK3JgW/BqRLNKVSuTmQAHY5Vv8AW1+0BScIVJcEpDm9el9YDlJJLhw4tUekbKJgJCcwbfaBTW7D2Fnh5ckqfsYyBZSZoUSAa/qp93jUbKZqQy4njVoR4q8uY0lggOSLFhoIpM9Zcu5JLk9YcY3xJqsy6nvYdOkCzcNUUinHUe3spOV9D/gKz4UpjUksGuQ7fvD8TvEUVT1nKBoK/wC1I0itcC4kqSihALEA7dPcxg4opVKPoWh24vbBbD+KzcyuVLAhbAfpA/qERXUUrlT9IdJStWVbUyrFaPmBAaFs3hxvsAPMUiK5IlCLxASC0ESVEKobuO4OnnEieHJDEKB3DH7EcqSJaTMq4ogak79h9Yb5I0L29HU3GhCygqUEoVo6kk0ce1YmmfEhXnGUVsQ7sLXrEPBpKE5lOlZJDg3AOvYw2lTEJBT4acpuABVrRzzUVpo7uHic1lZW1S1kZ2FQ/UivrY+kDTJSiCpQeo96Axa8AqWFJlLT/jLpTT5c3XuxGxjvHcLZAQBYKIJ1qG9FOIrCSfRDmhjKpAPAJHgqKlagUao+6RYZE9BKCkuvM5BpodISSZ4UHoI4nqSqmZL3aI/JJqmdn+Jx9xY14qAMhNPlKv8AuKjFq+G8QAgVDKQFDyDRR+EFU0GSo5v8ksJ7E/RwYs/xPOyDwpdcrCgs1gPrDOWqOSUKlRJ8MrzT56ujP3Uf/rAPDZ7YiQotzFSaWZTiJPg8kJxGpATXrlUW/wDIQFhQ07DC3OPof4hPP99GrQF8cgiaVD9TP3Qj+IqisU1zeh+3tF++JMF/iUTztMI78pf76RQMZw8iqQW1DvD8cvDFlJJ0QhXM5DjXrDSbhELSnnZhR4TS0qIIAcD2/qGfDkpJyKPMnY3EVbolyJ9oKw+HAcImMCag2/vWBJmCc86j3v5+kHDCfpjkpFQH6NZ9YV8t9Erl7AVYNAtaOPwxBBDprcGsE+EQCxJ/b+oHlYpqafe8HKTAg0KXUlWYio3cMQXfQiGGNxiZxkkOkiaCoHZjXs7QlVizTQaU1jlOCUfzM/v/AHEnG9sdTaLrNwytFU1/ZohkYZYBCuaurO2ldmMVdHjJDJmkAaA07RrFY6acqStRF6U9WrCxi+kzaHeTmIy2NiImXIUXypobuQDCTD8ZnJoohQ0zaecHI4ynWWon/SXEF5JhxO1YGaCCnKk1YvUCNJMxNVK5rMCGMblcdlimRY7gfzDKRPQu2VXpGc2u0DEUKw69S71oQ/vGQ+lYcKNh7RkH5X6NiVESyDRJbvWO56SKpll9XOvfaG8xWg9IEnIWrUen9wctmxoXTMJMzMpCUvViYmwgEtTgBUzQDbp5QQJJZs1PJut7RLLwuXmQbDz8t4DlZlommYfEOlSyEBVA1WOgre0cTcGpjzVevKw7UjJCQSlwQHqBSmw2N6wVisWJd6WYa1e+bUQnmkW+lg8mSoOCUJSxKiAXDXsfbeA0YKZOecBllAlMtNCvKNcp1NSTE/ihavDFncvTORUJ7C/eHfDMTLZCT+kFQeoUCXParCKP6doOKeipmUmX+RQV3I9R+0S4bG5lc1E6HY9YdY0pKlLU2pyhnA6trAC+HqWgKCcqVHlJobA92H7wbTVyG48oSWG/2OjKBdJ1sXhxw/EmZLU9VygpJfUUIPsYr5SqVlGbMkvejGkE4XE+GskH55aga9yD7QvG6lR2/wDpjnx3VNCrjeAaYMpUy0BQANHqFAdHD+cZgsSrMlEwhkpITTmbYnWHnxNh/wDBKUkcyM1N01JH7+UVbDYkhWYAAixjoatUefHkxkpeiz/DmOErFpUQWKSkUuu6PfXrD0krzPUuST1P2T6RUcWsumaCSqhFdRtT+Yt2FnulJA/6hcdHDl/pHPNVEs5ZTsK+HeRE9StSD6JhRipmWfh33QT5pr/7oLxaKKqaB2H+ot9IC+IUvPT3lt/6U/xCxV0wPyh5xZSfwaSf/wCin/8AIRR/xIahDxdZksqwAJH5ge75v5jzFLg7xSMU2yHL4YxmSEkqUVBLDmykVc/8GFcyWoLzAlwbiDJWJb5h6wRJxSVUBy97RSqJrk/YIwWKEyiqLHv1HlBpkkMQ7wBPwRCmbMdwQPMREFLSpwSQdDtE3BN2mK2SEF3BIqYhmJB+YV3HlEM/GKFTXcbQRKnhVRpcaxmpR2DQAokEh3Gj/wAGCpbhN93yl7fQxNNlgitR92MCfh0frYiApJ9jIfDhQVKSqX8xAJD0r57adIXjD5dipJYg+VL1EQSsZNlEnMTqU7jvsd4nmYsTUqWkcxL6UGqT01eMkzqjKD2kEYvKqgSOkbwKpbFCgyv9wA6V0MRqOZAWm4FusLZi8yi3LQAtqdfvpApjPkDMVhG5hzIJvcP0brBPw3L51Nqmx6Eb94W4aYwZamS92oPKO5GMEuclSCFB6FiL0IIuItScKEdMuCUblvWMibBrzObRkc0U6JUVWbiQTT6xwqYRWoO/SOStGYHKw1q/eJXSGDkBnFQXG3TtDi2Bziur1FKgt5MNYkmzpgApTtf016wRJILvcVtykav7Rz47NUKezad/URqsORHInLLl9dq/f8R2qYUhRylS1MUVJL1dTWpU92jMNMcsaDZ63eCEpOhoC5FPZ4PRslYsTIUQC7EaVzdy4vGIQQQUggixNPvWDpmZaqhlH00qY0WQSyqaE0zCrHtb1hk2PCMpvRLwuS7rnEMDROpLXPS0d8V4lsahikeQB9QAYDlIJSSeXbdXraB5uIABAygjz7wVDJ7C+RQf07IsViFFmB84a4fBJQgrUVEgGh/K42+7wimYwkpAQyhtqD0iwpQZkosyypAzB2WkjpqHiqhFdGnzTl2x5jS8oNUoKVN6uPQxS52HTKmqf5UqcdUllAelIuc+SDLCgCVOHAdydhqbW6RUuK4cjMtBzIJCaVKToFC+/ZmgolVnUpTggVzZltYAkksno2nSH/wriswUFXlslIbRRv608oqWBWCQmpVUAMYaSp65asyRVmIqxTsT3iPLFPSOnh/H9yyY6YDOIH+gfz7wP8QLdb7FHsmBsLikzJoWkqBUzhyohTtV76R3xdCgVBTEug1ooWbl7CJ1VI3svOIlk4QJFSQjytHlDZVOAPaPWJmIH4diFJonR6Uq46R41jZhExYFQFFt2csYfh3aJcydIImyxVRYnaB5icoYhjEedWzRuVKXMol/O33SLVXZzqMn0S4ecu5U3q8aGONHvu2nWNSgCoAnLVlUt5QUiXLCiUnM1LUO8BqI0YSvZClQU9C2hjlWDUC4dh6Q7w6EjKWYEU0gOdxKpBLl2oQzPs14VIM1iCSsSq5DC39wcjCIU1sx09b+kcypaFcpcE/LXXqT1gOZIUmqVMR1Yi+3nG+NeBbV2WGRhWlJzIq1Xb7aAsbw/J/kTvlI05g4I6U9oEwfFSk/5CVjbUGup0prvDGZxFK0KANWFNwC/qP3ieLTOtTi0ASJwTy1DbxNMCVhyOb9Qb3raBJ6/wCYyViMpcDvDtGqzlVPmob1FDEBypWhdFBw4B67aQ6mYdE0IZkpJIYPdiRe1j6wFPwBTXLfoLwqpAxLzg1JmICkF0m1qd21jIq3D/FkVlrMvMK2IPlvGoXAX42BTkOaAhVOajNq/tEqUjIASCXuIjmAO7ufukblJYsWuX94LIUSqlliKEF7XEQplINBf3ETJmMb09zHYQH0JHWofz6wAEPgU5T91gjwSkgqqlrpI/frE0hCLEnrspiXc6aRqZhQXAJ6B38o1+zBOEGaUsmjjKKV9jaK/wARzv4acp1JaiRp67Q5QlTBiQQLAt7QPN5EscwLnM+r1BJh4NFVyNRpAEjCpFVOTqSa+mkT/gEGpsLN136Rk1aVUrm67RuVhlH5FPSx/m0M16EVsllJAFE32FYjBT2O/SCPwqmYEnV2gOZLmA5vDpubaV+94CRsJBv4kkg5rBnTS7udnILPqI4BHkenpSCcCELckAKAq1ie2kamyMprUF2P084aSa2JJNPYGlLHlDE6gCJQhY1dxsP2jJuKCW5mPsY2cWFMDfQwltgTrpgeKzn5QMw1DhUSYXFzEy8ikgl7l3HcxKpG/wBiI8bMyjMFafKfO28OmnpoKnK+yxyPiJCBLQhK0hgGGUDMxBcNWpBcNFQ4nhyMQsKBd/7iFfEAWevlUdqROFmaStSqhg5fSz/SMoKLtF1Jvs4R4YIJBNag2hvgzLrlDUu2jwPIlJWACCRq1xEE7DTJRcElOimb12MLJX2OpURY7CnMS/Lu9WjMEpJQZS2Z6KFCD6XgiTMLNltQg9Yjkyg5B+kC2Ppk+GmLGVCwDVgsChOx2MR43gizzIYPcRHhZnIpFgfYg3GxcRxMx83OcymYh6aDXzEYSXW0axHChLAdRzFmDULu7daCBZeEUkKcEpapqwqKjrDKdPzILknN8peiQKs33V4hl4ibLNSSlQdQ0INP5h1dE3jYrWasak2Y8vcdRaJZailaRW9Do1YZ4fDSZql5coDMgKfq5Laj94h/DZTQkAFgHoaXoWEbLwaMPJ1LXobWraIFy61++8aWl4kksSAosdzrARVkuBxJFKBSSC/6mf3aLLhMSSmiE5FuSUh3YddRFa8FJJbSt6xktSkNkUr5hS6X0p1jOJrLDLwQmOlKhStTbSh/aMhbhOIc6kzCEG9Q1aaRqJsJnEMIEFw9XvpEIW1tLesajIelQz4o+jgzWdTA1djUaQPiXUxByvtvuIyMh0hfjivATJnmWQPmHW9WMRHGqCiCxBNut9IyMjOKFcUdy8eWAYX+t7xMjGu7pc7kxkZCUhJRQLmGYhqa1v8AbQRJxBSqjhqDoNo1GQRV2FSJz1Zq6GCZ2MAZk0UKh+p/iMjIxcH4dMyzJiQKMD1+6xmMU8stQkiuwrQecZGQ0vAlIHl4VOazsojmrT7MQzkpWvIlIR1EZGQqM0tEE8qIDqdnFvKNYmRoSSEgkA/fQRkZFEJSoI4agEsQPlGnUiCmSCRlG0ZGQkuykCPAoyrLH5W830MNFqoRoY3GQJdgF4AWGIqCKg3fQxvGYTJUKJ+zGRkTXZoAk5AAUGuAodDq3eN4YqSpYzF2vR43GQz6Fm9sGlyQknVq+xPpBSJQmIWSAGDsBS/rrvGoyCb9IAqW2/Qi4gsLKZiHYlTJt79Y1GQ8hOJ7CJksFbsP2gQj+ukZGQh0GsOHU3RnbeGuKkAIQ1FAqc/qsxbcPGRkaTMhv8CcLTNmTVzOdkpABG+tdeWMjIyJyexqP//Z"/>
          <p:cNvSpPr>
            <a:spLocks noChangeAspect="1" noChangeArrowheads="1"/>
          </p:cNvSpPr>
          <p:nvPr/>
        </p:nvSpPr>
        <p:spPr bwMode="auto">
          <a:xfrm>
            <a:off x="6350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26630" name="AutoShape 6" descr="data:image/jpeg;base64,/9j/4AAQSkZJRgABAQAAAQABAAD/2wCEAAkGBxQTEhUUExQWFRQXGRwbGBgYGBggGBgaHR0XHhsaGhoYHCggHRolHBcXITEiJSkrLi4uFx8zODMsNygtLisBCgoKDg0OGxAQGywkHyQsLCwsLCwsLCwsLCwsLCwsLCwsLCwsLCwsLCwsLCwsLCwsLCwsLCwsLCwsLCwsLCwsLP/AABEIALUBFgMBIgACEQEDEQH/xAAbAAACAgMBAAAAAAAAAAAAAAAEBQMGAAECB//EAD4QAAECBAQEBAQGAQMDBAMAAAECEQADITEEEkFRBSJhcROBkaEGMrHwFEJSwdHhI2Jy8TOCopKywtIHJFP/xAAZAQADAQEBAAAAAAAAAAAAAAABAgMABAX/xAApEQACAgICAgEDBAMBAAAAAAAAAQIREiEDMUFREyIjMkJhgfAUcZEE/9oADAMBAAIRAxEAPwBoMPWCVSadY6TLiaXJihUHTLhfxfAOAoAki7Xh8iUPSAp3EJaQHVd2gNWgCSfw1YlOLXINCPusCIwrh7hJGYE7lvSGvG+IJUkBKnF3HTQwlSXBVmYuzHUXtrUQrVMXVlon4VK0KQU0yuANCKhoqs85gAHDBIZmqBUxKjiqwG8TNmDauP8Aae1IkwKuUhnWCCCdg1PeF7mUbviAJcsEKcixDObs4Ia/aOZGHUUFQDpBr7wzl8NUZSpjb3pQAV9SIHlFOSZUguGTp3O8Jf3Bq+x/fYPlo/rrHciYCxYKSDbeOFSNapJsd94I4PIPiBJSSNaN5xY5fIRiOErUM4DDQDaFisPyZrGo1qoaRccSpQSyDV7nQeUV7FoyzWWynZRZ2BN2JgYlGqEL0exep7AiJ5GGztmNNIc8X4SEJK0PlJBOrf1ASQwLaG1vs/zGehWDr4eEvlIPXfTWJcOkKACgzD1t1vDrh6ZU/M6SlgHOar1hVigkLJAIAp17wJa7D40bn4QBylik2/fzibCoWEsgMT9+sTcFlFanb5K9DsAPvSG+E4ihRyrDF7NBSfsyS8ivByVIWkqBTqfUu8P0S3DxmJwiFO7h2trEiAAGFhDq0FKjkymjky6x2tUcBUawm/DEcM1o6UqNJjWYjUgmJEppHQjHghNBPWNlH28ZGwYwDkvuY1mWPzkdiYkMcP3jBsjUpf6lepjRnLIYrV6mNkubxpSC0Y1k+H4jOT8qyaa1+sZEUmW0ZGxXoORJLETojRG3pC/jE4pCcqmLv6QpnoW8U4gVskOkB32PpCiapnuD9I6nrY31LwBNmOXL9qe0I2S7ZPNnZQSKR1gZYmKDqyhnJIOmgG5jSZChlK+VJsWv2jUlSkl5dSSwOvl96wK2MnFdjGXgHSF5edDukliB+oDWheNTMKsIJSbVNeg9+sDSJhU7/MDfUBqj1b3hxw2WD4gVWwI94VJ5F2lKAGjiM3JlJOor11b0grhc6UmWFTGzFR0c7Cg0pA/EZQQkAfMAMzWJesKs+TmILUjQrNsE7jxJMfcQRKnLSmWRmU7gUdvaMkYeehYWsFQZqmrWAhXh8S3MLvTcfZi3y8RmQCaEgGLI5lTOCgKDG0cYuSlQJAGZgHiQVttDP4d4eJoK1Dlsl9xc9haBOSirZSrK5hsItSlCakKSQxIpTyaIzwAhJShdHcJVp3MXH4nnjDYZUxhmNEBqPoSOgrFZ4XKWhAM0upfM+Z3Bt5xOPIp6obDVlVxGHUhdmUm9vVtoteDwEmbLSshyRW9T2jWJEkkKWEuOv1aC8PORdDMdool7EpoCVw1nCCw+2rqIXqwKkqJfMRrX6tD6ZjEAs9dtY6ROKiwSTsGjOg42LcNiFuEm25EMglg5oNzQRMqSlFZlSLJH7mICgLJMxa2P5QRkA0GVmhPkb1EdQUfyMw+JSosObqAW9YNEsatWI8Nw2QAOUFqgkB/UVME5Ul2rDqXsSVXoh8JIjYkjp2jCtI1jtKUO7g+cG0LTNeENoHWkPoO8SzMMFFwQI0jAP184ORqIFgbxsyLaQScEmgsTtHCuHk0BLQcgG0ym27xgRW4Hdo0nhxSHd+jmJlcPBq59oGSDRBMkDcHsIjQkW+ukTnCtdzHKsETUNBsFHCJqRRv3/aMiRGBJuQ8ajWNoHC/WB8fg0zA6iQRqPLeJAoCrRBxDGJEsgB6WeEbS/Ip30U+eCX3c1gNRNB9+kWTEqw5QfDDTDRi7jt7QjXKrW+8Ak1WjSEka2/Kf4hv8PIlq5FDMbg7ekc8CwKZiiJgfKLPUjrSsWES5aTyISDalKekFK9hQuxfDpaUE/mu5dzURHIDSpzaKB70H8Q3noSpLNpC/hU0ZpgelPO4iN/daOhr7aoX8TCgkZ2zKZVLMQCPYiIhxCX4fhmUCoH5nr3teGHxFinZIGw9GiDEyUJlIUUKTNIsRRXUvA4+3/IOb8EhIiYUKcAFtDaHXDeMgkIKAkaV/mEjGpIYCIVr1FumkdCZx20Xk94e8G40hKEylUICgDoXcisVThOOzIZVSGD7jTzglawQaWDny/d2gckIyWysZNjHH8UTOxYlrKAiSmgVqpTU7hI13it/FclKGWiZLawSkjNcu+rQKnDKVNUbAkGr1dhtU0hbiOGFSlKAoCzAV6+8ciSyuzsTahVGhjyQzg+VfMtDPheLQDUTCTcpP7AVgPhfCAtSklbEdqw2k4cSTmStwliymfyP7GGc4p6Ak2tlj4bIlg8wUjNXmCnUdq2pDWfOYZJQDn7cmKniuM+MQJhYD8wFa6nYQXhcMwpMmFB/1D6gRlGXJ/onKSh0OJeDSzrqX3pE4wks2T7wulzWLla26q/ciDUYpNDUjuKRZQfVEHLyEnDJG8al4UaA9Y5RjwL12ciJpfEXdkt5jaBhIGQElQIOb9beuvaD/AMGkgOHhHLnKZbAGocn6CJuHY9QS12OvWw9jBlxvwBSGn4UbCOVoygtoIGONOyQfOAxxVZMxPKzHd9OsBcU72ZzR3Knc6SSzfuKwfhsSkh8wcn96QmCgQOsbyMcsWlxpiKTRYQC1a7xigWtaFUrGzBq/eNzuIKKCKAvcRJ8cvY+SGyUk/ljRS35T99oVox5FSkmpIY6QUjiQNeb784GMwpoMB/0mNRCOIDU+xjIGMw6KlhpM2YoiYSgAlsqb9Q/Ywt4qyJiwFksQA7FVg4jUzikwqAClMTzUDjYgCA14JJSpSlkrflBvod6C8SSd2zqTvSOdQGSQa6/WMKAmpAUTYPSJMJKVNUUgpBSHLbdhEOOHh/mfobxVSfQkkmM8LxVCXUoZAzE3cghrVN4bSyTLC1Ay1KYpQqhI0vqRVoUfDOOShJUwJQcxcOMpYG/f2gr4gxBnETFBQUs0DskAGhNNmF9I0uVppCrjsIGJd22iNOERLSVpKlrWapFk1s41bmOgBgCVjEZiAbDX3gWTxLw1zFsSlQIA/cl6eUJyp55RKQksUpDrhkyWStahzpDpST1CVEHvQE7vAXF5ayp15QdQFFWWppXol/OAuHSZi1LShOZLgOk8tKgAvUi/1hjxaRMUsLTlYM+YMkkAOCQOYgkjyhKakUWLTAlYTMEgkgn3gfH8OEtTIGjufeN4/ElacynK3NRRIszG5jWJ40RKClSuUuAp7kdNrxbjl7ZzcnDX4h2AxThiGO8WjgWFGTOW5mYXtY+sVeROSpAXQPt/EORxLLhkhsrJuL66f3Dc8qigcELbvwSqwZViKoUoEkNlalgcwJGWg1F4N4gRhlpSpAAUBdq9E9ReM/8AxxxEzJKs5qlRH/bp3/qG3GZSVAEGgV8pqLAv0dxbaOdwV0VXLJdld+IPhgp//Zw6gB+dH+nUp21LNvC/BSUKZCU51K0YO/R7w24rxBUjDTkJAKghYFaMRQ9Skn6xVvh3FkplmpUCw3f+XYx0ca1sjJssuH+GkzEnw+VbVBIoe1xCSfg1yV5VqydbA9mcQ7xPEp8yYSCEK+VwAKMDc97wpxEhaFgTHmG+Umo6gWIhZRGjJ1sJwaJY/MFHrWOpuKCEu1NGFT5Rkmaj9LHqI5xJKhyljpFFaWhNOX1ECeMjOlJBGaxLX0ppDAYprk16RU8RlAloVQ0zKFS4J1FfOHqVgpqr+Y3FNyWxuXjS6DPxCetY3Kms7OQ4PnAySmxMcHEZaCw317RR14JUTqxKgpKnP9xGlQCj97RF45uQ4Nxp/UbmrS7N90jJmoM8YUuwtGvGBqSR5XgJE0GlRbp9I6zAVJbzg2CgzDLdL6x0lKtCBAKZocpBrHXil2zWvGsNDJGJmChL+kbPElJ/JSFK5pds2j1A3jQUofm9IXQaGp4sSf8ApgBoyFoJ/V7xkAJV8TiyDlCTykg96U9owYGdNT4lEof5jdt2u0EcJwedOdZOUOQnVZ6vpEmOxqzcFAflDUPm9o5ZSp1E64wVXI5wGHXJJIXmKvzAEAi5Nb0B9Ijxk6WtkIU5UQFKLuGur6u0CTMYyQFl/wDi49TGsHJBdQcd9tYDX6mNFK6Qy4RNYzZYV/jWMuYCpLFrhxDTBzwUM5NWDipT/wAwqQvwUBRZyUqfzBDekLeFY1SZt6ZtdjDJJpk596GUhYRNWFkJoWLPQmr6UeA+IZhLZqPQ0aurjygzwiua4HmRSt43j8MEApADHmLDXpBQkmH8I414ciWgZzkck8pSCrROrUermJMXjHlZlu6iGd6J/swNgEpTJTnDD9LF1GznU/3C3ic4rI2FAgabNGcc3S/6NGWC2H8UxZVQISkCxpp09YFkYMfhzNnDOgjlAPMgue1TAk0sQCM3K3/c1n6QRMxqEy5cmZKfMxcKIdt4ng+kWyXbCcBJR4ToUSDqbjpDz4gxcpeGHh0LBFb+naEXCpRqSeWwTpGY2XylVqhotJZTUfRzxljFy9lh+G+JSpOFSkEqmJJOXVTmjRDxTi8+dR/DDAoAHMoGznens0IuBlpoSQTmJDAVe4brFyV8Iz1S83KC6WQScya15h5FonyJqVIfilDG5FGx8okmpOYG7lqad3eOfhRf+TKSwVV+o2+9IsfEeDBKCXJU5KvQghu7GK/gZJROkpzZVJmM/QgKSf8AyIeKwuOmLyNT/EsPEpkycrOOXIwIS+VRAYZjvQGFfDAVzipjlSC1bKo4r5mJeMy1+IpXiSxoUhZNN1MKd4TqmKlLU1CbsXBgQacrM4tRotqn1iTDBKFjxagig0qWDtYipYwiwKJyylSQsAkHMXyjqTHXGMMt8wGWprU0u/UuSqDyyqkmT443tlgx2ETLUFZQCTlCSLNudheEJmFcxFKqBcuOrnsKRPjuIGYgIUSpXMAbH5QMxHdRr0hbh8SlE2XdYSkpJpWmgiKg4yVdl004vIeCSoVd45mDVnhL+MVUAsHpe0QqnF6k+sddHD8g/BV+mmsdCtSHhCiZ194lVOylnO9zBSBmNJqGFPvtAk3MVMG/mBfxL3eNfiA7h3t91h0bNBs0kAcof6RqU76EalmIgWZPJufOOTijYV7wQZoKnTANATGSlB2UliTesBmeprU1JNI6w01XM5fZjAHU1QbLRWj+cZCw4l7BXrGQA5DXCSEKHhgFBskvQmtAfMUhE6gqZLVU7F7g36RZ+JIPhy1Bjy5uUWOYgvtYRXOP41aFtYKAVvQ/S0cmO9Ls6svYFJwClfKcytjYfzHYKk5kKsX8om4FOUVLISTyMTt6/SGGNl84yA5W83uw+9IEm8qYYvyhPh5SlNLuAXA2hphOES0nMqYM19G9IlStDhpWU/mOar/XyjmbLluwCVKIvmoO5NAYdN30GSTVpjGetCQWUN6G5hZiOJkHlb5avXqxhXPUNPlzUL/uOsYVZ1kJBtTd7Q1X2Tax2h9wCWvELOpYuo6dthDEyJciY6kiYo2zA1I7UAMZgZf4WQU/nVVRrSlvvaFH4lSpozkqUbgCwIufKJ5uUqX4jKCUb8hPFMBJUFTkf4yATkDMCzH7tCKbgZijLU4csB0+xDfHp8RD0Fhm2FHfer0hViJ7BQSFU1Vr5WHYRnBwdJjRkpxtofKl/wCSXJQxUtTHYC582BjiehzlZmIcbVgP4cxIGIlrqSl23PKoEn1h7xHDq8bOT/1MqvcgxVLGJzyllI4+DMIFY0OKIBUO9h9THqM+c3Zr7HR48++DG/GLqxyhh2NR7iPQyvSJcj2FIpXFpqVqzimYcw6hwfoDFL4vg2njMPmk5h3RX/4+8WzioCZxQKhQJG/ylvdx5QHxnhxOJlpWaoQ5axchx2qYW9jJUIphR4C1ISBmQbavvEfAeGCYPFmVRVhmqprvq31gOdM8NE6SbpUAOtb+jQy4RwlU2UpalqGHSflSWzUdR6AUfqYKTUXTrYzkslaJ8TxEFz4iiFOCrMAlLUASkVYOKnWF2I4rMCCkLeXRi4NfrWGE3AAylFCBLBSQQBVg1Wfp5whxyFJV0di1mBb0gQa8Dve2TIWo8z8xuda6DpGYc5lNlD1oBYhw0McRJSOZNQoOLUO0Cy0JQsKBd9QdWBPuYpGRDlumidGHNXKR+0QLlEHpuKgx2qddia3dqxwrFKBo5Ht2i9nIiMvt5xz4rmz0himQooWygSWIRrl0+sQyZTABSS++kKuRN0PLjcYqQGF1rR/u0aK/bWDSQSaDK1g3vHC5SQAQkgnrSKpokAzJwNbdDG3gz8MmvKe4rGlSUjr01g2YGv8Ado5lzGLwyw3C0q5icqenzE9BA83BpS4qoilBCtoYDM/QJEZHKpQCiE5vMfxGRg2h4uVN8BAOZ2JKSLVYHqDFe48KpLvT6P7RZOLcQVnqH/KCGqz5RFY48vnKX/6bIfqKq/8AIqHlEONNtHVyPRaeGLP4aWlLBIS5NLqrqOrUeGgXJCEjMVzT8wCqJPRxftCzgC5f4aTQqN1AtuQAPIX6wfxOWpScxR4aPyJA13/uFfE72jZ67B+M8MTIrML5k58tTVwLuwpWE/ERJUSlEsMPzPUwdxCYtRGYqUyFXL0oYUZvcJt2EFQoDl6JcOAgUD9Db2hx8OyEKUZglITlPzDM5Ny4JbWFCZgI2847w82ZZCiNW07nygyg2tAhP6vqHvG5EyYS2RVLsQex3hVw/gk1DqUGJoOYVejv0FG6xvA4efMU5mBCQCdXLXau/pHeL4MpJaatRITmU9GLmgbShjmTcNWjsbjJdAuNxKEIKOVRVRnJs1S3UQqnYdYIURQ0DnoDbSC5ePEsFKUILvUpqH6wLicaSzkMOn8x0pLtvZCUsfFIa/CiU/iOb5SlTD/U1m2LGLViTnmIOyQAOxV/UVX4UQlc9Cv0HMoPerJHY/tFlRVaC1ioAHSr/vCu62K8ctCnATDLxaJlRzjMLULAg9K+0epTQSHBttHmHGk85KRdX37x6XgJ4XLBSQU5RbdhCz6TMuyreAJmJQ/6ZhPcAj2cxJxF5uMUBcJI7sx+kFcN5sZN/wBqvcpBgXh5CsYo7+KR1ZI/gwgyKF8UJHirSQHJSsHWzH3ENfhvikuThMkyZlMyYfyksmlizVIgX43w74xQHkdBqfrCvGSMwDEcraGoHbRouqfEkybTzbPRMfPQqWBRlguXolIAD+cUXiJSDlRXKwUQ7J0Lv90iHjPExNCAhpaUAOnQF9toF4qSV5gaLSkvuW/5iceLpsploORiDkSg1AclTfmtSOuJLR/hShnSjn/3lSifNm9o2iSFSAQXq1w4IqH2uqF0xIDklqlvJoZ6Yq2tjv8ACUt7fvEXggddwPo8QI4uCliSSwuSR1paCsIrxNUoD3v7QzlLwjlUCLxGJUtLE0DH5RQDXtWN8OkKUVByWJetGYen9RxxbC5UFnKnDauXDUEdpw+QhCVVP5qpdT2qK1pEo2nZ0v6oNPvx/BtUpAKsqVMktmBb2MF4eRmlu6czkDNsGNAB7xkyTMUG+YkDM7P1jeLcBKQnORZQpTStC8W7VHKRiU70S9QWVA3Lo51JOg6DXvBsvDJKAZp5n0+hMR4rDSwMouK3JgW/BqRLNKVSuTmQAHY5Vv8AW1+0BScIVJcEpDm9el9YDlJJLhw4tUekbKJgJCcwbfaBTW7D2Fnh5ckqfsYyBZSZoUSAa/qp93jUbKZqQy4njVoR4q8uY0lggOSLFhoIpM9Zcu5JLk9YcY3xJqsy6nvYdOkCzcNUUinHUe3spOV9D/gKz4UpjUksGuQ7fvD8TvEUVT1nKBoK/wC1I0itcC4kqSihALEA7dPcxg4opVKPoWh24vbBbD+KzcyuVLAhbAfpA/qERXUUrlT9IdJStWVbUyrFaPmBAaFs3hxvsAPMUiK5IlCLxASC0ESVEKobuO4OnnEieHJDEKB3DH7EcqSJaTMq4ogak79h9Yb5I0L29HU3GhCygqUEoVo6kk0ce1YmmfEhXnGUVsQ7sLXrEPBpKE5lOlZJDg3AOvYw2lTEJBT4acpuABVrRzzUVpo7uHic1lZW1S1kZ2FQ/UivrY+kDTJSiCpQeo96Axa8AqWFJlLT/jLpTT5c3XuxGxjvHcLZAQBYKIJ1qG9FOIrCSfRDmhjKpAPAJHgqKlagUao+6RYZE9BKCkuvM5BpodISSZ4UHoI4nqSqmZL3aI/JJqmdn+Jx9xY14qAMhNPlKv8AuKjFq+G8QAgVDKQFDyDRR+EFU0GSo5v8ksJ7E/RwYs/xPOyDwpdcrCgs1gPrDOWqOSUKlRJ8MrzT56ujP3Uf/rAPDZ7YiQotzFSaWZTiJPg8kJxGpATXrlUW/wDIQFhQ07DC3OPof4hPP99GrQF8cgiaVD9TP3Qj+IqisU1zeh+3tF++JMF/iUTztMI78pf76RQMZw8iqQW1DvD8cvDFlJJ0QhXM5DjXrDSbhELSnnZhR4TS0qIIAcD2/qGfDkpJyKPMnY3EVbolyJ9oKw+HAcImMCag2/vWBJmCc86j3v5+kHDCfpjkpFQH6NZ9YV8t9Erl7AVYNAtaOPwxBBDprcGsE+EQCxJ/b+oHlYpqafe8HKTAg0KXUlWYio3cMQXfQiGGNxiZxkkOkiaCoHZjXs7QlVizTQaU1jlOCUfzM/v/AHEnG9sdTaLrNwytFU1/ZohkYZYBCuaurO2ldmMVdHjJDJmkAaA07RrFY6acqStRF6U9WrCxi+kzaHeTmIy2NiImXIUXypobuQDCTD8ZnJoohQ0zaecHI4ynWWon/SXEF5JhxO1YGaCCnKk1YvUCNJMxNVK5rMCGMblcdlimRY7gfzDKRPQu2VXpGc2u0DEUKw69S71oQ/vGQ+lYcKNh7RkH5X6NiVESyDRJbvWO56SKpll9XOvfaG8xWg9IEnIWrUen9wctmxoXTMJMzMpCUvViYmwgEtTgBUzQDbp5QQJJZs1PJut7RLLwuXmQbDz8t4DlZlommYfEOlSyEBVA1WOgre0cTcGpjzVevKw7UjJCQSlwQHqBSmw2N6wVisWJd6WYa1e+bUQnmkW+lg8mSoOCUJSxKiAXDXsfbeA0YKZOecBllAlMtNCvKNcp1NSTE/ihavDFncvTORUJ7C/eHfDMTLZCT+kFQeoUCXParCKP6doOKeipmUmX+RQV3I9R+0S4bG5lc1E6HY9YdY0pKlLU2pyhnA6trAC+HqWgKCcqVHlJobA92H7wbTVyG48oSWG/2OjKBdJ1sXhxw/EmZLU9VygpJfUUIPsYr5SqVlGbMkvejGkE4XE+GskH55aga9yD7QvG6lR2/wDpjnx3VNCrjeAaYMpUy0BQANHqFAdHD+cZgsSrMlEwhkpITTmbYnWHnxNh/wDBKUkcyM1N01JH7+UVbDYkhWYAAixjoatUefHkxkpeiz/DmOErFpUQWKSkUuu6PfXrD0krzPUuST1P2T6RUcWsumaCSqhFdRtT+Yt2FnulJA/6hcdHDl/pHPNVEs5ZTsK+HeRE9StSD6JhRipmWfh33QT5pr/7oLxaKKqaB2H+ot9IC+IUvPT3lt/6U/xCxV0wPyh5xZSfwaSf/wCin/8AIRR/xIahDxdZksqwAJH5ge75v5jzFLg7xSMU2yHL4YxmSEkqUVBLDmykVc/8GFcyWoLzAlwbiDJWJb5h6wRJxSVUBy97RSqJrk/YIwWKEyiqLHv1HlBpkkMQ7wBPwRCmbMdwQPMREFLSpwSQdDtE3BN2mK2SEF3BIqYhmJB+YV3HlEM/GKFTXcbQRKnhVRpcaxmpR2DQAokEh3Gj/wAGCpbhN93yl7fQxNNlgitR92MCfh0frYiApJ9jIfDhQVKSqX8xAJD0r57adIXjD5dipJYg+VL1EQSsZNlEnMTqU7jvsd4nmYsTUqWkcxL6UGqT01eMkzqjKD2kEYvKqgSOkbwKpbFCgyv9wA6V0MRqOZAWm4FusLZi8yi3LQAtqdfvpApjPkDMVhG5hzIJvcP0brBPw3L51Nqmx6Eb94W4aYwZamS92oPKO5GMEuclSCFB6FiL0IIuItScKEdMuCUblvWMibBrzObRkc0U6JUVWbiQTT6xwqYRWoO/SOStGYHKw1q/eJXSGDkBnFQXG3TtDi2Bziur1FKgt5MNYkmzpgApTtf016wRJILvcVtykav7Rz47NUKezad/URqsORHInLLl9dq/f8R2qYUhRylS1MUVJL1dTWpU92jMNMcsaDZ63eCEpOhoC5FPZ4PRslYsTIUQC7EaVzdy4vGIQQQUggixNPvWDpmZaqhlH00qY0WQSyqaE0zCrHtb1hk2PCMpvRLwuS7rnEMDROpLXPS0d8V4lsahikeQB9QAYDlIJSSeXbdXraB5uIABAygjz7wVDJ7C+RQf07IsViFFmB84a4fBJQgrUVEgGh/K42+7wimYwkpAQyhtqD0iwpQZkosyypAzB2WkjpqHiqhFdGnzTl2x5jS8oNUoKVN6uPQxS52HTKmqf5UqcdUllAelIuc+SDLCgCVOHAdydhqbW6RUuK4cjMtBzIJCaVKToFC+/ZmgolVnUpTggVzZltYAkksno2nSH/wriswUFXlslIbRRv608oqWBWCQmpVUAMYaSp65asyRVmIqxTsT3iPLFPSOnh/H9yyY6YDOIH+gfz7wP8QLdb7FHsmBsLikzJoWkqBUzhyohTtV76R3xdCgVBTEug1ooWbl7CJ1VI3svOIlk4QJFSQjytHlDZVOAPaPWJmIH4diFJonR6Uq46R41jZhExYFQFFt2csYfh3aJcydIImyxVRYnaB5icoYhjEedWzRuVKXMol/O33SLVXZzqMn0S4ecu5U3q8aGONHvu2nWNSgCoAnLVlUt5QUiXLCiUnM1LUO8BqI0YSvZClQU9C2hjlWDUC4dh6Q7w6EjKWYEU0gOdxKpBLl2oQzPs14VIM1iCSsSq5DC39wcjCIU1sx09b+kcypaFcpcE/LXXqT1gOZIUmqVMR1Yi+3nG+NeBbV2WGRhWlJzIq1Xb7aAsbw/J/kTvlI05g4I6U9oEwfFSk/5CVjbUGup0prvDGZxFK0KANWFNwC/qP3ieLTOtTi0ASJwTy1DbxNMCVhyOb9Qb3raBJ6/wCYyViMpcDvDtGqzlVPmob1FDEBypWhdFBw4B67aQ6mYdE0IZkpJIYPdiRe1j6wFPwBTXLfoLwqpAxLzg1JmICkF0m1qd21jIq3D/FkVlrMvMK2IPlvGoXAX42BTkOaAhVOajNq/tEqUjIASCXuIjmAO7ufukblJYsWuX94LIUSqlliKEF7XEQplINBf3ETJmMb09zHYQH0JHWofz6wAEPgU5T91gjwSkgqqlrpI/frE0hCLEnrspiXc6aRqZhQXAJ6B38o1+zBOEGaUsmjjKKV9jaK/wARzv4acp1JaiRp67Q5QlTBiQQLAt7QPN5EscwLnM+r1BJh4NFVyNRpAEjCpFVOTqSa+mkT/gEGpsLN136Rk1aVUrm67RuVhlH5FPSx/m0M16EVsllJAFE32FYjBT2O/SCPwqmYEnV2gOZLmA5vDpubaV+94CRsJBv4kkg5rBnTS7udnILPqI4BHkenpSCcCELckAKAq1ie2kamyMprUF2P084aSa2JJNPYGlLHlDE6gCJQhY1dxsP2jJuKCW5mPsY2cWFMDfQwltgTrpgeKzn5QMw1DhUSYXFzEy8ikgl7l3HcxKpG/wBiI8bMyjMFafKfO28OmnpoKnK+yxyPiJCBLQhK0hgGGUDMxBcNWpBcNFQ4nhyMQsKBd/7iFfEAWevlUdqROFmaStSqhg5fSz/SMoKLtF1Jvs4R4YIJBNag2hvgzLrlDUu2jwPIlJWACCRq1xEE7DTJRcElOimb12MLJX2OpURY7CnMS/Lu9WjMEpJQZS2Z6KFCD6XgiTMLNltQg9Yjkyg5B+kC2Ppk+GmLGVCwDVgsChOx2MR43gizzIYPcRHhZnIpFgfYg3GxcRxMx83OcymYh6aDXzEYSXW0axHChLAdRzFmDULu7daCBZeEUkKcEpapqwqKjrDKdPzILknN8peiQKs33V4hl4ibLNSSlQdQ0INP5h1dE3jYrWasak2Y8vcdRaJZailaRW9Do1YZ4fDSZql5coDMgKfq5Laj94h/DZTQkAFgHoaXoWEbLwaMPJ1LXobWraIFy61++8aWl4kksSAosdzrARVkuBxJFKBSSC/6mf3aLLhMSSmiE5FuSUh3YddRFa8FJJbSt6xktSkNkUr5hS6X0p1jOJrLDLwQmOlKhStTbSh/aMhbhOIc6kzCEG9Q1aaRqJsJnEMIEFw9XvpEIW1tLesajIelQz4o+jgzWdTA1djUaQPiXUxByvtvuIyMh0hfjivATJnmWQPmHW9WMRHGqCiCxBNut9IyMjOKFcUdy8eWAYX+t7xMjGu7pc7kxkZCUhJRQLmGYhqa1v8AbQRJxBSqjhqDoNo1GQRV2FSJz1Zq6GCZ2MAZk0UKh+p/iMjIxcH4dMyzJiQKMD1+6xmMU8stQkiuwrQecZGQ0vAlIHl4VOazsojmrT7MQzkpWvIlIR1EZGQqM0tEE8qIDqdnFvKNYmRoSSEgkA/fQRkZFEJSoI4agEsQPlGnUiCmSCRlG0ZGQkuykCPAoyrLH5W830MNFqoRoY3GQJdgF4AWGIqCKg3fQxvGYTJUKJ+zGRkTXZoAk5AAUGuAodDq3eN4YqSpYzF2vR43GQz6Fm9sGlyQknVq+xPpBSJQmIWSAGDsBS/rrvGoyCb9IAqW2/Qi4gsLKZiHYlTJt79Y1GQ8hOJ7CJksFbsP2gQj+ukZGQh0GsOHU3RnbeGuKkAIQ1FAqc/qsxbcPGRkaTMhv8CcLTNmTVzOdkpABG+tdeWMjIyJyexqP//Z"/>
          <p:cNvSpPr>
            <a:spLocks noChangeAspect="1" noChangeArrowheads="1"/>
          </p:cNvSpPr>
          <p:nvPr/>
        </p:nvSpPr>
        <p:spPr bwMode="auto">
          <a:xfrm>
            <a:off x="6350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26632" name="AutoShape 8" descr="data:image/jpeg;base64,/9j/4AAQSkZJRgABAQAAAQABAAD/2wCEAAkGBxQTEhUUExQWFRQXGRwbGBgYGBggGBgaHR0XHhsaGhoYHCggHRolHBcXITEiJSkrLi4uFx8zODMsNygtLisBCgoKDg0OGxAQGywkHyQsLCwsLCwsLCwsLCwsLCwsLCwsLCwsLCwsLCwsLCwsLCwsLCwsLCwsLCwsLCwsLCwsLP/AABEIALUBFgMBIgACEQEDEQH/xAAbAAACAgMBAAAAAAAAAAAAAAAEBQMGAAECB//EAD4QAAECBAQEBAQGAQMDBAMAAAECEQADITEEEkFRBSJhcROBkaEGMrHwFEJSwdHhI2Jy8TOCopKywtIHJFP/xAAZAQADAQEBAAAAAAAAAAAAAAABAgMABAX/xAApEQACAgICAgEDBAMBAAAAAAAAAQIREiEDMUFREyIjMkJhgfAUcZEE/9oADAMBAAIRAxEAPwBoMPWCVSadY6TLiaXJihUHTLhfxfAOAoAki7Xh8iUPSAp3EJaQHVd2gNWgCSfw1YlOLXINCPusCIwrh7hJGYE7lvSGvG+IJUkBKnF3HTQwlSXBVmYuzHUXtrUQrVMXVlon4VK0KQU0yuANCKhoqs85gAHDBIZmqBUxKjiqwG8TNmDauP8Aae1IkwKuUhnWCCCdg1PeF7mUbviAJcsEKcixDObs4Ia/aOZGHUUFQDpBr7wzl8NUZSpjb3pQAV9SIHlFOSZUguGTp3O8Jf3Bq+x/fYPlo/rrHciYCxYKSDbeOFSNapJsd94I4PIPiBJSSNaN5xY5fIRiOErUM4DDQDaFisPyZrGo1qoaRccSpQSyDV7nQeUV7FoyzWWynZRZ2BN2JgYlGqEL0exep7AiJ5GGztmNNIc8X4SEJK0PlJBOrf1ASQwLaG1vs/zGehWDr4eEvlIPXfTWJcOkKACgzD1t1vDrh6ZU/M6SlgHOar1hVigkLJAIAp17wJa7D40bn4QBylik2/fzibCoWEsgMT9+sTcFlFanb5K9DsAPvSG+E4ihRyrDF7NBSfsyS8ivByVIWkqBTqfUu8P0S3DxmJwiFO7h2trEiAAGFhDq0FKjkymjky6x2tUcBUawm/DEcM1o6UqNJjWYjUgmJEppHQjHghNBPWNlH28ZGwYwDkvuY1mWPzkdiYkMcP3jBsjUpf6lepjRnLIYrV6mNkubxpSC0Y1k+H4jOT8qyaa1+sZEUmW0ZGxXoORJLETojRG3pC/jE4pCcqmLv6QpnoW8U4gVskOkB32PpCiapnuD9I6nrY31LwBNmOXL9qe0I2S7ZPNnZQSKR1gZYmKDqyhnJIOmgG5jSZChlK+VJsWv2jUlSkl5dSSwOvl96wK2MnFdjGXgHSF5edDukliB+oDWheNTMKsIJSbVNeg9+sDSJhU7/MDfUBqj1b3hxw2WD4gVWwI94VJ5F2lKAGjiM3JlJOor11b0grhc6UmWFTGzFR0c7Cg0pA/EZQQkAfMAMzWJesKs+TmILUjQrNsE7jxJMfcQRKnLSmWRmU7gUdvaMkYeehYWsFQZqmrWAhXh8S3MLvTcfZi3y8RmQCaEgGLI5lTOCgKDG0cYuSlQJAGZgHiQVttDP4d4eJoK1Dlsl9xc9haBOSirZSrK5hsItSlCakKSQxIpTyaIzwAhJShdHcJVp3MXH4nnjDYZUxhmNEBqPoSOgrFZ4XKWhAM0upfM+Z3Bt5xOPIp6obDVlVxGHUhdmUm9vVtoteDwEmbLSshyRW9T2jWJEkkKWEuOv1aC8PORdDMdool7EpoCVw1nCCw+2rqIXqwKkqJfMRrX6tD6ZjEAs9dtY6ROKiwSTsGjOg42LcNiFuEm25EMglg5oNzQRMqSlFZlSLJH7mICgLJMxa2P5QRkA0GVmhPkb1EdQUfyMw+JSosObqAW9YNEsatWI8Nw2QAOUFqgkB/UVME5Ul2rDqXsSVXoh8JIjYkjp2jCtI1jtKUO7g+cG0LTNeENoHWkPoO8SzMMFFwQI0jAP184ORqIFgbxsyLaQScEmgsTtHCuHk0BLQcgG0ym27xgRW4Hdo0nhxSHd+jmJlcPBq59oGSDRBMkDcHsIjQkW+ukTnCtdzHKsETUNBsFHCJqRRv3/aMiRGBJuQ8ajWNoHC/WB8fg0zA6iQRqPLeJAoCrRBxDGJEsgB6WeEbS/Ip30U+eCX3c1gNRNB9+kWTEqw5QfDDTDRi7jt7QjXKrW+8Ak1WjSEka2/Kf4hv8PIlq5FDMbg7ekc8CwKZiiJgfKLPUjrSsWES5aTyISDalKekFK9hQuxfDpaUE/mu5dzURHIDSpzaKB70H8Q3noSpLNpC/hU0ZpgelPO4iN/daOhr7aoX8TCgkZ2zKZVLMQCPYiIhxCX4fhmUCoH5nr3teGHxFinZIGw9GiDEyUJlIUUKTNIsRRXUvA4+3/IOb8EhIiYUKcAFtDaHXDeMgkIKAkaV/mEjGpIYCIVr1FumkdCZx20Xk94e8G40hKEylUICgDoXcisVThOOzIZVSGD7jTzglawQaWDny/d2gckIyWysZNjHH8UTOxYlrKAiSmgVqpTU7hI13it/FclKGWiZLawSkjNcu+rQKnDKVNUbAkGr1dhtU0hbiOGFSlKAoCzAV6+8ciSyuzsTahVGhjyQzg+VfMtDPheLQDUTCTcpP7AVgPhfCAtSklbEdqw2k4cSTmStwliymfyP7GGc4p6Ak2tlj4bIlg8wUjNXmCnUdq2pDWfOYZJQDn7cmKniuM+MQJhYD8wFa6nYQXhcMwpMmFB/1D6gRlGXJ/onKSh0OJeDSzrqX3pE4wks2T7wulzWLla26q/ciDUYpNDUjuKRZQfVEHLyEnDJG8al4UaA9Y5RjwL12ciJpfEXdkt5jaBhIGQElQIOb9beuvaD/AMGkgOHhHLnKZbAGocn6CJuHY9QS12OvWw9jBlxvwBSGn4UbCOVoygtoIGONOyQfOAxxVZMxPKzHd9OsBcU72ZzR3Knc6SSzfuKwfhsSkh8wcn96QmCgQOsbyMcsWlxpiKTRYQC1a7xigWtaFUrGzBq/eNzuIKKCKAvcRJ8cvY+SGyUk/ljRS35T99oVox5FSkmpIY6QUjiQNeb784GMwpoMB/0mNRCOIDU+xjIGMw6KlhpM2YoiYSgAlsqb9Q/Ywt4qyJiwFksQA7FVg4jUzikwqAClMTzUDjYgCA14JJSpSlkrflBvod6C8SSd2zqTvSOdQGSQa6/WMKAmpAUTYPSJMJKVNUUgpBSHLbdhEOOHh/mfobxVSfQkkmM8LxVCXUoZAzE3cghrVN4bSyTLC1Ay1KYpQqhI0vqRVoUfDOOShJUwJQcxcOMpYG/f2gr4gxBnETFBQUs0DskAGhNNmF9I0uVppCrjsIGJd22iNOERLSVpKlrWapFk1s41bmOgBgCVjEZiAbDX3gWTxLw1zFsSlQIA/cl6eUJyp55RKQksUpDrhkyWStahzpDpST1CVEHvQE7vAXF5ayp15QdQFFWWppXol/OAuHSZi1LShOZLgOk8tKgAvUi/1hjxaRMUsLTlYM+YMkkAOCQOYgkjyhKakUWLTAlYTMEgkgn3gfH8OEtTIGjufeN4/ElacynK3NRRIszG5jWJ40RKClSuUuAp7kdNrxbjl7ZzcnDX4h2AxThiGO8WjgWFGTOW5mYXtY+sVeROSpAXQPt/EORxLLhkhsrJuL66f3Dc8qigcELbvwSqwZViKoUoEkNlalgcwJGWg1F4N4gRhlpSpAAUBdq9E9ReM/8AxxxEzJKs5qlRH/bp3/qG3GZSVAEGgV8pqLAv0dxbaOdwV0VXLJdld+IPhgp//Zw6gB+dH+nUp21LNvC/BSUKZCU51K0YO/R7w24rxBUjDTkJAKghYFaMRQ9Skn6xVvh3FkplmpUCw3f+XYx0ca1sjJssuH+GkzEnw+VbVBIoe1xCSfg1yV5VqydbA9mcQ7xPEp8yYSCEK+VwAKMDc97wpxEhaFgTHmG+Umo6gWIhZRGjJ1sJwaJY/MFHrWOpuKCEu1NGFT5Rkmaj9LHqI5xJKhyljpFFaWhNOX1ECeMjOlJBGaxLX0ppDAYprk16RU8RlAloVQ0zKFS4J1FfOHqVgpqr+Y3FNyWxuXjS6DPxCetY3Kms7OQ4PnAySmxMcHEZaCw317RR14JUTqxKgpKnP9xGlQCj97RF45uQ4Nxp/UbmrS7N90jJmoM8YUuwtGvGBqSR5XgJE0GlRbp9I6zAVJbzg2CgzDLdL6x0lKtCBAKZocpBrHXil2zWvGsNDJGJmChL+kbPElJ/JSFK5pds2j1A3jQUofm9IXQaGp4sSf8ApgBoyFoJ/V7xkAJV8TiyDlCTykg96U9owYGdNT4lEof5jdt2u0EcJwedOdZOUOQnVZ6vpEmOxqzcFAflDUPm9o5ZSp1E64wVXI5wGHXJJIXmKvzAEAi5Nb0B9Ijxk6WtkIU5UQFKLuGur6u0CTMYyQFl/wDi49TGsHJBdQcd9tYDX6mNFK6Qy4RNYzZYV/jWMuYCpLFrhxDTBzwUM5NWDipT/wAwqQvwUBRZyUqfzBDekLeFY1SZt6ZtdjDJJpk596GUhYRNWFkJoWLPQmr6UeA+IZhLZqPQ0aurjygzwiua4HmRSt43j8MEApADHmLDXpBQkmH8I414ciWgZzkck8pSCrROrUermJMXjHlZlu6iGd6J/swNgEpTJTnDD9LF1GznU/3C3ic4rI2FAgabNGcc3S/6NGWC2H8UxZVQISkCxpp09YFkYMfhzNnDOgjlAPMgue1TAk0sQCM3K3/c1n6QRMxqEy5cmZKfMxcKIdt4ng+kWyXbCcBJR4ToUSDqbjpDz4gxcpeGHh0LBFb+naEXCpRqSeWwTpGY2XylVqhotJZTUfRzxljFy9lh+G+JSpOFSkEqmJJOXVTmjRDxTi8+dR/DDAoAHMoGznens0IuBlpoSQTmJDAVe4brFyV8Iz1S83KC6WQScya15h5FonyJqVIfilDG5FGx8okmpOYG7lqad3eOfhRf+TKSwVV+o2+9IsfEeDBKCXJU5KvQghu7GK/gZJROkpzZVJmM/QgKSf8AyIeKwuOmLyNT/EsPEpkycrOOXIwIS+VRAYZjvQGFfDAVzipjlSC1bKo4r5mJeMy1+IpXiSxoUhZNN1MKd4TqmKlLU1CbsXBgQacrM4tRotqn1iTDBKFjxagig0qWDtYipYwiwKJyylSQsAkHMXyjqTHXGMMt8wGWprU0u/UuSqDyyqkmT443tlgx2ETLUFZQCTlCSLNudheEJmFcxFKqBcuOrnsKRPjuIGYgIUSpXMAbH5QMxHdRr0hbh8SlE2XdYSkpJpWmgiKg4yVdl004vIeCSoVd45mDVnhL+MVUAsHpe0QqnF6k+sddHD8g/BV+mmsdCtSHhCiZ194lVOylnO9zBSBmNJqGFPvtAk3MVMG/mBfxL3eNfiA7h3t91h0bNBs0kAcof6RqU76EalmIgWZPJufOOTijYV7wQZoKnTANATGSlB2UliTesBmeprU1JNI6w01XM5fZjAHU1QbLRWj+cZCw4l7BXrGQA5DXCSEKHhgFBskvQmtAfMUhE6gqZLVU7F7g36RZ+JIPhy1Bjy5uUWOYgvtYRXOP41aFtYKAVvQ/S0cmO9Ls6svYFJwClfKcytjYfzHYKk5kKsX8om4FOUVLISTyMTt6/SGGNl84yA5W83uw+9IEm8qYYvyhPh5SlNLuAXA2hphOES0nMqYM19G9IlStDhpWU/mOar/XyjmbLluwCVKIvmoO5NAYdN30GSTVpjGetCQWUN6G5hZiOJkHlb5avXqxhXPUNPlzUL/uOsYVZ1kJBtTd7Q1X2Tax2h9wCWvELOpYuo6dthDEyJciY6kiYo2zA1I7UAMZgZf4WQU/nVVRrSlvvaFH4lSpozkqUbgCwIufKJ5uUqX4jKCUb8hPFMBJUFTkf4yATkDMCzH7tCKbgZijLU4csB0+xDfHp8RD0Fhm2FHfer0hViJ7BQSFU1Vr5WHYRnBwdJjRkpxtofKl/wCSXJQxUtTHYC582BjiehzlZmIcbVgP4cxIGIlrqSl23PKoEn1h7xHDq8bOT/1MqvcgxVLGJzyllI4+DMIFY0OKIBUO9h9THqM+c3Zr7HR48++DG/GLqxyhh2NR7iPQyvSJcj2FIpXFpqVqzimYcw6hwfoDFL4vg2njMPmk5h3RX/4+8WzioCZxQKhQJG/ylvdx5QHxnhxOJlpWaoQ5axchx2qYW9jJUIphR4C1ISBmQbavvEfAeGCYPFmVRVhmqprvq31gOdM8NE6SbpUAOtb+jQy4RwlU2UpalqGHSflSWzUdR6AUfqYKTUXTrYzkslaJ8TxEFz4iiFOCrMAlLUASkVYOKnWF2I4rMCCkLeXRi4NfrWGE3AAylFCBLBSQQBVg1Wfp5whxyFJV0di1mBb0gQa8Dve2TIWo8z8xuda6DpGYc5lNlD1oBYhw0McRJSOZNQoOLUO0Cy0JQsKBd9QdWBPuYpGRDlumidGHNXKR+0QLlEHpuKgx2qddia3dqxwrFKBo5Ht2i9nIiMvt5xz4rmz0himQooWygSWIRrl0+sQyZTABSS++kKuRN0PLjcYqQGF1rR/u0aK/bWDSQSaDK1g3vHC5SQAQkgnrSKpokAzJwNbdDG3gz8MmvKe4rGlSUjr01g2YGv8Ado5lzGLwyw3C0q5icqenzE9BA83BpS4qoilBCtoYDM/QJEZHKpQCiE5vMfxGRg2h4uVN8BAOZ2JKSLVYHqDFe48KpLvT6P7RZOLcQVnqH/KCGqz5RFY48vnKX/6bIfqKq/8AIqHlEONNtHVyPRaeGLP4aWlLBIS5NLqrqOrUeGgXJCEjMVzT8wCqJPRxftCzgC5f4aTQqN1AtuQAPIX6wfxOWpScxR4aPyJA13/uFfE72jZ67B+M8MTIrML5k58tTVwLuwpWE/ERJUSlEsMPzPUwdxCYtRGYqUyFXL0oYUZvcJt2EFQoDl6JcOAgUD9Db2hx8OyEKUZglITlPzDM5Ny4JbWFCZgI2847w82ZZCiNW07nygyg2tAhP6vqHvG5EyYS2RVLsQex3hVw/gk1DqUGJoOYVejv0FG6xvA4efMU5mBCQCdXLXau/pHeL4MpJaatRITmU9GLmgbShjmTcNWjsbjJdAuNxKEIKOVRVRnJs1S3UQqnYdYIURQ0DnoDbSC5ePEsFKUILvUpqH6wLicaSzkMOn8x0pLtvZCUsfFIa/CiU/iOb5SlTD/U1m2LGLViTnmIOyQAOxV/UVX4UQlc9Cv0HMoPerJHY/tFlRVaC1ioAHSr/vCu62K8ctCnATDLxaJlRzjMLULAg9K+0epTQSHBttHmHGk85KRdX37x6XgJ4XLBSQU5RbdhCz6TMuyreAJmJQ/6ZhPcAj2cxJxF5uMUBcJI7sx+kFcN5sZN/wBqvcpBgXh5CsYo7+KR1ZI/gwgyKF8UJHirSQHJSsHWzH3ENfhvikuThMkyZlMyYfyksmlizVIgX43w74xQHkdBqfrCvGSMwDEcraGoHbRouqfEkybTzbPRMfPQqWBRlguXolIAD+cUXiJSDlRXKwUQ7J0Lv90iHjPExNCAhpaUAOnQF9toF4qSV5gaLSkvuW/5iceLpsploORiDkSg1AclTfmtSOuJLR/hShnSjn/3lSifNm9o2iSFSAQXq1w4IqH2uqF0xIDklqlvJoZ6Yq2tjv8ACUt7fvEXggddwPo8QI4uCliSSwuSR1paCsIrxNUoD3v7QzlLwjlUCLxGJUtLE0DH5RQDXtWN8OkKUVByWJetGYen9RxxbC5UFnKnDauXDUEdpw+QhCVVP5qpdT2qK1pEo2nZ0v6oNPvx/BtUpAKsqVMktmBb2MF4eRmlu6czkDNsGNAB7xkyTMUG+YkDM7P1jeLcBKQnORZQpTStC8W7VHKRiU70S9QWVA3Lo51JOg6DXvBsvDJKAZp5n0+hMR4rDSwMouK3JgW/BqRLNKVSuTmQAHY5Vv8AW1+0BScIVJcEpDm9el9YDlJJLhw4tUekbKJgJCcwbfaBTW7D2Fnh5ckqfsYyBZSZoUSAa/qp93jUbKZqQy4njVoR4q8uY0lggOSLFhoIpM9Zcu5JLk9YcY3xJqsy6nvYdOkCzcNUUinHUe3spOV9D/gKz4UpjUksGuQ7fvD8TvEUVT1nKBoK/wC1I0itcC4kqSihALEA7dPcxg4opVKPoWh24vbBbD+KzcyuVLAhbAfpA/qERXUUrlT9IdJStWVbUyrFaPmBAaFs3hxvsAPMUiK5IlCLxASC0ESVEKobuO4OnnEieHJDEKB3DH7EcqSJaTMq4ogak79h9Yb5I0L29HU3GhCygqUEoVo6kk0ce1YmmfEhXnGUVsQ7sLXrEPBpKE5lOlZJDg3AOvYw2lTEJBT4acpuABVrRzzUVpo7uHic1lZW1S1kZ2FQ/UivrY+kDTJSiCpQeo96Axa8AqWFJlLT/jLpTT5c3XuxGxjvHcLZAQBYKIJ1qG9FOIrCSfRDmhjKpAPAJHgqKlagUao+6RYZE9BKCkuvM5BpodISSZ4UHoI4nqSqmZL3aI/JJqmdn+Jx9xY14qAMhNPlKv8AuKjFq+G8QAgVDKQFDyDRR+EFU0GSo5v8ksJ7E/RwYs/xPOyDwpdcrCgs1gPrDOWqOSUKlRJ8MrzT56ujP3Uf/rAPDZ7YiQotzFSaWZTiJPg8kJxGpATXrlUW/wDIQFhQ07DC3OPof4hPP99GrQF8cgiaVD9TP3Qj+IqisU1zeh+3tF++JMF/iUTztMI78pf76RQMZw8iqQW1DvD8cvDFlJJ0QhXM5DjXrDSbhELSnnZhR4TS0qIIAcD2/qGfDkpJyKPMnY3EVbolyJ9oKw+HAcImMCag2/vWBJmCc86j3v5+kHDCfpjkpFQH6NZ9YV8t9Erl7AVYNAtaOPwxBBDprcGsE+EQCxJ/b+oHlYpqafe8HKTAg0KXUlWYio3cMQXfQiGGNxiZxkkOkiaCoHZjXs7QlVizTQaU1jlOCUfzM/v/AHEnG9sdTaLrNwytFU1/ZohkYZYBCuaurO2ldmMVdHjJDJmkAaA07RrFY6acqStRF6U9WrCxi+kzaHeTmIy2NiImXIUXypobuQDCTD8ZnJoohQ0zaecHI4ynWWon/SXEF5JhxO1YGaCCnKk1YvUCNJMxNVK5rMCGMblcdlimRY7gfzDKRPQu2VXpGc2u0DEUKw69S71oQ/vGQ+lYcKNh7RkH5X6NiVESyDRJbvWO56SKpll9XOvfaG8xWg9IEnIWrUen9wctmxoXTMJMzMpCUvViYmwgEtTgBUzQDbp5QQJJZs1PJut7RLLwuXmQbDz8t4DlZlommYfEOlSyEBVA1WOgre0cTcGpjzVevKw7UjJCQSlwQHqBSmw2N6wVisWJd6WYa1e+bUQnmkW+lg8mSoOCUJSxKiAXDXsfbeA0YKZOecBllAlMtNCvKNcp1NSTE/ihavDFncvTORUJ7C/eHfDMTLZCT+kFQeoUCXParCKP6doOKeipmUmX+RQV3I9R+0S4bG5lc1E6HY9YdY0pKlLU2pyhnA6trAC+HqWgKCcqVHlJobA92H7wbTVyG48oSWG/2OjKBdJ1sXhxw/EmZLU9VygpJfUUIPsYr5SqVlGbMkvejGkE4XE+GskH55aga9yD7QvG6lR2/wDpjnx3VNCrjeAaYMpUy0BQANHqFAdHD+cZgsSrMlEwhkpITTmbYnWHnxNh/wDBKUkcyM1N01JH7+UVbDYkhWYAAixjoatUefHkxkpeiz/DmOErFpUQWKSkUuu6PfXrD0krzPUuST1P2T6RUcWsumaCSqhFdRtT+Yt2FnulJA/6hcdHDl/pHPNVEs5ZTsK+HeRE9StSD6JhRipmWfh33QT5pr/7oLxaKKqaB2H+ot9IC+IUvPT3lt/6U/xCxV0wPyh5xZSfwaSf/wCin/8AIRR/xIahDxdZksqwAJH5ge75v5jzFLg7xSMU2yHL4YxmSEkqUVBLDmykVc/8GFcyWoLzAlwbiDJWJb5h6wRJxSVUBy97RSqJrk/YIwWKEyiqLHv1HlBpkkMQ7wBPwRCmbMdwQPMREFLSpwSQdDtE3BN2mK2SEF3BIqYhmJB+YV3HlEM/GKFTXcbQRKnhVRpcaxmpR2DQAokEh3Gj/wAGCpbhN93yl7fQxNNlgitR92MCfh0frYiApJ9jIfDhQVKSqX8xAJD0r57adIXjD5dipJYg+VL1EQSsZNlEnMTqU7jvsd4nmYsTUqWkcxL6UGqT01eMkzqjKD2kEYvKqgSOkbwKpbFCgyv9wA6V0MRqOZAWm4FusLZi8yi3LQAtqdfvpApjPkDMVhG5hzIJvcP0brBPw3L51Nqmx6Eb94W4aYwZamS92oPKO5GMEuclSCFB6FiL0IIuItScKEdMuCUblvWMibBrzObRkc0U6JUVWbiQTT6xwqYRWoO/SOStGYHKw1q/eJXSGDkBnFQXG3TtDi2Bziur1FKgt5MNYkmzpgApTtf016wRJILvcVtykav7Rz47NUKezad/URqsORHInLLl9dq/f8R2qYUhRylS1MUVJL1dTWpU92jMNMcsaDZ63eCEpOhoC5FPZ4PRslYsTIUQC7EaVzdy4vGIQQQUggixNPvWDpmZaqhlH00qY0WQSyqaE0zCrHtb1hk2PCMpvRLwuS7rnEMDROpLXPS0d8V4lsahikeQB9QAYDlIJSSeXbdXraB5uIABAygjz7wVDJ7C+RQf07IsViFFmB84a4fBJQgrUVEgGh/K42+7wimYwkpAQyhtqD0iwpQZkosyypAzB2WkjpqHiqhFdGnzTl2x5jS8oNUoKVN6uPQxS52HTKmqf5UqcdUllAelIuc+SDLCgCVOHAdydhqbW6RUuK4cjMtBzIJCaVKToFC+/ZmgolVnUpTggVzZltYAkksno2nSH/wriswUFXlslIbRRv608oqWBWCQmpVUAMYaSp65asyRVmIqxTsT3iPLFPSOnh/H9yyY6YDOIH+gfz7wP8QLdb7FHsmBsLikzJoWkqBUzhyohTtV76R3xdCgVBTEug1ooWbl7CJ1VI3svOIlk4QJFSQjytHlDZVOAPaPWJmIH4diFJonR6Uq46R41jZhExYFQFFt2csYfh3aJcydIImyxVRYnaB5icoYhjEedWzRuVKXMol/O33SLVXZzqMn0S4ecu5U3q8aGONHvu2nWNSgCoAnLVlUt5QUiXLCiUnM1LUO8BqI0YSvZClQU9C2hjlWDUC4dh6Q7w6EjKWYEU0gOdxKpBLl2oQzPs14VIM1iCSsSq5DC39wcjCIU1sx09b+kcypaFcpcE/LXXqT1gOZIUmqVMR1Yi+3nG+NeBbV2WGRhWlJzIq1Xb7aAsbw/J/kTvlI05g4I6U9oEwfFSk/5CVjbUGup0prvDGZxFK0KANWFNwC/qP3ieLTOtTi0ASJwTy1DbxNMCVhyOb9Qb3raBJ6/wCYyViMpcDvDtGqzlVPmob1FDEBypWhdFBw4B67aQ6mYdE0IZkpJIYPdiRe1j6wFPwBTXLfoLwqpAxLzg1JmICkF0m1qd21jIq3D/FkVlrMvMK2IPlvGoXAX42BTkOaAhVOajNq/tEqUjIASCXuIjmAO7ufukblJYsWuX94LIUSqlliKEF7XEQplINBf3ETJmMb09zHYQH0JHWofz6wAEPgU5T91gjwSkgqqlrpI/frE0hCLEnrspiXc6aRqZhQXAJ6B38o1+zBOEGaUsmjjKKV9jaK/wARzv4acp1JaiRp67Q5QlTBiQQLAt7QPN5EscwLnM+r1BJh4NFVyNRpAEjCpFVOTqSa+mkT/gEGpsLN136Rk1aVUrm67RuVhlH5FPSx/m0M16EVsllJAFE32FYjBT2O/SCPwqmYEnV2gOZLmA5vDpubaV+94CRsJBv4kkg5rBnTS7udnILPqI4BHkenpSCcCELckAKAq1ie2kamyMprUF2P084aSa2JJNPYGlLHlDE6gCJQhY1dxsP2jJuKCW5mPsY2cWFMDfQwltgTrpgeKzn5QMw1DhUSYXFzEy8ikgl7l3HcxKpG/wBiI8bMyjMFafKfO28OmnpoKnK+yxyPiJCBLQhK0hgGGUDMxBcNWpBcNFQ4nhyMQsKBd/7iFfEAWevlUdqROFmaStSqhg5fSz/SMoKLtF1Jvs4R4YIJBNag2hvgzLrlDUu2jwPIlJWACCRq1xEE7DTJRcElOimb12MLJX2OpURY7CnMS/Lu9WjMEpJQZS2Z6KFCD6XgiTMLNltQg9Yjkyg5B+kC2Ppk+GmLGVCwDVgsChOx2MR43gizzIYPcRHhZnIpFgfYg3GxcRxMx83OcymYh6aDXzEYSXW0axHChLAdRzFmDULu7daCBZeEUkKcEpapqwqKjrDKdPzILknN8peiQKs33V4hl4ibLNSSlQdQ0INP5h1dE3jYrWasak2Y8vcdRaJZailaRW9Do1YZ4fDSZql5coDMgKfq5Laj94h/DZTQkAFgHoaXoWEbLwaMPJ1LXobWraIFy61++8aWl4kksSAosdzrARVkuBxJFKBSSC/6mf3aLLhMSSmiE5FuSUh3YddRFa8FJJbSt6xktSkNkUr5hS6X0p1jOJrLDLwQmOlKhStTbSh/aMhbhOIc6kzCEG9Q1aaRqJsJnEMIEFw9XvpEIW1tLesajIelQz4o+jgzWdTA1djUaQPiXUxByvtvuIyMh0hfjivATJnmWQPmHW9WMRHGqCiCxBNut9IyMjOKFcUdy8eWAYX+t7xMjGu7pc7kxkZCUhJRQLmGYhqa1v8AbQRJxBSqjhqDoNo1GQRV2FSJz1Zq6GCZ2MAZk0UKh+p/iMjIxcH4dMyzJiQKMD1+6xmMU8stQkiuwrQecZGQ0vAlIHl4VOazsojmrT7MQzkpWvIlIR1EZGQqM0tEE8qIDqdnFvKNYmRoSSEgkA/fQRkZFEJSoI4agEsQPlGnUiCmSCRlG0ZGQkuykCPAoyrLH5W830MNFqoRoY3GQJdgF4AWGIqCKg3fQxvGYTJUKJ+zGRkTXZoAk5AAUGuAodDq3eN4YqSpYzF2vR43GQz6Fm9sGlyQknVq+xPpBSJQmIWSAGDsBS/rrvGoyCb9IAqW2/Qi4gsLKZiHYlTJt79Y1GQ8hOJ7CJksFbsP2gQj+ukZGQh0GsOHU3RnbeGuKkAIQ1FAqc/qsxbcPGRkaTMhv8CcLTNmTVzOdkpABG+tdeWMjIyJyexqP//Z"/>
          <p:cNvSpPr>
            <a:spLocks noChangeAspect="1" noChangeArrowheads="1"/>
          </p:cNvSpPr>
          <p:nvPr/>
        </p:nvSpPr>
        <p:spPr bwMode="auto">
          <a:xfrm>
            <a:off x="63500" y="-1571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cs-CZ"/>
          </a:p>
        </p:txBody>
      </p:sp>
      <p:sp>
        <p:nvSpPr>
          <p:cNvPr id="9" name="Obdélník 8"/>
          <p:cNvSpPr/>
          <p:nvPr/>
        </p:nvSpPr>
        <p:spPr>
          <a:xfrm>
            <a:off x="323528" y="692696"/>
            <a:ext cx="8280920" cy="5262979"/>
          </a:xfrm>
          <a:prstGeom prst="rect">
            <a:avLst/>
          </a:prstGeom>
        </p:spPr>
        <p:txBody>
          <a:bodyPr wrap="square">
            <a:spAutoFit/>
          </a:bodyPr>
          <a:lstStyle/>
          <a:p>
            <a:pPr lvl="1">
              <a:buFont typeface="Wingdings" pitchFamily="2" charset="2"/>
              <a:buChar char="v"/>
            </a:pPr>
            <a:r>
              <a:rPr lang="cs-CZ" sz="2400" b="1" dirty="0" smtClean="0">
                <a:solidFill>
                  <a:srgbClr val="C00000"/>
                </a:solidFill>
                <a:latin typeface="Book Antiqua" pitchFamily="18" charset="0"/>
              </a:rPr>
              <a:t>1526  </a:t>
            </a:r>
            <a:r>
              <a:rPr lang="cs-CZ" sz="2400" b="1" dirty="0" smtClean="0">
                <a:solidFill>
                  <a:srgbClr val="C00000"/>
                </a:solidFill>
                <a:latin typeface="Book Antiqua" pitchFamily="18" charset="0"/>
              </a:rPr>
              <a:t>-</a:t>
            </a:r>
            <a:r>
              <a:rPr lang="en-US" sz="2400" dirty="0" smtClean="0">
                <a:solidFill>
                  <a:srgbClr val="C00000"/>
                </a:solidFill>
                <a:latin typeface="Book Antiqua" pitchFamily="18" charset="0"/>
              </a:rPr>
              <a:t>Austrian Archduke </a:t>
            </a:r>
            <a:r>
              <a:rPr lang="en-US" sz="2400" b="1" dirty="0" smtClean="0">
                <a:solidFill>
                  <a:srgbClr val="C00000"/>
                </a:solidFill>
                <a:latin typeface="Book Antiqua" pitchFamily="18" charset="0"/>
              </a:rPr>
              <a:t>Ferdinand I of Habsburg </a:t>
            </a:r>
            <a:r>
              <a:rPr lang="en-US" sz="2400" dirty="0" smtClean="0">
                <a:solidFill>
                  <a:srgbClr val="C00000"/>
                </a:solidFill>
                <a:latin typeface="Book Antiqua" pitchFamily="18" charset="0"/>
              </a:rPr>
              <a:t>elected by Czech </a:t>
            </a:r>
            <a:r>
              <a:rPr lang="en-US" sz="2400" dirty="0" err="1" smtClean="0">
                <a:solidFill>
                  <a:srgbClr val="C00000"/>
                </a:solidFill>
                <a:latin typeface="Book Antiqua" pitchFamily="18" charset="0"/>
              </a:rPr>
              <a:t>nob</a:t>
            </a:r>
            <a:r>
              <a:rPr lang="cs-CZ" sz="2400" dirty="0" smtClean="0">
                <a:solidFill>
                  <a:srgbClr val="C00000"/>
                </a:solidFill>
                <a:latin typeface="Book Antiqua" pitchFamily="18" charset="0"/>
              </a:rPr>
              <a:t>les</a:t>
            </a:r>
            <a:r>
              <a:rPr lang="en-US" sz="2400" dirty="0" smtClean="0">
                <a:solidFill>
                  <a:srgbClr val="C00000"/>
                </a:solidFill>
                <a:latin typeface="Book Antiqua" pitchFamily="18" charset="0"/>
              </a:rPr>
              <a:t> the King of Bohemia (educated at his grandfather´s </a:t>
            </a:r>
            <a:r>
              <a:rPr lang="en-US" sz="2400" b="1" dirty="0" smtClean="0">
                <a:solidFill>
                  <a:srgbClr val="C00000"/>
                </a:solidFill>
                <a:latin typeface="Book Antiqua" pitchFamily="18" charset="0"/>
              </a:rPr>
              <a:t>catholic court in Spain</a:t>
            </a:r>
            <a:r>
              <a:rPr lang="en-US" sz="2400" dirty="0" smtClean="0">
                <a:solidFill>
                  <a:srgbClr val="C00000"/>
                </a:solidFill>
                <a:latin typeface="Book Antiqua" pitchFamily="18" charset="0"/>
              </a:rPr>
              <a:t>; influenced </a:t>
            </a:r>
            <a:r>
              <a:rPr lang="en-US" sz="2400" b="1" dirty="0" smtClean="0">
                <a:solidFill>
                  <a:srgbClr val="C00000"/>
                </a:solidFill>
                <a:latin typeface="Book Antiqua" pitchFamily="18" charset="0"/>
              </a:rPr>
              <a:t>by</a:t>
            </a:r>
            <a:r>
              <a:rPr lang="en-US" sz="2400" dirty="0" smtClean="0">
                <a:solidFill>
                  <a:srgbClr val="C00000"/>
                </a:solidFill>
                <a:latin typeface="Book Antiqua" pitchFamily="18" charset="0"/>
              </a:rPr>
              <a:t> politics and architecture of </a:t>
            </a:r>
            <a:r>
              <a:rPr lang="en-US" sz="2400" b="1" dirty="0" smtClean="0">
                <a:solidFill>
                  <a:srgbClr val="C00000"/>
                </a:solidFill>
                <a:latin typeface="Book Antiqua" pitchFamily="18" charset="0"/>
              </a:rPr>
              <a:t>south Europe; </a:t>
            </a:r>
            <a:r>
              <a:rPr lang="en-US" sz="2400" dirty="0" smtClean="0">
                <a:solidFill>
                  <a:srgbClr val="C00000"/>
                </a:solidFill>
                <a:latin typeface="Book Antiqua" pitchFamily="18" charset="0"/>
              </a:rPr>
              <a:t>supported </a:t>
            </a:r>
            <a:r>
              <a:rPr lang="en-US" sz="2400" b="1" dirty="0" smtClean="0">
                <a:solidFill>
                  <a:srgbClr val="C00000"/>
                </a:solidFill>
                <a:latin typeface="Book Antiqua" pitchFamily="18" charset="0"/>
              </a:rPr>
              <a:t>Catholic Church against </a:t>
            </a:r>
            <a:r>
              <a:rPr lang="en-US" sz="2400" dirty="0" smtClean="0">
                <a:solidFill>
                  <a:srgbClr val="C00000"/>
                </a:solidFill>
                <a:latin typeface="Book Antiqua" pitchFamily="18" charset="0"/>
              </a:rPr>
              <a:t>the others including the</a:t>
            </a:r>
            <a:r>
              <a:rPr lang="en-US" sz="2400" b="1" dirty="0" smtClean="0">
                <a:solidFill>
                  <a:srgbClr val="C00000"/>
                </a:solidFill>
                <a:latin typeface="Book Antiqua" pitchFamily="18" charset="0"/>
              </a:rPr>
              <a:t> Unity of the Brethren; </a:t>
            </a:r>
            <a:r>
              <a:rPr lang="en-US" sz="2400" dirty="0" smtClean="0">
                <a:solidFill>
                  <a:srgbClr val="C00000"/>
                </a:solidFill>
                <a:latin typeface="Book Antiqua" pitchFamily="18" charset="0"/>
              </a:rPr>
              <a:t>1547 </a:t>
            </a:r>
            <a:r>
              <a:rPr lang="en-US" sz="2400" b="1" dirty="0" smtClean="0">
                <a:solidFill>
                  <a:srgbClr val="C00000"/>
                </a:solidFill>
                <a:latin typeface="Book Antiqua" pitchFamily="18" charset="0"/>
              </a:rPr>
              <a:t>suppressed  a rebellion of the Bohemian nobles and burghers.</a:t>
            </a:r>
            <a:r>
              <a:rPr lang="en-US" sz="2400" dirty="0" smtClean="0">
                <a:solidFill>
                  <a:srgbClr val="C00000"/>
                </a:solidFill>
                <a:latin typeface="Book Antiqua" pitchFamily="18" charset="0"/>
              </a:rPr>
              <a:t>( </a:t>
            </a:r>
            <a:r>
              <a:rPr lang="en-US" sz="2400" b="1" dirty="0" smtClean="0">
                <a:solidFill>
                  <a:srgbClr val="C00000"/>
                </a:solidFill>
                <a:latin typeface="Book Antiqua" pitchFamily="18" charset="0"/>
              </a:rPr>
              <a:t>Bohemian Estates </a:t>
            </a:r>
            <a:r>
              <a:rPr lang="en-US" sz="2400" dirty="0" smtClean="0">
                <a:solidFill>
                  <a:srgbClr val="C00000"/>
                </a:solidFill>
                <a:latin typeface="Book Antiqua" pitchFamily="18" charset="0"/>
              </a:rPr>
              <a:t>wanted to maintain their crucial political influence</a:t>
            </a:r>
            <a:r>
              <a:rPr lang="en-US" sz="2400" b="1" dirty="0" smtClean="0">
                <a:solidFill>
                  <a:srgbClr val="C00000"/>
                </a:solidFill>
                <a:latin typeface="Book Antiqua" pitchFamily="18" charset="0"/>
              </a:rPr>
              <a:t>.)</a:t>
            </a:r>
          </a:p>
          <a:p>
            <a:pPr lvl="1"/>
            <a:r>
              <a:rPr lang="en-US" sz="2400" dirty="0" smtClean="0">
                <a:solidFill>
                  <a:srgbClr val="C00000"/>
                </a:solidFill>
                <a:latin typeface="Book Antiqua" pitchFamily="18" charset="0"/>
              </a:rPr>
              <a:t>Bohemia became part of a newly created </a:t>
            </a:r>
            <a:r>
              <a:rPr lang="en-US" sz="2400" b="1" dirty="0" smtClean="0">
                <a:latin typeface="Book Antiqua" pitchFamily="18" charset="0"/>
              </a:rPr>
              <a:t>Central European Habsburg state</a:t>
            </a:r>
            <a:r>
              <a:rPr lang="en-US" sz="2400" dirty="0" smtClean="0">
                <a:solidFill>
                  <a:srgbClr val="C00000"/>
                </a:solidFill>
                <a:latin typeface="Book Antiqua" pitchFamily="18" charset="0"/>
              </a:rPr>
              <a:t>, which comprised  the Austria Lands, the Bohemian Crown and Hungary (and continued </a:t>
            </a:r>
            <a:r>
              <a:rPr lang="en-US" sz="2400" b="1" dirty="0" smtClean="0">
                <a:latin typeface="Book Antiqua" pitchFamily="18" charset="0"/>
              </a:rPr>
              <a:t>until</a:t>
            </a:r>
            <a:r>
              <a:rPr lang="en-US" sz="2400" dirty="0" smtClean="0">
                <a:solidFill>
                  <a:srgbClr val="C00000"/>
                </a:solidFill>
                <a:latin typeface="Book Antiqua" pitchFamily="18" charset="0"/>
              </a:rPr>
              <a:t> the creation of the independent Czechoslovak Republic in </a:t>
            </a:r>
            <a:r>
              <a:rPr lang="en-US" sz="2400" b="1" dirty="0" smtClean="0">
                <a:latin typeface="Book Antiqua" pitchFamily="18" charset="0"/>
              </a:rPr>
              <a:t>1918</a:t>
            </a:r>
            <a:r>
              <a:rPr lang="en-US" sz="2400" dirty="0" smtClean="0">
                <a:solidFill>
                  <a:srgbClr val="C00000"/>
                </a:solidFill>
                <a:latin typeface="Book Antiqua" pitchFamily="18" charset="0"/>
              </a:rPr>
              <a:t>).</a:t>
            </a:r>
          </a:p>
          <a:p>
            <a:pPr lvl="1"/>
            <a:endParaRPr lang="cs-CZ" sz="2400" b="1"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ovéPole 21"/>
          <p:cNvSpPr txBox="1"/>
          <p:nvPr/>
        </p:nvSpPr>
        <p:spPr>
          <a:xfrm>
            <a:off x="2843808" y="2276872"/>
            <a:ext cx="172819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  arcivévoda</a:t>
            </a:r>
            <a:endParaRPr lang="cs-CZ" sz="2400" dirty="0"/>
          </a:p>
        </p:txBody>
      </p:sp>
      <p:sp>
        <p:nvSpPr>
          <p:cNvPr id="23" name="TextovéPole 22"/>
          <p:cNvSpPr txBox="1"/>
          <p:nvPr/>
        </p:nvSpPr>
        <p:spPr>
          <a:xfrm>
            <a:off x="755576" y="227687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Arciduke</a:t>
            </a:r>
            <a:endParaRPr lang="cs-CZ" sz="2400" dirty="0">
              <a:solidFill>
                <a:srgbClr val="C00000"/>
              </a:solidFill>
            </a:endParaRPr>
          </a:p>
        </p:txBody>
      </p:sp>
      <p:sp>
        <p:nvSpPr>
          <p:cNvPr id="24" name="TextovéPole 23"/>
          <p:cNvSpPr txBox="1"/>
          <p:nvPr/>
        </p:nvSpPr>
        <p:spPr>
          <a:xfrm>
            <a:off x="755576" y="27089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Archduch</a:t>
            </a:r>
            <a:endParaRPr lang="cs-CZ" sz="2400" dirty="0">
              <a:solidFill>
                <a:srgbClr val="C00000"/>
              </a:solidFill>
            </a:endParaRPr>
          </a:p>
        </p:txBody>
      </p:sp>
      <p:sp>
        <p:nvSpPr>
          <p:cNvPr id="25" name="TextovéPole 24"/>
          <p:cNvSpPr txBox="1"/>
          <p:nvPr/>
        </p:nvSpPr>
        <p:spPr>
          <a:xfrm>
            <a:off x="755576" y="1844824"/>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Archduke</a:t>
            </a:r>
            <a:endParaRPr lang="cs-CZ" sz="2400" dirty="0">
              <a:solidFill>
                <a:srgbClr val="C00000"/>
              </a:solidFill>
            </a:endParaRPr>
          </a:p>
        </p:txBody>
      </p:sp>
      <p:sp>
        <p:nvSpPr>
          <p:cNvPr id="26" name="TextovéPole 25"/>
          <p:cNvSpPr txBox="1"/>
          <p:nvPr/>
        </p:nvSpPr>
        <p:spPr>
          <a:xfrm>
            <a:off x="971600" y="692696"/>
            <a:ext cx="6022867" cy="523220"/>
          </a:xfrm>
          <a:prstGeom prst="rect">
            <a:avLst/>
          </a:prstGeom>
          <a:noFill/>
        </p:spPr>
        <p:txBody>
          <a:bodyPr wrap="none" rtlCol="0">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b="1" dirty="0"/>
          </a:p>
        </p:txBody>
      </p:sp>
      <p:sp>
        <p:nvSpPr>
          <p:cNvPr id="28" name="TextovéPole 27"/>
          <p:cNvSpPr txBox="1"/>
          <p:nvPr/>
        </p:nvSpPr>
        <p:spPr>
          <a:xfrm>
            <a:off x="3995936" y="3429000"/>
            <a:ext cx="244827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zvolený (volbou)</a:t>
            </a:r>
            <a:endParaRPr lang="cs-CZ" sz="2400" b="1" dirty="0"/>
          </a:p>
        </p:txBody>
      </p:sp>
      <p:sp>
        <p:nvSpPr>
          <p:cNvPr id="29" name="TextovéPole 28"/>
          <p:cNvSpPr txBox="1"/>
          <p:nvPr/>
        </p:nvSpPr>
        <p:spPr>
          <a:xfrm>
            <a:off x="6444208" y="378904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chosed</a:t>
            </a:r>
            <a:endParaRPr lang="cs-CZ" sz="2400" b="1" dirty="0">
              <a:solidFill>
                <a:srgbClr val="C00000"/>
              </a:solidFill>
            </a:endParaRPr>
          </a:p>
        </p:txBody>
      </p:sp>
      <p:sp>
        <p:nvSpPr>
          <p:cNvPr id="30" name="TextovéPole 29"/>
          <p:cNvSpPr txBox="1"/>
          <p:nvPr/>
        </p:nvSpPr>
        <p:spPr>
          <a:xfrm>
            <a:off x="6444208" y="342900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elected</a:t>
            </a:r>
            <a:endParaRPr lang="cs-CZ" sz="2400" b="1" dirty="0">
              <a:solidFill>
                <a:srgbClr val="C00000"/>
              </a:solidFill>
            </a:endParaRPr>
          </a:p>
        </p:txBody>
      </p:sp>
      <p:sp>
        <p:nvSpPr>
          <p:cNvPr id="31" name="TextovéPole 30"/>
          <p:cNvSpPr txBox="1"/>
          <p:nvPr/>
        </p:nvSpPr>
        <p:spPr>
          <a:xfrm>
            <a:off x="6444208" y="306896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vouted</a:t>
            </a:r>
            <a:endParaRPr lang="cs-CZ" sz="2400" b="1" dirty="0">
              <a:solidFill>
                <a:srgbClr val="C00000"/>
              </a:solidFill>
            </a:endParaRPr>
          </a:p>
        </p:txBody>
      </p:sp>
      <p:sp>
        <p:nvSpPr>
          <p:cNvPr id="32" name="TextovéPole 31"/>
          <p:cNvSpPr txBox="1"/>
          <p:nvPr/>
        </p:nvSpPr>
        <p:spPr>
          <a:xfrm>
            <a:off x="5076056" y="4797152"/>
            <a:ext cx="3456384"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vychovaný u katolického dvora</a:t>
            </a:r>
            <a:endParaRPr lang="cs-CZ" sz="2400" b="1" dirty="0"/>
          </a:p>
        </p:txBody>
      </p:sp>
      <p:sp>
        <p:nvSpPr>
          <p:cNvPr id="33" name="TextovéPole 32"/>
          <p:cNvSpPr txBox="1"/>
          <p:nvPr/>
        </p:nvSpPr>
        <p:spPr>
          <a:xfrm>
            <a:off x="899592" y="4941168"/>
            <a:ext cx="41764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educated</a:t>
            </a:r>
            <a:r>
              <a:rPr lang="cs-CZ" sz="2400" b="1" dirty="0" smtClean="0">
                <a:solidFill>
                  <a:srgbClr val="C00000"/>
                </a:solidFill>
              </a:rPr>
              <a:t> on </a:t>
            </a:r>
            <a:r>
              <a:rPr lang="cs-CZ" sz="2400" b="1" dirty="0" err="1" smtClean="0">
                <a:solidFill>
                  <a:srgbClr val="C00000"/>
                </a:solidFill>
              </a:rPr>
              <a:t>Catholic</a:t>
            </a:r>
            <a:r>
              <a:rPr lang="cs-CZ" sz="2400" b="1" dirty="0" smtClean="0">
                <a:solidFill>
                  <a:srgbClr val="C00000"/>
                </a:solidFill>
              </a:rPr>
              <a:t> yard</a:t>
            </a:r>
          </a:p>
        </p:txBody>
      </p:sp>
      <p:sp>
        <p:nvSpPr>
          <p:cNvPr id="34" name="TextovéPole 33"/>
          <p:cNvSpPr txBox="1"/>
          <p:nvPr/>
        </p:nvSpPr>
        <p:spPr>
          <a:xfrm>
            <a:off x="899592" y="5373216"/>
            <a:ext cx="41764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educated</a:t>
            </a:r>
            <a:r>
              <a:rPr lang="cs-CZ" sz="2400" b="1" dirty="0" smtClean="0">
                <a:solidFill>
                  <a:srgbClr val="C00000"/>
                </a:solidFill>
              </a:rPr>
              <a:t> </a:t>
            </a:r>
            <a:r>
              <a:rPr lang="cs-CZ" sz="2400" b="1" dirty="0" err="1" smtClean="0">
                <a:solidFill>
                  <a:srgbClr val="C00000"/>
                </a:solidFill>
              </a:rPr>
              <a:t>at</a:t>
            </a:r>
            <a:r>
              <a:rPr lang="cs-CZ" sz="2400" b="1" dirty="0" smtClean="0">
                <a:solidFill>
                  <a:srgbClr val="C00000"/>
                </a:solidFill>
              </a:rPr>
              <a:t> </a:t>
            </a:r>
            <a:r>
              <a:rPr lang="cs-CZ" sz="2400" b="1" dirty="0" err="1" smtClean="0">
                <a:solidFill>
                  <a:srgbClr val="C00000"/>
                </a:solidFill>
              </a:rPr>
              <a:t>Catholic</a:t>
            </a:r>
            <a:r>
              <a:rPr lang="cs-CZ" sz="2400" b="1" dirty="0" smtClean="0">
                <a:solidFill>
                  <a:srgbClr val="C00000"/>
                </a:solidFill>
              </a:rPr>
              <a:t> </a:t>
            </a:r>
            <a:r>
              <a:rPr lang="cs-CZ" sz="2400" b="1" dirty="0" err="1" smtClean="0">
                <a:solidFill>
                  <a:srgbClr val="C00000"/>
                </a:solidFill>
              </a:rPr>
              <a:t>court</a:t>
            </a:r>
            <a:endParaRPr lang="cs-CZ" sz="2400" b="1" dirty="0">
              <a:solidFill>
                <a:srgbClr val="C00000"/>
              </a:solidFill>
            </a:endParaRPr>
          </a:p>
        </p:txBody>
      </p:sp>
      <p:sp>
        <p:nvSpPr>
          <p:cNvPr id="35" name="TextovéPole 34"/>
          <p:cNvSpPr txBox="1"/>
          <p:nvPr/>
        </p:nvSpPr>
        <p:spPr>
          <a:xfrm>
            <a:off x="899592" y="4509120"/>
            <a:ext cx="41764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educated</a:t>
            </a:r>
            <a:r>
              <a:rPr lang="cs-CZ" sz="2400" b="1" dirty="0" smtClean="0">
                <a:solidFill>
                  <a:srgbClr val="C00000"/>
                </a:solidFill>
              </a:rPr>
              <a:t> in </a:t>
            </a:r>
            <a:r>
              <a:rPr lang="cs-CZ" sz="2400" b="1" dirty="0" err="1" smtClean="0">
                <a:solidFill>
                  <a:srgbClr val="C00000"/>
                </a:solidFill>
              </a:rPr>
              <a:t>Catholical</a:t>
            </a:r>
            <a:r>
              <a:rPr lang="cs-CZ" sz="2400" b="1" dirty="0" smtClean="0">
                <a:solidFill>
                  <a:srgbClr val="C00000"/>
                </a:solidFill>
              </a:rPr>
              <a:t> </a:t>
            </a:r>
            <a:r>
              <a:rPr lang="cs-CZ" sz="2400" b="1" dirty="0" err="1" smtClean="0">
                <a:solidFill>
                  <a:srgbClr val="C00000"/>
                </a:solidFill>
              </a:rPr>
              <a:t>court</a:t>
            </a:r>
            <a:endParaRPr lang="cs-CZ" sz="2400" b="1" dirty="0" smtClean="0">
              <a:solidFill>
                <a:srgbClr val="C00000"/>
              </a:solidFill>
            </a:endParaRPr>
          </a:p>
        </p:txBody>
      </p:sp>
    </p:spTree>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5"/>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23"/>
                                        </p:tgtEl>
                                      </p:cBhvr>
                                    </p:animEffect>
                                    <p:set>
                                      <p:cBhvr>
                                        <p:cTn id="9" dur="1" fill="hold">
                                          <p:stCondLst>
                                            <p:cond delay="499"/>
                                          </p:stCondLst>
                                        </p:cTn>
                                        <p:tgtEl>
                                          <p:spTgt spid="23"/>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3" restart="whenNotActive" fill="hold" evtFilter="cancelBubble" nodeType="interactiveSeq">
                <p:stCondLst>
                  <p:cond evt="onClick" delay="0">
                    <p:tgtEl>
                      <p:spTgt spid="23"/>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23"/>
                                        </p:tgtEl>
                                      </p:cBhvr>
                                    </p:animEffect>
                                    <p:set>
                                      <p:cBhvr>
                                        <p:cTn id="18" dur="1" fill="hold">
                                          <p:stCondLst>
                                            <p:cond delay="499"/>
                                          </p:stCondLst>
                                        </p:cTn>
                                        <p:tgtEl>
                                          <p:spTgt spid="23"/>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3"/>
                  </p:tgtEl>
                </p:cond>
              </p:nextCondLst>
            </p:seq>
            <p:seq concurrent="1" nextAc="seek">
              <p:cTn id="19" restart="whenNotActive" fill="hold" evtFilter="cancelBubble" nodeType="interactiveSeq">
                <p:stCondLst>
                  <p:cond evt="onClick" delay="0">
                    <p:tgtEl>
                      <p:spTgt spid="24"/>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24"/>
                                        </p:tgtEl>
                                      </p:cBhvr>
                                    </p:animEffect>
                                    <p:set>
                                      <p:cBhvr>
                                        <p:cTn id="24" dur="1" fill="hold">
                                          <p:stCondLst>
                                            <p:cond delay="499"/>
                                          </p:stCondLst>
                                        </p:cTn>
                                        <p:tgtEl>
                                          <p:spTgt spid="24"/>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4"/>
                  </p:tgtEl>
                </p:cond>
              </p:nextCondLst>
            </p:seq>
            <p:seq concurrent="1" nextAc="seek">
              <p:cTn id="25" restart="whenNotActive" fill="hold" evtFilter="cancelBubble" nodeType="interactiveSeq">
                <p:stCondLst>
                  <p:cond evt="onClick" delay="0">
                    <p:tgtEl>
                      <p:spTgt spid="31"/>
                    </p:tgtEl>
                  </p:cond>
                </p:stCondLst>
                <p:endSync evt="end" delay="0">
                  <p:rtn val="all"/>
                </p:endSync>
                <p:childTnLst>
                  <p:par>
                    <p:cTn id="26" fill="hold">
                      <p:stCondLst>
                        <p:cond delay="0"/>
                      </p:stCondLst>
                      <p:childTnLst>
                        <p:par>
                          <p:cTn id="27" fill="hold">
                            <p:stCondLst>
                              <p:cond delay="0"/>
                            </p:stCondLst>
                            <p:childTnLst>
                              <p:par>
                                <p:cTn id="28" presetID="9" presetClass="exit" presetSubtype="0" fill="hold" grpId="0" nodeType="clickEffect">
                                  <p:stCondLst>
                                    <p:cond delay="0"/>
                                  </p:stCondLst>
                                  <p:childTnLst>
                                    <p:animEffect transition="out" filter="dissolve">
                                      <p:cBhvr>
                                        <p:cTn id="29" dur="500"/>
                                        <p:tgtEl>
                                          <p:spTgt spid="31"/>
                                        </p:tgtEl>
                                      </p:cBhvr>
                                    </p:animEffect>
                                    <p:set>
                                      <p:cBhvr>
                                        <p:cTn id="30" dur="1" fill="hold">
                                          <p:stCondLst>
                                            <p:cond delay="499"/>
                                          </p:stCondLst>
                                        </p:cTn>
                                        <p:tgtEl>
                                          <p:spTgt spid="31"/>
                                        </p:tgtEl>
                                        <p:attrNameLst>
                                          <p:attrName>style.visibility</p:attrName>
                                        </p:attrNameLst>
                                      </p:cBhvr>
                                      <p:to>
                                        <p:strVal val="hidden"/>
                                      </p:to>
                                    </p:set>
                                  </p:childTnLst>
                                  <p:subTnLst>
                                    <p:audio>
                                      <p:cMediaNode>
                                        <p:cTn display="0" masterRel="sameClick">
                                          <p:stCondLst>
                                            <p:cond evt="begin" delay="0">
                                              <p:tn val="2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1"/>
                  </p:tgtEl>
                </p:cond>
              </p:nextCondLst>
            </p:seq>
            <p:seq concurrent="1" nextAc="seek">
              <p:cTn id="31" restart="whenNotActive" fill="hold" evtFilter="cancelBubble" nodeType="interactiveSeq">
                <p:stCondLst>
                  <p:cond evt="onClick" delay="0">
                    <p:tgtEl>
                      <p:spTgt spid="30"/>
                    </p:tgtEl>
                  </p:cond>
                </p:stCondLst>
                <p:endSync evt="end" delay="0">
                  <p:rtn val="all"/>
                </p:endSync>
                <p:childTnLst>
                  <p:par>
                    <p:cTn id="32" fill="hold">
                      <p:stCondLst>
                        <p:cond delay="0"/>
                      </p:stCondLst>
                      <p:childTnLst>
                        <p:par>
                          <p:cTn id="33" fill="hold">
                            <p:stCondLst>
                              <p:cond delay="0"/>
                            </p:stCondLst>
                            <p:childTnLst>
                              <p:par>
                                <p:cTn id="34" presetID="6" presetClass="emph" presetSubtype="0" fill="hold" grpId="0" nodeType="clickEffect">
                                  <p:stCondLst>
                                    <p:cond delay="0"/>
                                  </p:stCondLst>
                                  <p:childTnLst>
                                    <p:animScale>
                                      <p:cBhvr>
                                        <p:cTn id="35" dur="2000" fill="hold"/>
                                        <p:tgtEl>
                                          <p:spTgt spid="30"/>
                                        </p:tgtEl>
                                      </p:cBhvr>
                                      <p:by x="150000" y="150000"/>
                                    </p:animScale>
                                  </p:childTnLst>
                                  <p:subTnLst>
                                    <p:audio>
                                      <p:cMediaNode>
                                        <p:cTn display="0" masterRel="sameClick">
                                          <p:stCondLst>
                                            <p:cond evt="begin" delay="0">
                                              <p:tn val="34"/>
                                            </p:cond>
                                          </p:stCondLst>
                                          <p:endCondLst>
                                            <p:cond evt="onStopAudio" delay="0">
                                              <p:tgtEl>
                                                <p:sldTgt/>
                                              </p:tgtEl>
                                            </p:cond>
                                          </p:endCondLst>
                                        </p:cTn>
                                        <p:tgtEl>
                                          <p:sndTgt r:embed="rId2" name="applause.wav"/>
                                        </p:tgtEl>
                                      </p:cMediaNode>
                                    </p:audio>
                                  </p:subTnLst>
                                </p:cTn>
                              </p:par>
                              <p:par>
                                <p:cTn id="36" presetID="9" presetClass="exit" presetSubtype="0" fill="hold" grpId="1" nodeType="withEffect">
                                  <p:stCondLst>
                                    <p:cond delay="0"/>
                                  </p:stCondLst>
                                  <p:childTnLst>
                                    <p:animEffect transition="out" filter="dissolve">
                                      <p:cBhvr>
                                        <p:cTn id="37" dur="500"/>
                                        <p:tgtEl>
                                          <p:spTgt spid="31"/>
                                        </p:tgtEl>
                                      </p:cBhvr>
                                    </p:animEffect>
                                    <p:set>
                                      <p:cBhvr>
                                        <p:cTn id="38" dur="1" fill="hold">
                                          <p:stCondLst>
                                            <p:cond delay="499"/>
                                          </p:stCondLst>
                                        </p:cTn>
                                        <p:tgtEl>
                                          <p:spTgt spid="31"/>
                                        </p:tgtEl>
                                        <p:attrNameLst>
                                          <p:attrName>style.visibility</p:attrName>
                                        </p:attrNameLst>
                                      </p:cBhvr>
                                      <p:to>
                                        <p:strVal val="hidden"/>
                                      </p:to>
                                    </p:set>
                                  </p:childTnLst>
                                </p:cTn>
                              </p:par>
                              <p:par>
                                <p:cTn id="39" presetID="9" presetClass="exit" presetSubtype="0" fill="hold" grpId="0" nodeType="withEffect">
                                  <p:stCondLst>
                                    <p:cond delay="0"/>
                                  </p:stCondLst>
                                  <p:childTnLst>
                                    <p:animEffect transition="out" filter="dissolve">
                                      <p:cBhvr>
                                        <p:cTn id="40" dur="500"/>
                                        <p:tgtEl>
                                          <p:spTgt spid="29"/>
                                        </p:tgtEl>
                                      </p:cBhvr>
                                    </p:animEffect>
                                    <p:set>
                                      <p:cBhvr>
                                        <p:cTn id="41"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42" restart="whenNotActive" fill="hold" evtFilter="cancelBubble" nodeType="interactiveSeq">
                <p:stCondLst>
                  <p:cond evt="onClick" delay="0">
                    <p:tgtEl>
                      <p:spTgt spid="29"/>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29"/>
                                        </p:tgtEl>
                                      </p:cBhvr>
                                    </p:animEffect>
                                    <p:set>
                                      <p:cBhvr>
                                        <p:cTn id="47" dur="1" fill="hold">
                                          <p:stCondLst>
                                            <p:cond delay="499"/>
                                          </p:stCondLst>
                                        </p:cTn>
                                        <p:tgtEl>
                                          <p:spTgt spid="29"/>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9"/>
                  </p:tgtEl>
                </p:cond>
              </p:nextCondLst>
            </p:seq>
            <p:seq concurrent="1" nextAc="seek">
              <p:cTn id="48" restart="whenNotActive" fill="hold" evtFilter="cancelBubble" nodeType="interactiveSeq">
                <p:stCondLst>
                  <p:cond evt="onClick" delay="0">
                    <p:tgtEl>
                      <p:spTgt spid="35"/>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35"/>
                                        </p:tgtEl>
                                      </p:cBhvr>
                                    </p:animEffect>
                                    <p:set>
                                      <p:cBhvr>
                                        <p:cTn id="53" dur="1" fill="hold">
                                          <p:stCondLst>
                                            <p:cond delay="499"/>
                                          </p:stCondLst>
                                        </p:cTn>
                                        <p:tgtEl>
                                          <p:spTgt spid="35"/>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5"/>
                  </p:tgtEl>
                </p:cond>
              </p:nextCondLst>
            </p:seq>
            <p:seq concurrent="1" nextAc="seek">
              <p:cTn id="54" restart="whenNotActive" fill="hold" evtFilter="cancelBubble" nodeType="interactiveSeq">
                <p:stCondLst>
                  <p:cond evt="onClick" delay="0">
                    <p:tgtEl>
                      <p:spTgt spid="34"/>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34"/>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35"/>
                                        </p:tgtEl>
                                      </p:cBhvr>
                                    </p:animEffect>
                                    <p:set>
                                      <p:cBhvr>
                                        <p:cTn id="61" dur="1" fill="hold">
                                          <p:stCondLst>
                                            <p:cond delay="4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62" restart="whenNotActive" fill="hold" evtFilter="cancelBubble" nodeType="interactiveSeq">
                <p:stCondLst>
                  <p:cond evt="onClick" delay="0">
                    <p:tgtEl>
                      <p:spTgt spid="33"/>
                    </p:tgtEl>
                  </p:cond>
                </p:stCondLst>
                <p:endSync evt="end" delay="0">
                  <p:rtn val="all"/>
                </p:endSync>
                <p:childTnLst>
                  <p:par>
                    <p:cTn id="63" fill="hold">
                      <p:stCondLst>
                        <p:cond delay="0"/>
                      </p:stCondLst>
                      <p:childTnLst>
                        <p:par>
                          <p:cTn id="64" fill="hold">
                            <p:stCondLst>
                              <p:cond delay="0"/>
                            </p:stCondLst>
                            <p:childTnLst>
                              <p:par>
                                <p:cTn id="65" presetID="9" presetClass="exit" presetSubtype="0" fill="hold" grpId="0" nodeType="clickEffect">
                                  <p:stCondLst>
                                    <p:cond delay="0"/>
                                  </p:stCondLst>
                                  <p:childTnLst>
                                    <p:animEffect transition="out" filter="dissolve">
                                      <p:cBhvr>
                                        <p:cTn id="66" dur="500"/>
                                        <p:tgtEl>
                                          <p:spTgt spid="33"/>
                                        </p:tgtEl>
                                      </p:cBhvr>
                                    </p:animEffect>
                                    <p:set>
                                      <p:cBhvr>
                                        <p:cTn id="67" dur="1" fill="hold">
                                          <p:stCondLst>
                                            <p:cond delay="499"/>
                                          </p:stCondLst>
                                        </p:cTn>
                                        <p:tgtEl>
                                          <p:spTgt spid="33"/>
                                        </p:tgtEl>
                                        <p:attrNameLst>
                                          <p:attrName>style.visibility</p:attrName>
                                        </p:attrNameLst>
                                      </p:cBhvr>
                                      <p:to>
                                        <p:strVal val="hidden"/>
                                      </p:to>
                                    </p:set>
                                  </p:childTnLst>
                                  <p:subTnLst>
                                    <p:audio>
                                      <p:cMediaNode>
                                        <p:cTn display="0" masterRel="sameClick">
                                          <p:stCondLst>
                                            <p:cond evt="begin" delay="0">
                                              <p:tn val="6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3"/>
                  </p:tgtEl>
                </p:cond>
              </p:nextCondLst>
            </p:seq>
          </p:childTnLst>
        </p:cTn>
      </p:par>
    </p:tnLst>
    <p:bldLst>
      <p:bldP spid="23" grpId="0" animBg="1"/>
      <p:bldP spid="23" grpId="1" animBg="1"/>
      <p:bldP spid="24" grpId="0" animBg="1"/>
      <p:bldP spid="24" grpId="1" animBg="1"/>
      <p:bldP spid="25" grpId="0" animBg="1"/>
      <p:bldP spid="29" grpId="0" animBg="1"/>
      <p:bldP spid="29" grpId="1" animBg="1"/>
      <p:bldP spid="30" grpId="0" animBg="1"/>
      <p:bldP spid="31" grpId="0" animBg="1"/>
      <p:bldP spid="31" grpId="1" animBg="1"/>
      <p:bldP spid="33" grpId="0" animBg="1"/>
      <p:bldP spid="34" grpId="0" animBg="1"/>
      <p:bldP spid="35" grpId="0" animBg="1"/>
      <p:bldP spid="35"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3905364"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right</a:t>
            </a:r>
            <a:r>
              <a:rPr lang="cs-CZ" sz="2800" b="1" dirty="0" smtClean="0"/>
              <a:t> </a:t>
            </a:r>
            <a:r>
              <a:rPr lang="cs-CZ" sz="2800" b="1" dirty="0" err="1" smtClean="0"/>
              <a:t>answer</a:t>
            </a:r>
            <a:r>
              <a:rPr lang="cs-CZ" sz="2800" b="1" dirty="0" smtClean="0"/>
              <a:t>:</a:t>
            </a:r>
            <a:endParaRPr lang="cs-CZ" sz="2800" dirty="0"/>
          </a:p>
        </p:txBody>
      </p:sp>
      <p:sp>
        <p:nvSpPr>
          <p:cNvPr id="3" name="TextovéPole 2"/>
          <p:cNvSpPr txBox="1"/>
          <p:nvPr/>
        </p:nvSpPr>
        <p:spPr>
          <a:xfrm>
            <a:off x="3059832" y="1916832"/>
            <a:ext cx="4896544"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chemeClr val="tx1"/>
                </a:solidFill>
                <a:latin typeface="+mj-lt"/>
              </a:rPr>
              <a:t>wanted</a:t>
            </a:r>
            <a:r>
              <a:rPr lang="cs-CZ" sz="2400" b="1" dirty="0" smtClean="0">
                <a:solidFill>
                  <a:schemeClr val="tx1"/>
                </a:solidFill>
                <a:latin typeface="+mj-lt"/>
              </a:rPr>
              <a:t> to </a:t>
            </a:r>
            <a:r>
              <a:rPr lang="cs-CZ" sz="2400" b="1" dirty="0" err="1" smtClean="0">
                <a:solidFill>
                  <a:schemeClr val="tx1"/>
                </a:solidFill>
                <a:latin typeface="+mj-lt"/>
              </a:rPr>
              <a:t>maintain</a:t>
            </a:r>
            <a:r>
              <a:rPr lang="cs-CZ" sz="2400" b="1" dirty="0" smtClean="0">
                <a:solidFill>
                  <a:schemeClr val="tx1"/>
                </a:solidFill>
                <a:latin typeface="+mj-lt"/>
              </a:rPr>
              <a:t> </a:t>
            </a:r>
            <a:r>
              <a:rPr lang="cs-CZ" sz="2400" b="1" dirty="0" err="1" smtClean="0">
                <a:solidFill>
                  <a:schemeClr val="tx1"/>
                </a:solidFill>
                <a:latin typeface="+mj-lt"/>
              </a:rPr>
              <a:t>their</a:t>
            </a:r>
            <a:r>
              <a:rPr lang="cs-CZ" sz="2400" b="1" dirty="0" smtClean="0">
                <a:solidFill>
                  <a:schemeClr val="tx1"/>
                </a:solidFill>
                <a:latin typeface="+mj-lt"/>
              </a:rPr>
              <a:t> </a:t>
            </a:r>
            <a:r>
              <a:rPr lang="cs-CZ" sz="2400" b="1" dirty="0" err="1" smtClean="0">
                <a:solidFill>
                  <a:schemeClr val="tx1"/>
                </a:solidFill>
                <a:latin typeface="+mj-lt"/>
              </a:rPr>
              <a:t>crucial</a:t>
            </a:r>
            <a:r>
              <a:rPr lang="cs-CZ" sz="2400" b="1" dirty="0" smtClean="0">
                <a:solidFill>
                  <a:schemeClr val="tx1"/>
                </a:solidFill>
                <a:latin typeface="+mj-lt"/>
              </a:rPr>
              <a:t> </a:t>
            </a:r>
            <a:r>
              <a:rPr lang="cs-CZ" sz="2400" b="1" dirty="0" err="1" smtClean="0">
                <a:solidFill>
                  <a:schemeClr val="tx1"/>
                </a:solidFill>
                <a:latin typeface="+mj-lt"/>
              </a:rPr>
              <a:t>political</a:t>
            </a:r>
            <a:r>
              <a:rPr lang="cs-CZ" sz="2400" b="1" dirty="0" smtClean="0">
                <a:solidFill>
                  <a:schemeClr val="tx1"/>
                </a:solidFill>
                <a:latin typeface="+mj-lt"/>
              </a:rPr>
              <a:t> influence. (1547 – </a:t>
            </a:r>
            <a:r>
              <a:rPr lang="cs-CZ" sz="2400" b="1" dirty="0" err="1" smtClean="0">
                <a:solidFill>
                  <a:schemeClr val="tx1"/>
                </a:solidFill>
                <a:latin typeface="+mj-lt"/>
              </a:rPr>
              <a:t>rebellion</a:t>
            </a:r>
            <a:r>
              <a:rPr lang="cs-CZ" sz="2400" b="1" dirty="0" smtClean="0">
                <a:solidFill>
                  <a:schemeClr val="tx1"/>
                </a:solidFill>
                <a:latin typeface="+mj-lt"/>
              </a:rPr>
              <a:t>)</a:t>
            </a:r>
            <a:endParaRPr lang="cs-CZ" sz="2400" b="1" dirty="0">
              <a:solidFill>
                <a:schemeClr val="tx1"/>
              </a:solidFill>
              <a:latin typeface="+mj-lt"/>
            </a:endParaRPr>
          </a:p>
        </p:txBody>
      </p:sp>
      <p:sp>
        <p:nvSpPr>
          <p:cNvPr id="4" name="TextovéPole 3"/>
          <p:cNvSpPr txBox="1"/>
          <p:nvPr/>
        </p:nvSpPr>
        <p:spPr>
          <a:xfrm>
            <a:off x="611560" y="2060848"/>
            <a:ext cx="244827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Poor</a:t>
            </a:r>
            <a:r>
              <a:rPr lang="cs-CZ" sz="2400" b="1" dirty="0" smtClean="0">
                <a:solidFill>
                  <a:srgbClr val="C00000"/>
                </a:solidFill>
              </a:rPr>
              <a:t> </a:t>
            </a:r>
            <a:r>
              <a:rPr lang="cs-CZ" sz="2400" b="1" dirty="0" err="1" smtClean="0">
                <a:solidFill>
                  <a:srgbClr val="C00000"/>
                </a:solidFill>
              </a:rPr>
              <a:t>people</a:t>
            </a:r>
            <a:endParaRPr lang="cs-CZ" sz="2400" b="1" dirty="0">
              <a:solidFill>
                <a:srgbClr val="C00000"/>
              </a:solidFill>
            </a:endParaRPr>
          </a:p>
        </p:txBody>
      </p:sp>
      <p:sp>
        <p:nvSpPr>
          <p:cNvPr id="5" name="TextovéPole 4"/>
          <p:cNvSpPr txBox="1"/>
          <p:nvPr/>
        </p:nvSpPr>
        <p:spPr>
          <a:xfrm>
            <a:off x="611560" y="2492896"/>
            <a:ext cx="244827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Catholic</a:t>
            </a:r>
            <a:r>
              <a:rPr lang="cs-CZ" sz="2400" b="1" dirty="0" smtClean="0">
                <a:solidFill>
                  <a:srgbClr val="C00000"/>
                </a:solidFill>
              </a:rPr>
              <a:t> </a:t>
            </a:r>
            <a:r>
              <a:rPr lang="cs-CZ" sz="2400" b="1" dirty="0" err="1" smtClean="0">
                <a:solidFill>
                  <a:srgbClr val="C00000"/>
                </a:solidFill>
              </a:rPr>
              <a:t>Church</a:t>
            </a:r>
            <a:endParaRPr lang="cs-CZ" sz="2400" b="1" dirty="0">
              <a:solidFill>
                <a:srgbClr val="C00000"/>
              </a:solidFill>
            </a:endParaRPr>
          </a:p>
        </p:txBody>
      </p:sp>
      <p:sp>
        <p:nvSpPr>
          <p:cNvPr id="6" name="TextovéPole 5"/>
          <p:cNvSpPr txBox="1"/>
          <p:nvPr/>
        </p:nvSpPr>
        <p:spPr>
          <a:xfrm>
            <a:off x="611560" y="1628800"/>
            <a:ext cx="244827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Bohemian </a:t>
            </a:r>
            <a:r>
              <a:rPr lang="cs-CZ" sz="2400" b="1" dirty="0" err="1" smtClean="0">
                <a:solidFill>
                  <a:srgbClr val="C00000"/>
                </a:solidFill>
              </a:rPr>
              <a:t>Estates</a:t>
            </a:r>
            <a:r>
              <a:rPr lang="cs-CZ" sz="2400" b="1" dirty="0" smtClean="0">
                <a:solidFill>
                  <a:srgbClr val="C00000"/>
                </a:solidFill>
              </a:rPr>
              <a:t> </a:t>
            </a:r>
            <a:endParaRPr lang="cs-CZ" sz="2400" b="1" dirty="0">
              <a:solidFill>
                <a:srgbClr val="C00000"/>
              </a:solidFill>
            </a:endParaRPr>
          </a:p>
        </p:txBody>
      </p:sp>
      <p:sp>
        <p:nvSpPr>
          <p:cNvPr id="11" name="TextovéPole 10"/>
          <p:cNvSpPr txBox="1"/>
          <p:nvPr/>
        </p:nvSpPr>
        <p:spPr>
          <a:xfrm>
            <a:off x="1691680" y="5085184"/>
            <a:ext cx="3312368"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chemeClr val="tx1"/>
                </a:solidFill>
              </a:rPr>
              <a:t>Ferdinand I </a:t>
            </a:r>
            <a:r>
              <a:rPr lang="cs-CZ" sz="2400" b="1" dirty="0" err="1" smtClean="0">
                <a:solidFill>
                  <a:schemeClr val="tx1"/>
                </a:solidFill>
              </a:rPr>
              <a:t>of</a:t>
            </a:r>
            <a:r>
              <a:rPr lang="cs-CZ" sz="2400" b="1" dirty="0" smtClean="0">
                <a:solidFill>
                  <a:schemeClr val="tx1"/>
                </a:solidFill>
              </a:rPr>
              <a:t> </a:t>
            </a:r>
            <a:r>
              <a:rPr lang="cs-CZ" sz="2400" b="1" dirty="0" err="1" smtClean="0">
                <a:solidFill>
                  <a:schemeClr val="tx1"/>
                </a:solidFill>
              </a:rPr>
              <a:t>Habsburg</a:t>
            </a:r>
            <a:r>
              <a:rPr lang="cs-CZ" sz="2400" b="1" dirty="0" smtClean="0">
                <a:solidFill>
                  <a:schemeClr val="tx1"/>
                </a:solidFill>
              </a:rPr>
              <a:t> </a:t>
            </a:r>
          </a:p>
          <a:p>
            <a:r>
              <a:rPr lang="cs-CZ" sz="2400" b="1" dirty="0" err="1" smtClean="0">
                <a:solidFill>
                  <a:schemeClr val="tx1"/>
                </a:solidFill>
              </a:rPr>
              <a:t>supported</a:t>
            </a:r>
            <a:endParaRPr lang="cs-CZ" sz="2400" b="1" dirty="0">
              <a:solidFill>
                <a:schemeClr val="tx1"/>
              </a:solidFill>
            </a:endParaRPr>
          </a:p>
        </p:txBody>
      </p:sp>
      <p:sp>
        <p:nvSpPr>
          <p:cNvPr id="12" name="TextovéPole 11"/>
          <p:cNvSpPr txBox="1"/>
          <p:nvPr/>
        </p:nvSpPr>
        <p:spPr>
          <a:xfrm>
            <a:off x="5004048" y="5301208"/>
            <a:ext cx="3312368" cy="830997"/>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Unity </a:t>
            </a:r>
            <a:r>
              <a:rPr lang="cs-CZ" sz="2400" b="1" dirty="0" err="1" smtClean="0">
                <a:solidFill>
                  <a:srgbClr val="C00000"/>
                </a:solidFill>
              </a:rPr>
              <a:t>of</a:t>
            </a:r>
            <a:r>
              <a:rPr lang="cs-CZ" sz="2400" b="1" dirty="0" smtClean="0">
                <a:solidFill>
                  <a:srgbClr val="C00000"/>
                </a:solidFill>
              </a:rPr>
              <a:t> </a:t>
            </a:r>
            <a:r>
              <a:rPr lang="cs-CZ" sz="2400" b="1" dirty="0" err="1" smtClean="0">
                <a:solidFill>
                  <a:srgbClr val="C00000"/>
                </a:solidFill>
              </a:rPr>
              <a:t>the</a:t>
            </a:r>
            <a:r>
              <a:rPr lang="cs-CZ" sz="2400" b="1" dirty="0" smtClean="0">
                <a:solidFill>
                  <a:srgbClr val="C00000"/>
                </a:solidFill>
              </a:rPr>
              <a:t> </a:t>
            </a:r>
            <a:r>
              <a:rPr lang="cs-CZ" sz="2400" b="1" dirty="0" err="1" smtClean="0">
                <a:solidFill>
                  <a:srgbClr val="C00000"/>
                </a:solidFill>
              </a:rPr>
              <a:t>Brethren</a:t>
            </a:r>
            <a:r>
              <a:rPr lang="cs-CZ" sz="2400" b="1" dirty="0" smtClean="0">
                <a:solidFill>
                  <a:srgbClr val="C00000"/>
                </a:solidFill>
              </a:rPr>
              <a:t> 13th </a:t>
            </a:r>
            <a:r>
              <a:rPr lang="cs-CZ" sz="2400" b="1" dirty="0" err="1" smtClean="0">
                <a:solidFill>
                  <a:srgbClr val="C00000"/>
                </a:solidFill>
              </a:rPr>
              <a:t>century</a:t>
            </a:r>
            <a:r>
              <a:rPr lang="cs-CZ" sz="2400" dirty="0" smtClean="0">
                <a:solidFill>
                  <a:srgbClr val="C00000"/>
                </a:solidFill>
              </a:rPr>
              <a:t> </a:t>
            </a:r>
            <a:endParaRPr lang="cs-CZ" sz="2400" dirty="0">
              <a:solidFill>
                <a:srgbClr val="C00000"/>
              </a:solidFill>
            </a:endParaRPr>
          </a:p>
        </p:txBody>
      </p:sp>
      <p:sp>
        <p:nvSpPr>
          <p:cNvPr id="13" name="TextovéPole 12"/>
          <p:cNvSpPr txBox="1"/>
          <p:nvPr/>
        </p:nvSpPr>
        <p:spPr>
          <a:xfrm>
            <a:off x="5004048" y="5733256"/>
            <a:ext cx="3312368"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latin typeface="+mj-lt"/>
              </a:rPr>
              <a:t>Bohemian </a:t>
            </a:r>
            <a:r>
              <a:rPr lang="cs-CZ" sz="2400" b="1" dirty="0" err="1" smtClean="0">
                <a:solidFill>
                  <a:srgbClr val="C00000"/>
                </a:solidFill>
                <a:latin typeface="+mj-lt"/>
              </a:rPr>
              <a:t>Estates</a:t>
            </a:r>
            <a:endParaRPr lang="cs-CZ" sz="2400" dirty="0">
              <a:solidFill>
                <a:srgbClr val="C00000"/>
              </a:solidFill>
              <a:latin typeface="+mj-lt"/>
            </a:endParaRPr>
          </a:p>
        </p:txBody>
      </p:sp>
      <p:sp>
        <p:nvSpPr>
          <p:cNvPr id="14" name="TextovéPole 13"/>
          <p:cNvSpPr txBox="1"/>
          <p:nvPr/>
        </p:nvSpPr>
        <p:spPr>
          <a:xfrm>
            <a:off x="5004048" y="4869160"/>
            <a:ext cx="3312368"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Catholic</a:t>
            </a:r>
            <a:r>
              <a:rPr lang="cs-CZ" sz="2400" b="1" dirty="0" smtClean="0">
                <a:solidFill>
                  <a:srgbClr val="C00000"/>
                </a:solidFill>
              </a:rPr>
              <a:t> </a:t>
            </a:r>
            <a:r>
              <a:rPr lang="cs-CZ" sz="2400" b="1" dirty="0" err="1" smtClean="0">
                <a:solidFill>
                  <a:srgbClr val="C00000"/>
                </a:solidFill>
              </a:rPr>
              <a:t>Church</a:t>
            </a:r>
            <a:endParaRPr lang="cs-CZ" sz="2400" dirty="0">
              <a:solidFill>
                <a:srgbClr val="C00000"/>
              </a:solidFill>
            </a:endParaRPr>
          </a:p>
        </p:txBody>
      </p:sp>
      <p:sp>
        <p:nvSpPr>
          <p:cNvPr id="15" name="TextovéPole 14"/>
          <p:cNvSpPr txBox="1"/>
          <p:nvPr/>
        </p:nvSpPr>
        <p:spPr>
          <a:xfrm>
            <a:off x="611560" y="836712"/>
            <a:ext cx="532859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chemeClr val="tx1"/>
                </a:solidFill>
              </a:rPr>
              <a:t>Ferdinand I </a:t>
            </a:r>
            <a:r>
              <a:rPr lang="cs-CZ" sz="2400" b="1" dirty="0" err="1" smtClean="0">
                <a:solidFill>
                  <a:schemeClr val="tx1"/>
                </a:solidFill>
              </a:rPr>
              <a:t>of</a:t>
            </a:r>
            <a:r>
              <a:rPr lang="cs-CZ" sz="2400" b="1" dirty="0" smtClean="0">
                <a:solidFill>
                  <a:schemeClr val="tx1"/>
                </a:solidFill>
              </a:rPr>
              <a:t> </a:t>
            </a:r>
            <a:r>
              <a:rPr lang="cs-CZ" sz="2400" b="1" dirty="0" err="1" smtClean="0">
                <a:solidFill>
                  <a:schemeClr val="tx1"/>
                </a:solidFill>
              </a:rPr>
              <a:t>Habsburg</a:t>
            </a:r>
            <a:r>
              <a:rPr lang="cs-CZ" sz="2400" b="1" dirty="0" smtClean="0">
                <a:solidFill>
                  <a:schemeClr val="tx1"/>
                </a:solidFill>
              </a:rPr>
              <a:t> </a:t>
            </a:r>
            <a:r>
              <a:rPr lang="cs-CZ" sz="2400" b="1" dirty="0" err="1" smtClean="0">
                <a:solidFill>
                  <a:schemeClr val="tx1"/>
                </a:solidFill>
              </a:rPr>
              <a:t>was</a:t>
            </a:r>
            <a:r>
              <a:rPr lang="cs-CZ" sz="2400" b="1" dirty="0" smtClean="0">
                <a:solidFill>
                  <a:schemeClr val="tx1"/>
                </a:solidFill>
              </a:rPr>
              <a:t> </a:t>
            </a:r>
            <a:r>
              <a:rPr lang="cs-CZ" sz="2400" b="1" dirty="0" err="1" smtClean="0">
                <a:solidFill>
                  <a:schemeClr val="tx1"/>
                </a:solidFill>
              </a:rPr>
              <a:t>educated</a:t>
            </a:r>
            <a:r>
              <a:rPr lang="cs-CZ" sz="2400" b="1" dirty="0" smtClean="0">
                <a:solidFill>
                  <a:schemeClr val="tx1"/>
                </a:solidFill>
              </a:rPr>
              <a:t> in</a:t>
            </a:r>
            <a:endParaRPr lang="cs-CZ" sz="2400" b="1" dirty="0">
              <a:solidFill>
                <a:schemeClr val="tx1"/>
              </a:solidFill>
            </a:endParaRPr>
          </a:p>
        </p:txBody>
      </p:sp>
      <p:sp>
        <p:nvSpPr>
          <p:cNvPr id="16" name="TextovéPole 15"/>
          <p:cNvSpPr txBox="1"/>
          <p:nvPr/>
        </p:nvSpPr>
        <p:spPr>
          <a:xfrm>
            <a:off x="5940152" y="1268760"/>
            <a:ext cx="208823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 </a:t>
            </a:r>
            <a:r>
              <a:rPr lang="cs-CZ" sz="2400" b="1" dirty="0" err="1" smtClean="0">
                <a:solidFill>
                  <a:srgbClr val="C00000"/>
                </a:solidFill>
              </a:rPr>
              <a:t>Vienna</a:t>
            </a:r>
            <a:endParaRPr lang="cs-CZ" sz="2400" b="1" dirty="0">
              <a:solidFill>
                <a:srgbClr val="C00000"/>
              </a:solidFill>
            </a:endParaRPr>
          </a:p>
        </p:txBody>
      </p:sp>
      <p:sp>
        <p:nvSpPr>
          <p:cNvPr id="17" name="TextovéPole 16"/>
          <p:cNvSpPr txBox="1"/>
          <p:nvPr/>
        </p:nvSpPr>
        <p:spPr>
          <a:xfrm>
            <a:off x="5940152" y="836712"/>
            <a:ext cx="208823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 </a:t>
            </a:r>
            <a:r>
              <a:rPr lang="cs-CZ" sz="2400" b="1" dirty="0" err="1" smtClean="0">
                <a:solidFill>
                  <a:srgbClr val="C00000"/>
                </a:solidFill>
              </a:rPr>
              <a:t>Spain</a:t>
            </a:r>
            <a:r>
              <a:rPr lang="cs-CZ" sz="2400" b="1" dirty="0" smtClean="0">
                <a:solidFill>
                  <a:srgbClr val="C00000"/>
                </a:solidFill>
              </a:rPr>
              <a:t> </a:t>
            </a:r>
            <a:endParaRPr lang="cs-CZ" sz="2400" b="1" dirty="0">
              <a:solidFill>
                <a:srgbClr val="C00000"/>
              </a:solidFill>
            </a:endParaRPr>
          </a:p>
        </p:txBody>
      </p:sp>
      <p:sp>
        <p:nvSpPr>
          <p:cNvPr id="18" name="TextovéPole 17"/>
          <p:cNvSpPr txBox="1"/>
          <p:nvPr/>
        </p:nvSpPr>
        <p:spPr>
          <a:xfrm>
            <a:off x="5940152" y="404664"/>
            <a:ext cx="208823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 Italy</a:t>
            </a:r>
            <a:endParaRPr lang="cs-CZ" sz="2400" b="1" dirty="0">
              <a:solidFill>
                <a:srgbClr val="C00000"/>
              </a:solidFill>
            </a:endParaRPr>
          </a:p>
        </p:txBody>
      </p:sp>
      <p:sp>
        <p:nvSpPr>
          <p:cNvPr id="19" name="TextovéPole 18"/>
          <p:cNvSpPr txBox="1"/>
          <p:nvPr/>
        </p:nvSpPr>
        <p:spPr>
          <a:xfrm>
            <a:off x="971600" y="3284984"/>
            <a:ext cx="2376264"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t>Central</a:t>
            </a:r>
            <a:r>
              <a:rPr lang="cs-CZ" sz="2400" b="1" dirty="0" smtClean="0"/>
              <a:t> </a:t>
            </a:r>
            <a:r>
              <a:rPr lang="cs-CZ" sz="2400" b="1" dirty="0" err="1" smtClean="0"/>
              <a:t>European</a:t>
            </a:r>
            <a:r>
              <a:rPr lang="cs-CZ" sz="2400" b="1" dirty="0" smtClean="0"/>
              <a:t> </a:t>
            </a:r>
            <a:r>
              <a:rPr lang="cs-CZ" sz="2400" b="1" dirty="0" err="1" smtClean="0"/>
              <a:t>Habsburg</a:t>
            </a:r>
            <a:r>
              <a:rPr lang="cs-CZ" sz="2400" b="1" dirty="0" smtClean="0"/>
              <a:t> </a:t>
            </a:r>
            <a:r>
              <a:rPr lang="cs-CZ" sz="2400" b="1" dirty="0" err="1" smtClean="0"/>
              <a:t>state</a:t>
            </a:r>
            <a:r>
              <a:rPr lang="cs-CZ" sz="2400" b="1" dirty="0" smtClean="0"/>
              <a:t> </a:t>
            </a:r>
            <a:r>
              <a:rPr lang="cs-CZ" sz="2400" b="1" dirty="0" err="1" smtClean="0">
                <a:solidFill>
                  <a:schemeClr val="tx1"/>
                </a:solidFill>
              </a:rPr>
              <a:t>comprised</a:t>
            </a:r>
            <a:r>
              <a:rPr lang="cs-CZ" sz="2400" b="1" dirty="0" smtClean="0">
                <a:solidFill>
                  <a:schemeClr val="tx1"/>
                </a:solidFill>
              </a:rPr>
              <a:t>  </a:t>
            </a:r>
            <a:endParaRPr lang="cs-CZ" sz="2400" b="1" dirty="0">
              <a:solidFill>
                <a:schemeClr val="tx1"/>
              </a:solidFill>
            </a:endParaRPr>
          </a:p>
        </p:txBody>
      </p:sp>
      <p:sp>
        <p:nvSpPr>
          <p:cNvPr id="20" name="TextovéPole 19"/>
          <p:cNvSpPr txBox="1"/>
          <p:nvPr/>
        </p:nvSpPr>
        <p:spPr>
          <a:xfrm>
            <a:off x="3347864" y="4221088"/>
            <a:ext cx="460851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Austria</a:t>
            </a:r>
            <a:r>
              <a:rPr lang="cs-CZ" sz="2400" b="1" dirty="0" smtClean="0">
                <a:solidFill>
                  <a:srgbClr val="C00000"/>
                </a:solidFill>
              </a:rPr>
              <a:t>, Bohemia, </a:t>
            </a:r>
            <a:r>
              <a:rPr lang="cs-CZ" sz="2400" b="1" dirty="0" err="1" smtClean="0">
                <a:solidFill>
                  <a:srgbClr val="C00000"/>
                </a:solidFill>
              </a:rPr>
              <a:t>Germany</a:t>
            </a:r>
            <a:endParaRPr lang="cs-CZ" sz="2400" b="1" dirty="0">
              <a:solidFill>
                <a:srgbClr val="C00000"/>
              </a:solidFill>
            </a:endParaRPr>
          </a:p>
        </p:txBody>
      </p:sp>
      <p:sp>
        <p:nvSpPr>
          <p:cNvPr id="21" name="TextovéPole 20"/>
          <p:cNvSpPr txBox="1"/>
          <p:nvPr/>
        </p:nvSpPr>
        <p:spPr>
          <a:xfrm>
            <a:off x="3347864" y="3429000"/>
            <a:ext cx="4608512"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The</a:t>
            </a:r>
            <a:r>
              <a:rPr lang="cs-CZ" sz="2400" b="1" dirty="0" smtClean="0">
                <a:solidFill>
                  <a:srgbClr val="C00000"/>
                </a:solidFill>
              </a:rPr>
              <a:t> </a:t>
            </a:r>
            <a:r>
              <a:rPr lang="cs-CZ" sz="2400" b="1" dirty="0" err="1" smtClean="0">
                <a:solidFill>
                  <a:srgbClr val="C00000"/>
                </a:solidFill>
              </a:rPr>
              <a:t>Austria</a:t>
            </a:r>
            <a:r>
              <a:rPr lang="cs-CZ" sz="2400" b="1" dirty="0" smtClean="0">
                <a:solidFill>
                  <a:srgbClr val="C00000"/>
                </a:solidFill>
              </a:rPr>
              <a:t> </a:t>
            </a:r>
            <a:r>
              <a:rPr lang="cs-CZ" sz="2400" b="1" dirty="0" err="1" smtClean="0">
                <a:solidFill>
                  <a:srgbClr val="C00000"/>
                </a:solidFill>
              </a:rPr>
              <a:t>Lands</a:t>
            </a:r>
            <a:r>
              <a:rPr lang="cs-CZ" sz="2400" b="1" dirty="0" smtClean="0">
                <a:solidFill>
                  <a:srgbClr val="C00000"/>
                </a:solidFill>
              </a:rPr>
              <a:t>, </a:t>
            </a:r>
          </a:p>
          <a:p>
            <a:r>
              <a:rPr lang="cs-CZ" sz="2400" b="1" dirty="0" err="1" smtClean="0">
                <a:solidFill>
                  <a:srgbClr val="C00000"/>
                </a:solidFill>
              </a:rPr>
              <a:t>the</a:t>
            </a:r>
            <a:r>
              <a:rPr lang="cs-CZ" sz="2400" b="1" dirty="0" smtClean="0">
                <a:solidFill>
                  <a:srgbClr val="C00000"/>
                </a:solidFill>
              </a:rPr>
              <a:t> Bohemian  </a:t>
            </a:r>
            <a:r>
              <a:rPr lang="cs-CZ" sz="2400" b="1" dirty="0" err="1" smtClean="0">
                <a:solidFill>
                  <a:srgbClr val="C00000"/>
                </a:solidFill>
              </a:rPr>
              <a:t>Crown</a:t>
            </a:r>
            <a:r>
              <a:rPr lang="cs-CZ" sz="2400" b="1" dirty="0" smtClean="0">
                <a:solidFill>
                  <a:srgbClr val="C00000"/>
                </a:solidFill>
              </a:rPr>
              <a:t> </a:t>
            </a:r>
            <a:r>
              <a:rPr lang="cs-CZ" sz="2400" b="1" dirty="0" err="1" smtClean="0">
                <a:solidFill>
                  <a:srgbClr val="C00000"/>
                </a:solidFill>
              </a:rPr>
              <a:t>and</a:t>
            </a:r>
            <a:r>
              <a:rPr lang="cs-CZ" sz="2400" b="1" dirty="0" smtClean="0">
                <a:solidFill>
                  <a:srgbClr val="C00000"/>
                </a:solidFill>
              </a:rPr>
              <a:t> </a:t>
            </a:r>
            <a:r>
              <a:rPr lang="cs-CZ" sz="2400" b="1" dirty="0" err="1" smtClean="0">
                <a:solidFill>
                  <a:srgbClr val="C00000"/>
                </a:solidFill>
              </a:rPr>
              <a:t>Hungary</a:t>
            </a:r>
            <a:endParaRPr lang="cs-CZ" sz="2400" b="1" dirty="0">
              <a:solidFill>
                <a:srgbClr val="C00000"/>
              </a:solidFill>
            </a:endParaRPr>
          </a:p>
        </p:txBody>
      </p:sp>
      <p:sp>
        <p:nvSpPr>
          <p:cNvPr id="22" name="TextovéPole 21"/>
          <p:cNvSpPr txBox="1"/>
          <p:nvPr/>
        </p:nvSpPr>
        <p:spPr>
          <a:xfrm>
            <a:off x="3347864" y="2996952"/>
            <a:ext cx="460851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Bohemia , </a:t>
            </a:r>
            <a:r>
              <a:rPr lang="cs-CZ" sz="2400" b="1" dirty="0" err="1" smtClean="0">
                <a:solidFill>
                  <a:srgbClr val="C00000"/>
                </a:solidFill>
              </a:rPr>
              <a:t>Silesia</a:t>
            </a:r>
            <a:r>
              <a:rPr lang="cs-CZ" sz="2400" b="1" dirty="0" smtClean="0">
                <a:solidFill>
                  <a:srgbClr val="C00000"/>
                </a:solidFill>
              </a:rPr>
              <a:t>, </a:t>
            </a:r>
            <a:r>
              <a:rPr lang="cs-CZ" sz="2400" b="1" dirty="0" err="1" smtClean="0">
                <a:solidFill>
                  <a:srgbClr val="C00000"/>
                </a:solidFill>
              </a:rPr>
              <a:t>Moravia</a:t>
            </a:r>
            <a:endParaRPr lang="cs-CZ" sz="2400" b="1" dirty="0" smtClean="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71600" y="980728"/>
            <a:ext cx="7632848" cy="4893647"/>
          </a:xfrm>
          <a:prstGeom prst="rect">
            <a:avLst/>
          </a:prstGeom>
        </p:spPr>
        <p:txBody>
          <a:bodyPr wrap="square">
            <a:spAutoFit/>
          </a:bodyPr>
          <a:lstStyle/>
          <a:p>
            <a:pPr lvl="1">
              <a:buFont typeface="Wingdings" pitchFamily="2" charset="2"/>
              <a:buChar char="v"/>
            </a:pPr>
            <a:r>
              <a:rPr lang="en-US" sz="2400" dirty="0" smtClean="0">
                <a:solidFill>
                  <a:srgbClr val="C00000"/>
                </a:solidFill>
                <a:latin typeface="Book Antiqua" pitchFamily="18" charset="0"/>
              </a:rPr>
              <a:t>the Renaissance rebuilding  of Prague Castle continued </a:t>
            </a:r>
          </a:p>
          <a:p>
            <a:pPr lvl="1">
              <a:buFont typeface="Wingdings" pitchFamily="2" charset="2"/>
              <a:buChar char="v"/>
            </a:pPr>
            <a:r>
              <a:rPr lang="en-US" sz="2400" b="1" dirty="0" smtClean="0">
                <a:solidFill>
                  <a:srgbClr val="C00000"/>
                </a:solidFill>
                <a:latin typeface="Book Antiqua" pitchFamily="18" charset="0"/>
              </a:rPr>
              <a:t>the Renaissance style flourished </a:t>
            </a:r>
            <a:r>
              <a:rPr lang="en-US" sz="2400" dirty="0" smtClean="0">
                <a:solidFill>
                  <a:srgbClr val="C00000"/>
                </a:solidFill>
                <a:latin typeface="Book Antiqua" pitchFamily="18" charset="0"/>
              </a:rPr>
              <a:t>during the reign of Ferdinand I</a:t>
            </a:r>
            <a:endParaRPr lang="en-US" sz="2400" b="1" dirty="0" smtClean="0">
              <a:solidFill>
                <a:srgbClr val="C00000"/>
              </a:solidFill>
              <a:latin typeface="Book Antiqua" pitchFamily="18" charset="0"/>
            </a:endParaRPr>
          </a:p>
          <a:p>
            <a:pPr lvl="1">
              <a:buFont typeface="Wingdings" pitchFamily="2" charset="2"/>
              <a:buChar char="v"/>
            </a:pP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(1530) – he founded the </a:t>
            </a:r>
            <a:r>
              <a:rPr lang="en-US" sz="2400" b="1" dirty="0" smtClean="0">
                <a:solidFill>
                  <a:srgbClr val="C00000"/>
                </a:solidFill>
                <a:latin typeface="Book Antiqua" pitchFamily="18" charset="0"/>
              </a:rPr>
              <a:t>Renaissance garden </a:t>
            </a:r>
            <a:r>
              <a:rPr lang="en-US" sz="2400" dirty="0" smtClean="0">
                <a:solidFill>
                  <a:srgbClr val="C00000"/>
                </a:solidFill>
                <a:latin typeface="Book Antiqua" pitchFamily="18" charset="0"/>
              </a:rPr>
              <a:t>with the </a:t>
            </a:r>
            <a:r>
              <a:rPr lang="en-US" sz="2400" b="1" dirty="0" smtClean="0">
                <a:solidFill>
                  <a:srgbClr val="C00000"/>
                </a:solidFill>
                <a:latin typeface="Book Antiqua" pitchFamily="18" charset="0"/>
              </a:rPr>
              <a:t>Royal</a:t>
            </a:r>
            <a:r>
              <a:rPr lang="en-US" sz="2400" dirty="0" smtClean="0">
                <a:solidFill>
                  <a:srgbClr val="C00000"/>
                </a:solidFill>
                <a:latin typeface="Book Antiqua" pitchFamily="18" charset="0"/>
              </a:rPr>
              <a:t> </a:t>
            </a:r>
            <a:r>
              <a:rPr lang="en-US" sz="2400" b="1" dirty="0" smtClean="0">
                <a:solidFill>
                  <a:srgbClr val="C00000"/>
                </a:solidFill>
                <a:latin typeface="Book Antiqua" pitchFamily="18" charset="0"/>
              </a:rPr>
              <a:t>Summer Palace  </a:t>
            </a:r>
            <a:r>
              <a:rPr lang="en-US" sz="2400" dirty="0" smtClean="0">
                <a:solidFill>
                  <a:srgbClr val="C00000"/>
                </a:solidFill>
                <a:latin typeface="Book Antiqua" pitchFamily="18" charset="0"/>
              </a:rPr>
              <a:t>(1537; arch. </a:t>
            </a:r>
            <a:r>
              <a:rPr lang="en-US" sz="2400" b="1" dirty="0" err="1" smtClean="0">
                <a:solidFill>
                  <a:srgbClr val="C00000"/>
                </a:solidFill>
                <a:latin typeface="Book Antiqua" pitchFamily="18" charset="0"/>
              </a:rPr>
              <a:t>Paollo</a:t>
            </a:r>
            <a:r>
              <a:rPr lang="en-US" sz="2400" b="1" dirty="0" smtClean="0">
                <a:solidFill>
                  <a:srgbClr val="C00000"/>
                </a:solidFill>
                <a:latin typeface="Book Antiqua" pitchFamily="18" charset="0"/>
              </a:rPr>
              <a:t> </a:t>
            </a:r>
            <a:r>
              <a:rPr lang="en-US" sz="2400" b="1" dirty="0" err="1" smtClean="0">
                <a:solidFill>
                  <a:srgbClr val="C00000"/>
                </a:solidFill>
                <a:latin typeface="Book Antiqua" pitchFamily="18" charset="0"/>
              </a:rPr>
              <a:t>della</a:t>
            </a:r>
            <a:r>
              <a:rPr lang="en-US" sz="2400" b="1" dirty="0" smtClean="0">
                <a:solidFill>
                  <a:srgbClr val="C00000"/>
                </a:solidFill>
                <a:latin typeface="Book Antiqua" pitchFamily="18" charset="0"/>
              </a:rPr>
              <a:t> Stella</a:t>
            </a:r>
            <a:r>
              <a:rPr lang="en-US" sz="2400" dirty="0" smtClean="0">
                <a:solidFill>
                  <a:srgbClr val="C00000"/>
                </a:solidFill>
                <a:latin typeface="Book Antiqua" pitchFamily="18" charset="0"/>
              </a:rPr>
              <a:t>, builder </a:t>
            </a:r>
            <a:r>
              <a:rPr lang="en-US" sz="2400" b="1" dirty="0" smtClean="0">
                <a:solidFill>
                  <a:srgbClr val="C00000"/>
                </a:solidFill>
                <a:latin typeface="Book Antiqua" pitchFamily="18" charset="0"/>
              </a:rPr>
              <a:t>Giovanni </a:t>
            </a:r>
            <a:r>
              <a:rPr lang="en-US" sz="2400" b="1" dirty="0" err="1" smtClean="0">
                <a:solidFill>
                  <a:srgbClr val="C00000"/>
                </a:solidFill>
                <a:latin typeface="Book Antiqua" pitchFamily="18" charset="0"/>
              </a:rPr>
              <a:t>Spazio</a:t>
            </a:r>
            <a:r>
              <a:rPr lang="en-US" sz="2400" dirty="0" smtClean="0">
                <a:solidFill>
                  <a:srgbClr val="C00000"/>
                </a:solidFill>
                <a:latin typeface="Book Antiqua" pitchFamily="18" charset="0"/>
              </a:rPr>
              <a:t>);</a:t>
            </a:r>
          </a:p>
          <a:p>
            <a:pPr lvl="1"/>
            <a:r>
              <a:rPr lang="en-US" sz="2400" dirty="0" smtClean="0">
                <a:solidFill>
                  <a:srgbClr val="C00000"/>
                </a:solidFill>
                <a:latin typeface="Book Antiqua" pitchFamily="18" charset="0"/>
              </a:rPr>
              <a:t>called also </a:t>
            </a:r>
            <a:r>
              <a:rPr lang="en-US" sz="2400" b="1" dirty="0" err="1" smtClean="0">
                <a:solidFill>
                  <a:srgbClr val="C00000"/>
                </a:solidFill>
                <a:latin typeface="Book Antiqua" pitchFamily="18" charset="0"/>
              </a:rPr>
              <a:t>Qeen</a:t>
            </a:r>
            <a:r>
              <a:rPr lang="en-US" sz="2400" b="1" dirty="0" smtClean="0">
                <a:solidFill>
                  <a:srgbClr val="C00000"/>
                </a:solidFill>
                <a:latin typeface="Book Antiqua" pitchFamily="18" charset="0"/>
              </a:rPr>
              <a:t> Ann´s </a:t>
            </a:r>
            <a:r>
              <a:rPr lang="en-US" sz="2400" b="1" dirty="0" err="1" smtClean="0">
                <a:solidFill>
                  <a:srgbClr val="C00000"/>
                </a:solidFill>
                <a:latin typeface="Book Antiqua" pitchFamily="18" charset="0"/>
              </a:rPr>
              <a:t>Summar</a:t>
            </a:r>
            <a:r>
              <a:rPr lang="en-US" sz="2400" b="1" dirty="0" smtClean="0">
                <a:solidFill>
                  <a:srgbClr val="C00000"/>
                </a:solidFill>
                <a:latin typeface="Book Antiqua" pitchFamily="18" charset="0"/>
              </a:rPr>
              <a:t> palace</a:t>
            </a:r>
          </a:p>
          <a:p>
            <a:pPr lvl="1"/>
            <a:r>
              <a:rPr lang="en-US" sz="2400" b="1" dirty="0" smtClean="0">
                <a:solidFill>
                  <a:srgbClr val="C00000"/>
                </a:solidFill>
                <a:latin typeface="Book Antiqua" pitchFamily="18" charset="0"/>
              </a:rPr>
              <a:t>(Belvedere </a:t>
            </a:r>
            <a:r>
              <a:rPr lang="en-US" sz="2400" dirty="0" smtClean="0">
                <a:solidFill>
                  <a:srgbClr val="C00000"/>
                </a:solidFill>
                <a:latin typeface="Book Antiqua" pitchFamily="18" charset="0"/>
              </a:rPr>
              <a:t>from </a:t>
            </a:r>
            <a:r>
              <a:rPr lang="en-US" sz="2400" dirty="0" smtClean="0">
                <a:solidFill>
                  <a:srgbClr val="C00000"/>
                </a:solidFill>
                <a:latin typeface="Book Antiqua" pitchFamily="18" charset="0"/>
              </a:rPr>
              <a:t>Italian for "fair view</a:t>
            </a:r>
            <a:r>
              <a:rPr lang="en-US" sz="2400" dirty="0" smtClean="0">
                <a:solidFill>
                  <a:srgbClr val="C00000"/>
                </a:solidFill>
                <a:latin typeface="Book Antiqua" pitchFamily="18" charset="0"/>
              </a:rPr>
              <a:t>")</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 it was one of the first and the most beautiful Renaissance architecture from the North of  the Alps. (corresponding with the </a:t>
            </a:r>
            <a:r>
              <a:rPr lang="en-US" sz="2400" b="1" dirty="0" smtClean="0">
                <a:solidFill>
                  <a:srgbClr val="C00000"/>
                </a:solidFill>
                <a:latin typeface="Book Antiqua" pitchFamily="18" charset="0"/>
              </a:rPr>
              <a:t>Italian </a:t>
            </a:r>
            <a:r>
              <a:rPr lang="en-US" sz="2400" dirty="0" smtClean="0">
                <a:solidFill>
                  <a:srgbClr val="C00000"/>
                </a:solidFill>
                <a:latin typeface="Book Antiqua" pitchFamily="18" charset="0"/>
              </a:rPr>
              <a:t>one)</a:t>
            </a:r>
          </a:p>
          <a:p>
            <a:pPr lvl="1">
              <a:buFont typeface="Wingdings" pitchFamily="2" charset="2"/>
              <a:buChar char="v"/>
            </a:pPr>
            <a:endParaRPr lang="cs-CZ" sz="2400"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Soubor:Pražský hrad, Letohrádek královny Anny 02.jpg">
            <a:hlinkClick r:id="rId2"/>
          </p:cNvPr>
          <p:cNvPicPr>
            <a:picLocks noChangeAspect="1" noChangeArrowheads="1"/>
          </p:cNvPicPr>
          <p:nvPr/>
        </p:nvPicPr>
        <p:blipFill>
          <a:blip r:embed="rId3" cstate="print"/>
          <a:srcRect t="4231"/>
          <a:stretch>
            <a:fillRect/>
          </a:stretch>
        </p:blipFill>
        <p:spPr bwMode="auto">
          <a:xfrm>
            <a:off x="539552" y="1211993"/>
            <a:ext cx="8157373" cy="5234176"/>
          </a:xfrm>
          <a:prstGeom prst="rect">
            <a:avLst/>
          </a:prstGeom>
          <a:noFill/>
        </p:spPr>
      </p:pic>
      <p:sp>
        <p:nvSpPr>
          <p:cNvPr id="3" name="Obdélník 2"/>
          <p:cNvSpPr/>
          <p:nvPr/>
        </p:nvSpPr>
        <p:spPr>
          <a:xfrm>
            <a:off x="2123728" y="404664"/>
            <a:ext cx="4553639" cy="830997"/>
          </a:xfrm>
          <a:prstGeom prst="rect">
            <a:avLst/>
          </a:prstGeom>
        </p:spPr>
        <p:txBody>
          <a:bodyPr wrap="square">
            <a:spAutoFit/>
          </a:bodyPr>
          <a:lstStyle/>
          <a:p>
            <a:pPr algn="ctr"/>
            <a:r>
              <a:rPr lang="cs-CZ" sz="2400" b="1" dirty="0" err="1" smtClean="0"/>
              <a:t>Qeen</a:t>
            </a:r>
            <a:r>
              <a:rPr lang="cs-CZ" sz="2400" b="1" dirty="0" smtClean="0"/>
              <a:t> </a:t>
            </a:r>
            <a:r>
              <a:rPr lang="cs-CZ" sz="2400" b="1" dirty="0" err="1" smtClean="0"/>
              <a:t>Ann</a:t>
            </a:r>
            <a:r>
              <a:rPr lang="cs-CZ" sz="2400" b="1" dirty="0" smtClean="0"/>
              <a:t>´s </a:t>
            </a:r>
            <a:r>
              <a:rPr lang="cs-CZ" sz="2400" b="1" dirty="0" err="1" smtClean="0"/>
              <a:t>Summar</a:t>
            </a:r>
            <a:r>
              <a:rPr lang="cs-CZ" sz="2400" b="1" dirty="0" smtClean="0"/>
              <a:t> </a:t>
            </a:r>
            <a:r>
              <a:rPr lang="cs-CZ" sz="2400" b="1" dirty="0" err="1" smtClean="0"/>
              <a:t>palace</a:t>
            </a:r>
            <a:r>
              <a:rPr lang="cs-CZ" sz="2400" b="1" dirty="0" smtClean="0"/>
              <a:t> </a:t>
            </a:r>
            <a:r>
              <a:rPr lang="cs-CZ" sz="2400" dirty="0" smtClean="0"/>
              <a:t>(</a:t>
            </a:r>
            <a:r>
              <a:rPr lang="cs-CZ" sz="2400" dirty="0" err="1" smtClean="0"/>
              <a:t>Renaissance</a:t>
            </a:r>
            <a:r>
              <a:rPr lang="cs-CZ" sz="2400" dirty="0" smtClean="0"/>
              <a:t>  style) </a:t>
            </a:r>
            <a:endParaRPr lang="cs-CZ" sz="2400" dirty="0"/>
          </a:p>
        </p:txBody>
      </p:sp>
      <p:sp>
        <p:nvSpPr>
          <p:cNvPr id="4" name="TextovéPole 3"/>
          <p:cNvSpPr txBox="1"/>
          <p:nvPr/>
        </p:nvSpPr>
        <p:spPr>
          <a:xfrm>
            <a:off x="539552" y="836712"/>
            <a:ext cx="359394" cy="369332"/>
          </a:xfrm>
          <a:prstGeom prst="rect">
            <a:avLst/>
          </a:prstGeom>
          <a:noFill/>
        </p:spPr>
        <p:txBody>
          <a:bodyPr wrap="none" rtlCol="0">
            <a:spAutoFit/>
          </a:bodyPr>
          <a:lstStyle/>
          <a:p>
            <a:r>
              <a:rPr lang="cs-CZ" dirty="0" smtClean="0"/>
              <a:t>5.</a:t>
            </a:r>
            <a:endParaRPr lang="cs-CZ"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196752"/>
            <a:ext cx="8229600" cy="4525963"/>
          </a:xfrm>
        </p:spPr>
        <p:txBody>
          <a:bodyPr>
            <a:normAutofit/>
          </a:bodyPr>
          <a:lstStyle/>
          <a:p>
            <a:pPr lvl="1">
              <a:buFont typeface="Wingdings" pitchFamily="2" charset="2"/>
              <a:buChar char="v"/>
            </a:pPr>
            <a:r>
              <a:rPr lang="en-US" sz="2400" dirty="0" smtClean="0">
                <a:solidFill>
                  <a:srgbClr val="C00000"/>
                </a:solidFill>
                <a:latin typeface="Book Antiqua" pitchFamily="18" charset="0"/>
              </a:rPr>
              <a:t>1546 – New </a:t>
            </a:r>
            <a:r>
              <a:rPr lang="en-US" sz="2400" b="1" dirty="0" smtClean="0">
                <a:solidFill>
                  <a:srgbClr val="C00000"/>
                </a:solidFill>
                <a:latin typeface="Book Antiqua" pitchFamily="18" charset="0"/>
              </a:rPr>
              <a:t>Renaissance gable at </a:t>
            </a:r>
            <a:r>
              <a:rPr lang="en-US" sz="2400" b="1" dirty="0" err="1" smtClean="0">
                <a:solidFill>
                  <a:srgbClr val="C00000"/>
                </a:solidFill>
                <a:latin typeface="Book Antiqua" pitchFamily="18" charset="0"/>
              </a:rPr>
              <a:t>Vladislav´s</a:t>
            </a:r>
            <a:r>
              <a:rPr lang="en-US" sz="2400" b="1" dirty="0" smtClean="0">
                <a:solidFill>
                  <a:srgbClr val="C00000"/>
                </a:solidFill>
                <a:latin typeface="Book Antiqua" pitchFamily="18" charset="0"/>
              </a:rPr>
              <a:t> Hall </a:t>
            </a:r>
            <a:r>
              <a:rPr lang="en-US" sz="2400" dirty="0" smtClean="0">
                <a:solidFill>
                  <a:srgbClr val="C00000"/>
                </a:solidFill>
                <a:latin typeface="Book Antiqua" pitchFamily="18" charset="0"/>
              </a:rPr>
              <a:t>(arch. Stella)</a:t>
            </a:r>
          </a:p>
          <a:p>
            <a:pPr lvl="1">
              <a:buFont typeface="Wingdings" pitchFamily="2" charset="2"/>
              <a:buChar char="v"/>
            </a:pPr>
            <a:r>
              <a:rPr lang="en-US" sz="2400" dirty="0" smtClean="0">
                <a:solidFill>
                  <a:srgbClr val="C00000"/>
                </a:solidFill>
                <a:latin typeface="Book Antiqua" pitchFamily="18" charset="0"/>
              </a:rPr>
              <a:t>1556 – filling the archbishopric in Prague by </a:t>
            </a:r>
            <a:r>
              <a:rPr lang="en-US" sz="2400" b="1" dirty="0" smtClean="0">
                <a:solidFill>
                  <a:srgbClr val="C00000"/>
                </a:solidFill>
                <a:latin typeface="Book Antiqua" pitchFamily="18" charset="0"/>
              </a:rPr>
              <a:t>Jesuit order</a:t>
            </a:r>
          </a:p>
          <a:p>
            <a:pPr lvl="1">
              <a:buFont typeface="Wingdings" pitchFamily="2" charset="2"/>
              <a:buChar char="v"/>
            </a:pPr>
            <a:r>
              <a:rPr lang="en-US" sz="2400" dirty="0" smtClean="0">
                <a:solidFill>
                  <a:srgbClr val="C00000"/>
                </a:solidFill>
                <a:latin typeface="Book Antiqua" pitchFamily="18" charset="0"/>
              </a:rPr>
              <a:t>1567-1569 The </a:t>
            </a:r>
            <a:r>
              <a:rPr lang="en-US" sz="2400" b="1" dirty="0" smtClean="0">
                <a:solidFill>
                  <a:srgbClr val="C00000"/>
                </a:solidFill>
                <a:latin typeface="Book Antiqua" pitchFamily="18" charset="0"/>
              </a:rPr>
              <a:t>Ball-Game Hall </a:t>
            </a:r>
            <a:r>
              <a:rPr lang="en-US" sz="2400" dirty="0" smtClean="0">
                <a:solidFill>
                  <a:srgbClr val="C00000"/>
                </a:solidFill>
                <a:latin typeface="Book Antiqua" pitchFamily="18" charset="0"/>
              </a:rPr>
              <a:t>of Prague Castle (arch. </a:t>
            </a:r>
            <a:r>
              <a:rPr lang="en-US" sz="2400" b="1" dirty="0" err="1" smtClean="0">
                <a:solidFill>
                  <a:srgbClr val="C00000"/>
                </a:solidFill>
                <a:latin typeface="Book Antiqua" pitchFamily="18" charset="0"/>
              </a:rPr>
              <a:t>Bonifacius</a:t>
            </a:r>
            <a:r>
              <a:rPr lang="en-US" sz="2400" b="1" dirty="0" smtClean="0">
                <a:solidFill>
                  <a:srgbClr val="C00000"/>
                </a:solidFill>
                <a:latin typeface="Book Antiqua" pitchFamily="18" charset="0"/>
              </a:rPr>
              <a:t> </a:t>
            </a:r>
            <a:r>
              <a:rPr lang="en-US" sz="2400" b="1" dirty="0" err="1" smtClean="0">
                <a:solidFill>
                  <a:srgbClr val="C00000"/>
                </a:solidFill>
                <a:latin typeface="Book Antiqua" pitchFamily="18" charset="0"/>
              </a:rPr>
              <a:t>Wohlmut</a:t>
            </a:r>
            <a:r>
              <a:rPr lang="en-US" sz="2400" dirty="0" smtClean="0">
                <a:solidFill>
                  <a:srgbClr val="C00000"/>
                </a:solidFill>
                <a:latin typeface="Book Antiqua" pitchFamily="18" charset="0"/>
              </a:rPr>
              <a:t>) was built</a:t>
            </a:r>
          </a:p>
          <a:p>
            <a:pPr lvl="1">
              <a:buFont typeface="Wingdings" pitchFamily="2" charset="2"/>
              <a:buChar char="v"/>
            </a:pPr>
            <a:r>
              <a:rPr lang="en-US" sz="2400" dirty="0" smtClean="0">
                <a:solidFill>
                  <a:srgbClr val="C00000"/>
                </a:solidFill>
                <a:latin typeface="Book Antiqua" pitchFamily="18" charset="0"/>
              </a:rPr>
              <a:t>1555-1556 </a:t>
            </a:r>
            <a:r>
              <a:rPr lang="en-US" sz="2400" b="1" dirty="0" smtClean="0">
                <a:solidFill>
                  <a:srgbClr val="C00000"/>
                </a:solidFill>
                <a:latin typeface="Book Antiqua" pitchFamily="18" charset="0"/>
              </a:rPr>
              <a:t>Star Summer palace / Star Villa </a:t>
            </a:r>
            <a:r>
              <a:rPr lang="en-US" sz="2400" dirty="0" smtClean="0">
                <a:solidFill>
                  <a:srgbClr val="C00000"/>
                </a:solidFill>
                <a:latin typeface="Book Antiqua" pitchFamily="18" charset="0"/>
              </a:rPr>
              <a:t>– built by his son Ferdinand II, archduke of Austria</a:t>
            </a:r>
            <a:r>
              <a:rPr lang="en-US" sz="2400" b="1" dirty="0" smtClean="0">
                <a:solidFill>
                  <a:srgbClr val="C00000"/>
                </a:solidFill>
                <a:latin typeface="Book Antiqua" pitchFamily="18" charset="0"/>
              </a:rPr>
              <a:t>.  </a:t>
            </a:r>
            <a:r>
              <a:rPr lang="en-US" sz="2400" dirty="0" smtClean="0">
                <a:solidFill>
                  <a:srgbClr val="C00000"/>
                </a:solidFill>
                <a:latin typeface="Book Antiqua" pitchFamily="18" charset="0"/>
              </a:rPr>
              <a:t>The renaissance villa </a:t>
            </a:r>
            <a:r>
              <a:rPr lang="en-US" sz="2400" dirty="0" smtClean="0">
                <a:solidFill>
                  <a:srgbClr val="C00000"/>
                </a:solidFill>
                <a:latin typeface="Book Antiqua" pitchFamily="18" charset="0"/>
              </a:rPr>
              <a:t>is in the shape of a six-pointed </a:t>
            </a:r>
            <a:r>
              <a:rPr lang="en-US" sz="2400" dirty="0" smtClean="0">
                <a:solidFill>
                  <a:srgbClr val="C00000"/>
                </a:solidFill>
                <a:latin typeface="Book Antiqua" pitchFamily="18" charset="0"/>
              </a:rPr>
              <a:t>star and it is  situated in a </a:t>
            </a:r>
            <a:r>
              <a:rPr lang="en-US" sz="2400" b="1" dirty="0" smtClean="0">
                <a:solidFill>
                  <a:srgbClr val="C00000"/>
                </a:solidFill>
                <a:latin typeface="Book Antiqua" pitchFamily="18" charset="0"/>
              </a:rPr>
              <a:t>game reserve </a:t>
            </a:r>
            <a:r>
              <a:rPr lang="en-US" sz="2400" dirty="0" smtClean="0">
                <a:solidFill>
                  <a:srgbClr val="C00000"/>
                </a:solidFill>
                <a:latin typeface="Book Antiqua" pitchFamily="18" charset="0"/>
              </a:rPr>
              <a:t>(founded by his father). </a:t>
            </a:r>
          </a:p>
          <a:p>
            <a:pPr lvl="1">
              <a:buFont typeface="Wingdings" pitchFamily="2" charset="2"/>
              <a:buChar char="v"/>
            </a:pPr>
            <a:endParaRPr lang="cs-CZ"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404664"/>
            <a:ext cx="5253618" cy="523220"/>
          </a:xfrm>
          <a:prstGeom prst="rect">
            <a:avLst/>
          </a:prstGeom>
          <a:noFill/>
        </p:spPr>
        <p:txBody>
          <a:bodyPr wrap="none" rtlCol="0">
            <a:spAutoFit/>
          </a:bodyPr>
          <a:lstStyle/>
          <a:p>
            <a:r>
              <a:rPr lang="cs-CZ" sz="2800" b="1" dirty="0" err="1" smtClean="0"/>
              <a:t>Translate</a:t>
            </a:r>
            <a:r>
              <a:rPr lang="cs-CZ" sz="2800" b="1" dirty="0" smtClean="0"/>
              <a:t> </a:t>
            </a:r>
            <a:r>
              <a:rPr lang="cs-CZ" sz="2800" b="1" dirty="0" err="1" smtClean="0"/>
              <a:t>the</a:t>
            </a:r>
            <a:r>
              <a:rPr lang="cs-CZ" sz="2800" b="1" dirty="0" smtClean="0"/>
              <a:t> </a:t>
            </a:r>
            <a:r>
              <a:rPr lang="cs-CZ" sz="2800" b="1" dirty="0" err="1" smtClean="0"/>
              <a:t>following</a:t>
            </a:r>
            <a:r>
              <a:rPr lang="cs-CZ" sz="2800" b="1" dirty="0" smtClean="0"/>
              <a:t> </a:t>
            </a:r>
            <a:r>
              <a:rPr lang="cs-CZ" sz="2800" b="1" dirty="0" err="1" smtClean="0"/>
              <a:t>sentences</a:t>
            </a:r>
            <a:r>
              <a:rPr lang="cs-CZ" sz="2800" b="1" dirty="0" smtClean="0"/>
              <a:t>:</a:t>
            </a:r>
            <a:endParaRPr lang="cs-CZ" sz="2800" b="1" dirty="0"/>
          </a:p>
        </p:txBody>
      </p:sp>
      <p:sp>
        <p:nvSpPr>
          <p:cNvPr id="5" name="TextovéPole 4"/>
          <p:cNvSpPr txBox="1"/>
          <p:nvPr/>
        </p:nvSpPr>
        <p:spPr>
          <a:xfrm>
            <a:off x="467544" y="1916832"/>
            <a:ext cx="8280920"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6" name="TextovéPole 5"/>
          <p:cNvSpPr txBox="1"/>
          <p:nvPr/>
        </p:nvSpPr>
        <p:spPr>
          <a:xfrm>
            <a:off x="395536" y="3212976"/>
            <a:ext cx="8352928"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rgbClr val="C00000"/>
                </a:solidFill>
              </a:rPr>
              <a:t>Královský letohrádek</a:t>
            </a:r>
            <a:r>
              <a:rPr lang="cs-CZ" sz="2400" dirty="0" smtClean="0">
                <a:solidFill>
                  <a:schemeClr val="tx1"/>
                </a:solidFill>
              </a:rPr>
              <a:t>/Belveder </a:t>
            </a:r>
            <a:r>
              <a:rPr lang="cs-CZ" sz="2400" dirty="0" smtClean="0">
                <a:solidFill>
                  <a:srgbClr val="C00000"/>
                </a:solidFill>
              </a:rPr>
              <a:t>byl považován </a:t>
            </a:r>
            <a:r>
              <a:rPr lang="cs-CZ" sz="2400" dirty="0" smtClean="0">
                <a:solidFill>
                  <a:schemeClr val="tx1"/>
                </a:solidFill>
              </a:rPr>
              <a:t>za nejkrásnější renesanční architekturu </a:t>
            </a:r>
            <a:r>
              <a:rPr lang="cs-CZ" sz="2400" dirty="0" smtClean="0">
                <a:solidFill>
                  <a:srgbClr val="C00000"/>
                </a:solidFill>
              </a:rPr>
              <a:t>na sever od </a:t>
            </a:r>
            <a:r>
              <a:rPr lang="cs-CZ" sz="2400" dirty="0" smtClean="0">
                <a:solidFill>
                  <a:schemeClr val="tx1"/>
                </a:solidFill>
              </a:rPr>
              <a:t>Alp.</a:t>
            </a:r>
            <a:endParaRPr lang="cs-CZ" sz="2400" dirty="0">
              <a:solidFill>
                <a:schemeClr val="tx1"/>
              </a:solidFill>
            </a:endParaRPr>
          </a:p>
        </p:txBody>
      </p:sp>
      <p:sp>
        <p:nvSpPr>
          <p:cNvPr id="8" name="TextovéPole 7"/>
          <p:cNvSpPr txBox="1"/>
          <p:nvPr/>
        </p:nvSpPr>
        <p:spPr>
          <a:xfrm>
            <a:off x="395536" y="4293096"/>
            <a:ext cx="828092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p:txBody>
      </p:sp>
      <p:sp>
        <p:nvSpPr>
          <p:cNvPr id="7" name="TextovéPole 6"/>
          <p:cNvSpPr txBox="1"/>
          <p:nvPr/>
        </p:nvSpPr>
        <p:spPr>
          <a:xfrm>
            <a:off x="395536" y="4293096"/>
            <a:ext cx="8352928" cy="1938992"/>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sz="2400" dirty="0" smtClean="0">
              <a:solidFill>
                <a:srgbClr val="C00000"/>
              </a:solidFill>
            </a:endParaRPr>
          </a:p>
          <a:p>
            <a:r>
              <a:rPr lang="en-US" sz="2400" dirty="0" smtClean="0">
                <a:solidFill>
                  <a:srgbClr val="C00000"/>
                </a:solidFill>
              </a:rPr>
              <a:t>The Royal Summer Palace /</a:t>
            </a:r>
            <a:r>
              <a:rPr lang="en-US" sz="2400" dirty="0" smtClean="0">
                <a:solidFill>
                  <a:schemeClr val="tx1"/>
                </a:solidFill>
              </a:rPr>
              <a:t>Belvedere</a:t>
            </a:r>
            <a:r>
              <a:rPr lang="en-US" sz="2400" dirty="0" smtClean="0">
                <a:solidFill>
                  <a:srgbClr val="C00000"/>
                </a:solidFill>
              </a:rPr>
              <a:t> was considered </a:t>
            </a:r>
            <a:r>
              <a:rPr lang="en-US" sz="2400" dirty="0" smtClean="0">
                <a:solidFill>
                  <a:schemeClr val="tx1"/>
                </a:solidFill>
              </a:rPr>
              <a:t>the most</a:t>
            </a:r>
          </a:p>
          <a:p>
            <a:r>
              <a:rPr lang="en-US" sz="2400" dirty="0" smtClean="0">
                <a:solidFill>
                  <a:schemeClr val="tx1"/>
                </a:solidFill>
              </a:rPr>
              <a:t>beautiful Renaissance architecture</a:t>
            </a:r>
            <a:r>
              <a:rPr lang="en-US" sz="2400" dirty="0" smtClean="0">
                <a:solidFill>
                  <a:srgbClr val="C00000"/>
                </a:solidFill>
              </a:rPr>
              <a:t> from the North of  the</a:t>
            </a:r>
            <a:r>
              <a:rPr lang="en-US" sz="2400" dirty="0" smtClean="0">
                <a:solidFill>
                  <a:schemeClr val="tx1"/>
                </a:solidFill>
              </a:rPr>
              <a:t> Alps.</a:t>
            </a:r>
          </a:p>
          <a:p>
            <a:endParaRPr lang="cs-CZ" sz="2400" b="1" dirty="0" smtClean="0">
              <a:solidFill>
                <a:schemeClr val="tx1"/>
              </a:solidFill>
              <a:latin typeface="Book Antiqua" pitchFamily="18" charset="0"/>
            </a:endParaRPr>
          </a:p>
          <a:p>
            <a:r>
              <a:rPr lang="cs-CZ" sz="2400" b="1" dirty="0" smtClean="0">
                <a:solidFill>
                  <a:srgbClr val="C00000"/>
                </a:solidFill>
                <a:latin typeface="Book Antiqua" pitchFamily="18" charset="0"/>
              </a:rPr>
              <a:t> </a:t>
            </a:r>
            <a:endParaRPr lang="cs-CZ" sz="2400" dirty="0" smtClean="0">
              <a:solidFill>
                <a:schemeClr val="tx1"/>
              </a:solidFill>
              <a:latin typeface="+mj-lt"/>
            </a:endParaRPr>
          </a:p>
        </p:txBody>
      </p:sp>
      <p:sp>
        <p:nvSpPr>
          <p:cNvPr id="4" name="TextovéPole 3"/>
          <p:cNvSpPr txBox="1"/>
          <p:nvPr/>
        </p:nvSpPr>
        <p:spPr>
          <a:xfrm>
            <a:off x="395536" y="1916832"/>
            <a:ext cx="8352928" cy="1200329"/>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marL="0" lvl="1"/>
            <a:r>
              <a:rPr lang="en-US" sz="2400" dirty="0" smtClean="0">
                <a:solidFill>
                  <a:srgbClr val="C00000"/>
                </a:solidFill>
              </a:rPr>
              <a:t>The Renaissance style flourished </a:t>
            </a:r>
            <a:r>
              <a:rPr lang="en-US" sz="2400" dirty="0" smtClean="0">
                <a:solidFill>
                  <a:schemeClr val="tx1"/>
                </a:solidFill>
              </a:rPr>
              <a:t>during</a:t>
            </a:r>
            <a:r>
              <a:rPr lang="en-US" sz="2400" dirty="0" smtClean="0">
                <a:solidFill>
                  <a:srgbClr val="C00000"/>
                </a:solidFill>
              </a:rPr>
              <a:t> the reign </a:t>
            </a:r>
            <a:r>
              <a:rPr lang="en-US" sz="2400" dirty="0" smtClean="0">
                <a:solidFill>
                  <a:schemeClr val="tx1"/>
                </a:solidFill>
              </a:rPr>
              <a:t>of Ferdinand I of Habsburg .</a:t>
            </a:r>
          </a:p>
          <a:p>
            <a:endParaRPr lang="cs-CZ" sz="2400" dirty="0">
              <a:solidFill>
                <a:schemeClr val="tx1"/>
              </a:solidFill>
            </a:endParaRPr>
          </a:p>
        </p:txBody>
      </p:sp>
      <p:sp>
        <p:nvSpPr>
          <p:cNvPr id="3" name="TextovéPole 2"/>
          <p:cNvSpPr txBox="1"/>
          <p:nvPr/>
        </p:nvSpPr>
        <p:spPr>
          <a:xfrm>
            <a:off x="395536" y="980728"/>
            <a:ext cx="8352928"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rgbClr val="C00000"/>
                </a:solidFill>
              </a:rPr>
              <a:t>Renesanční sloh vzkvétal </a:t>
            </a:r>
            <a:r>
              <a:rPr lang="cs-CZ" sz="2400" dirty="0" smtClean="0">
                <a:solidFill>
                  <a:schemeClr val="tx1"/>
                </a:solidFill>
              </a:rPr>
              <a:t>během</a:t>
            </a:r>
            <a:r>
              <a:rPr lang="cs-CZ" sz="2400" dirty="0" smtClean="0">
                <a:solidFill>
                  <a:srgbClr val="C00000"/>
                </a:solidFill>
              </a:rPr>
              <a:t> vlády </a:t>
            </a:r>
            <a:r>
              <a:rPr lang="cs-CZ" sz="2400" dirty="0" smtClean="0">
                <a:solidFill>
                  <a:schemeClr val="tx1"/>
                </a:solidFill>
              </a:rPr>
              <a:t>Ferdinanda I Habsburského.</a:t>
            </a:r>
            <a:endParaRPr lang="cs-CZ" sz="2400" dirty="0">
              <a:solidFill>
                <a:schemeClr val="tx1"/>
              </a:solidFill>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File:Joseph Heintz d. Ä. 002.jpg">
            <a:hlinkClick r:id="rId2"/>
          </p:cNvPr>
          <p:cNvPicPr>
            <a:picLocks noChangeAspect="1" noChangeArrowheads="1"/>
          </p:cNvPicPr>
          <p:nvPr/>
        </p:nvPicPr>
        <p:blipFill>
          <a:blip r:embed="rId3" cstate="print"/>
          <a:srcRect l="9223" t="5206" r="9223" b="33126"/>
          <a:stretch>
            <a:fillRect/>
          </a:stretch>
        </p:blipFill>
        <p:spPr bwMode="auto">
          <a:xfrm>
            <a:off x="736461" y="404664"/>
            <a:ext cx="2377953" cy="2336366"/>
          </a:xfrm>
          <a:prstGeom prst="rect">
            <a:avLst/>
          </a:prstGeom>
          <a:noFill/>
        </p:spPr>
      </p:pic>
      <p:sp>
        <p:nvSpPr>
          <p:cNvPr id="2" name="Obdélník 1"/>
          <p:cNvSpPr/>
          <p:nvPr/>
        </p:nvSpPr>
        <p:spPr>
          <a:xfrm>
            <a:off x="611560" y="764704"/>
            <a:ext cx="8280920" cy="5946752"/>
          </a:xfrm>
          <a:prstGeom prst="rect">
            <a:avLst/>
          </a:prstGeom>
          <a:scene3d>
            <a:camera prst="orthographicFront"/>
            <a:lightRig rig="threePt" dir="t"/>
          </a:scene3d>
          <a:sp3d>
            <a:bevelT w="114300" prst="artDeco"/>
          </a:sp3d>
        </p:spPr>
        <p:txBody>
          <a:bodyPr wrap="square" bIns="540000">
            <a:spAutoFit/>
            <a:sp3d extrusionH="57150">
              <a:bevelT w="57150" h="38100" prst="artDeco"/>
            </a:sp3d>
          </a:bodyPr>
          <a:lstStyle/>
          <a:p>
            <a:r>
              <a:rPr lang="cs-CZ" sz="2400" b="1" dirty="0" smtClean="0">
                <a:solidFill>
                  <a:srgbClr val="C00000"/>
                </a:solidFill>
                <a:latin typeface="Times New Roman" pitchFamily="18" charset="0"/>
                <a:cs typeface="Times New Roman" pitchFamily="18" charset="0"/>
              </a:rPr>
              <a:t>	    	          </a:t>
            </a:r>
            <a:r>
              <a:rPr lang="cs-CZ" sz="3200" b="1" dirty="0"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1575-1611  </a:t>
            </a:r>
            <a:r>
              <a:rPr lang="cs-CZ" sz="3200" b="1" dirty="0" err="1"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the</a:t>
            </a:r>
            <a:r>
              <a:rPr lang="cs-CZ" sz="3200" b="1" dirty="0"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 </a:t>
            </a:r>
            <a:r>
              <a:rPr lang="cs-CZ" sz="3200" b="1" dirty="0" err="1"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Rudolfine</a:t>
            </a:r>
            <a:r>
              <a:rPr lang="cs-CZ" sz="3200" b="1" dirty="0"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 </a:t>
            </a:r>
            <a:r>
              <a:rPr lang="cs-CZ" sz="3200" b="1" dirty="0" err="1"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era</a:t>
            </a:r>
            <a:r>
              <a:rPr lang="cs-CZ" sz="3200" b="1" dirty="0" smtClean="0">
                <a:solidFill>
                  <a:srgbClr val="C00000"/>
                </a:solidFill>
                <a:latin typeface="Book Antiqua" pitchFamily="18" charset="0"/>
              </a:rPr>
              <a:t>	</a:t>
            </a:r>
            <a:r>
              <a:rPr lang="cs-CZ" sz="2400" b="1" dirty="0" smtClean="0">
                <a:solidFill>
                  <a:srgbClr val="C00000"/>
                </a:solidFill>
                <a:latin typeface="Book Antiqua" pitchFamily="18" charset="0"/>
              </a:rPr>
              <a:t>				</a:t>
            </a:r>
          </a:p>
          <a:p>
            <a:r>
              <a:rPr lang="cs-CZ" sz="2400" b="1" dirty="0" smtClean="0">
                <a:solidFill>
                  <a:srgbClr val="C00000"/>
                </a:solidFill>
                <a:latin typeface="Book Antiqua" pitchFamily="18" charset="0"/>
              </a:rPr>
              <a:t>			            </a:t>
            </a:r>
            <a:r>
              <a:rPr lang="cs-CZ" sz="4400" b="1" dirty="0" smtClean="0">
                <a:solidFill>
                  <a:srgbClr val="C00000"/>
                </a:solidFill>
                <a:latin typeface="Book Antiqua" pitchFamily="18" charset="0"/>
              </a:rPr>
              <a:t>Rudolf II</a:t>
            </a:r>
            <a:endParaRPr lang="cs-CZ" sz="2400" b="1" dirty="0" smtClean="0">
              <a:solidFill>
                <a:srgbClr val="C00000"/>
              </a:solidFill>
              <a:latin typeface="Book Antiqua" pitchFamily="18" charset="0"/>
            </a:endParaRPr>
          </a:p>
          <a:p>
            <a:pPr algn="just"/>
            <a:endParaRPr lang="cs-CZ" sz="2400" b="1" dirty="0" smtClean="0">
              <a:solidFill>
                <a:srgbClr val="C00000"/>
              </a:solidFill>
              <a:latin typeface="Book Antiqua" pitchFamily="18" charset="0"/>
            </a:endParaRPr>
          </a:p>
          <a:p>
            <a:pPr algn="just"/>
            <a:r>
              <a:rPr lang="cs-CZ" sz="2400" b="1" dirty="0" smtClean="0">
                <a:solidFill>
                  <a:srgbClr val="C00000"/>
                </a:solidFill>
                <a:latin typeface="Book Antiqua" pitchFamily="18" charset="0"/>
              </a:rPr>
              <a:t>1575 – </a:t>
            </a:r>
            <a:r>
              <a:rPr lang="en-GB" sz="2400" b="1" dirty="0" smtClean="0">
                <a:solidFill>
                  <a:srgbClr val="C00000"/>
                </a:solidFill>
                <a:latin typeface="Book Antiqua" pitchFamily="18" charset="0"/>
              </a:rPr>
              <a:t>Rudolf II crowned the King of Bohemia</a:t>
            </a:r>
          </a:p>
          <a:p>
            <a:pPr algn="just"/>
            <a:r>
              <a:rPr lang="en-GB" sz="2400" b="1" u="sng" dirty="0" smtClean="0">
                <a:solidFill>
                  <a:srgbClr val="C00000"/>
                </a:solidFill>
                <a:latin typeface="Book Antiqua" pitchFamily="18" charset="0"/>
              </a:rPr>
              <a:t>1576 -  he became the Holy </a:t>
            </a:r>
            <a:r>
              <a:rPr lang="en-GB" sz="2400" b="1" u="heavy" dirty="0" smtClean="0">
                <a:solidFill>
                  <a:srgbClr val="C00000"/>
                </a:solidFill>
                <a:latin typeface="Book Antiqua" pitchFamily="18" charset="0"/>
              </a:rPr>
              <a:t>Roman Emperor</a:t>
            </a:r>
            <a:endParaRPr lang="en-GB" sz="2400" b="1" dirty="0" smtClean="0">
              <a:solidFill>
                <a:srgbClr val="C00000"/>
              </a:solidFill>
              <a:latin typeface="Book Antiqua" pitchFamily="18" charset="0"/>
            </a:endParaRPr>
          </a:p>
          <a:p>
            <a:pPr>
              <a:buFont typeface="Wingdings" pitchFamily="2" charset="2"/>
              <a:buChar char="v"/>
            </a:pPr>
            <a:r>
              <a:rPr lang="en-GB" sz="2400" dirty="0" smtClean="0">
                <a:solidFill>
                  <a:srgbClr val="C00000"/>
                </a:solidFill>
                <a:latin typeface="Book Antiqua" pitchFamily="18" charset="0"/>
              </a:rPr>
              <a:t>He was the  son of King </a:t>
            </a:r>
            <a:r>
              <a:rPr lang="en-GB" sz="2400" dirty="0" err="1" smtClean="0">
                <a:solidFill>
                  <a:srgbClr val="C00000"/>
                </a:solidFill>
                <a:latin typeface="Book Antiqua" pitchFamily="18" charset="0"/>
              </a:rPr>
              <a:t>Maxmillian</a:t>
            </a:r>
            <a:r>
              <a:rPr lang="en-GB" sz="2400" dirty="0" smtClean="0">
                <a:solidFill>
                  <a:srgbClr val="C00000"/>
                </a:solidFill>
                <a:latin typeface="Book Antiqua" pitchFamily="18" charset="0"/>
              </a:rPr>
              <a:t> II and Maria of Spain </a:t>
            </a:r>
          </a:p>
          <a:p>
            <a:pPr>
              <a:buFont typeface="Wingdings" pitchFamily="2" charset="2"/>
              <a:buChar char="v"/>
            </a:pPr>
            <a:r>
              <a:rPr lang="en-GB" sz="2400" dirty="0" smtClean="0">
                <a:solidFill>
                  <a:srgbClr val="C00000"/>
                </a:solidFill>
                <a:latin typeface="Times New Roman" pitchFamily="18" charset="0"/>
                <a:cs typeface="Times New Roman" pitchFamily="18" charset="0"/>
              </a:rPr>
              <a:t>Europe was divided to Protestant North and Catholic South</a:t>
            </a:r>
          </a:p>
          <a:p>
            <a:pPr>
              <a:buFont typeface="Wingdings" pitchFamily="2" charset="2"/>
              <a:buChar char="v"/>
            </a:pPr>
            <a:r>
              <a:rPr lang="en-GB" sz="2400" b="1" dirty="0" smtClean="0">
                <a:solidFill>
                  <a:srgbClr val="C00000"/>
                </a:solidFill>
                <a:latin typeface="Times New Roman" pitchFamily="18" charset="0"/>
                <a:cs typeface="Times New Roman" pitchFamily="18" charset="0"/>
              </a:rPr>
              <a:t>1583 </a:t>
            </a:r>
            <a:r>
              <a:rPr lang="en-GB" sz="2400" dirty="0" smtClean="0">
                <a:solidFill>
                  <a:srgbClr val="C00000"/>
                </a:solidFill>
                <a:latin typeface="Times New Roman" pitchFamily="18" charset="0"/>
                <a:cs typeface="Times New Roman" pitchFamily="18" charset="0"/>
              </a:rPr>
              <a:t>Rudolf chose </a:t>
            </a:r>
            <a:r>
              <a:rPr lang="en-GB" sz="2400" b="1" dirty="0" smtClean="0">
                <a:solidFill>
                  <a:srgbClr val="C00000"/>
                </a:solidFill>
                <a:latin typeface="Times New Roman" pitchFamily="18" charset="0"/>
                <a:cs typeface="Times New Roman" pitchFamily="18" charset="0"/>
              </a:rPr>
              <a:t>Prague</a:t>
            </a:r>
            <a:r>
              <a:rPr lang="en-GB" sz="2400" dirty="0" smtClean="0">
                <a:solidFill>
                  <a:srgbClr val="C00000"/>
                </a:solidFill>
                <a:latin typeface="Times New Roman" pitchFamily="18" charset="0"/>
                <a:cs typeface="Times New Roman" pitchFamily="18" charset="0"/>
              </a:rPr>
              <a:t> as </a:t>
            </a:r>
            <a:r>
              <a:rPr lang="en-GB" sz="2400" b="1" dirty="0" smtClean="0">
                <a:solidFill>
                  <a:srgbClr val="C00000"/>
                </a:solidFill>
                <a:latin typeface="Times New Roman" pitchFamily="18" charset="0"/>
                <a:cs typeface="Times New Roman" pitchFamily="18" charset="0"/>
              </a:rPr>
              <a:t>his seat of residence, as the capital of Austrian Habsburgs</a:t>
            </a:r>
          </a:p>
          <a:p>
            <a:pPr>
              <a:buFont typeface="Wingdings" pitchFamily="2" charset="2"/>
              <a:buChar char="v"/>
            </a:pPr>
            <a:r>
              <a:rPr lang="en-GB" sz="2400" dirty="0" smtClean="0">
                <a:solidFill>
                  <a:srgbClr val="C00000"/>
                </a:solidFill>
                <a:latin typeface="Times New Roman" pitchFamily="18" charset="0"/>
                <a:cs typeface="Times New Roman" pitchFamily="18" charset="0"/>
              </a:rPr>
              <a:t>Prague became </a:t>
            </a:r>
            <a:r>
              <a:rPr lang="en-GB" sz="2400" b="1" dirty="0" smtClean="0">
                <a:solidFill>
                  <a:srgbClr val="C00000"/>
                </a:solidFill>
                <a:latin typeface="Times New Roman" pitchFamily="18" charset="0"/>
                <a:cs typeface="Times New Roman" pitchFamily="18" charset="0"/>
              </a:rPr>
              <a:t>epicentre of the Holy Roman Empire</a:t>
            </a:r>
            <a:r>
              <a:rPr lang="en-GB" sz="2400" dirty="0" smtClean="0">
                <a:solidFill>
                  <a:srgbClr val="C00000"/>
                </a:solidFill>
                <a:latin typeface="Times New Roman" pitchFamily="18" charset="0"/>
                <a:cs typeface="Times New Roman" pitchFamily="18" charset="0"/>
              </a:rPr>
              <a:t> of German nation  (as during the reign of </a:t>
            </a:r>
            <a:r>
              <a:rPr lang="en-GB" sz="2400" b="1" dirty="0" smtClean="0">
                <a:ln w="18000">
                  <a:solidFill>
                    <a:schemeClr val="accent2">
                      <a:satMod val="140000"/>
                    </a:schemeClr>
                  </a:solidFill>
                  <a:prstDash val="solid"/>
                  <a:miter lim="800000"/>
                </a:ln>
                <a:solidFill>
                  <a:srgbClr val="FFFF00"/>
                </a:solidFill>
                <a:effectLst>
                  <a:outerShdw blurRad="25500" dist="23000" dir="7020000" algn="tl">
                    <a:srgbClr val="000000">
                      <a:alpha val="50000"/>
                    </a:srgbClr>
                  </a:outerShdw>
                </a:effectLst>
                <a:latin typeface="Times New Roman" pitchFamily="18" charset="0"/>
                <a:cs typeface="Times New Roman" pitchFamily="18" charset="0"/>
              </a:rPr>
              <a:t>Charles IV </a:t>
            </a:r>
            <a:r>
              <a:rPr lang="en-GB" sz="2400" dirty="0" smtClean="0">
                <a:solidFill>
                  <a:srgbClr val="C00000"/>
                </a:solidFill>
                <a:latin typeface="Times New Roman" pitchFamily="18" charset="0"/>
                <a:cs typeface="Times New Roman" pitchFamily="18" charset="0"/>
              </a:rPr>
              <a:t>in the 14th century)</a:t>
            </a:r>
            <a:endParaRPr lang="en-GB" sz="2400" dirty="0" smtClean="0">
              <a:solidFill>
                <a:srgbClr val="C00000"/>
              </a:solidFill>
              <a:latin typeface="Times New Roman" pitchFamily="18" charset="0"/>
              <a:cs typeface="Times New Roman" pitchFamily="18" charset="0"/>
            </a:endParaRPr>
          </a:p>
        </p:txBody>
      </p:sp>
      <p:sp>
        <p:nvSpPr>
          <p:cNvPr id="4" name="TextovéPole 3"/>
          <p:cNvSpPr txBox="1"/>
          <p:nvPr/>
        </p:nvSpPr>
        <p:spPr>
          <a:xfrm>
            <a:off x="395536" y="404664"/>
            <a:ext cx="359394" cy="369332"/>
          </a:xfrm>
          <a:prstGeom prst="rect">
            <a:avLst/>
          </a:prstGeom>
          <a:noFill/>
        </p:spPr>
        <p:txBody>
          <a:bodyPr wrap="none" rtlCol="0">
            <a:spAutoFit/>
          </a:bodyPr>
          <a:lstStyle/>
          <a:p>
            <a:r>
              <a:rPr lang="cs-CZ" dirty="0" smtClean="0"/>
              <a:t>6.</a:t>
            </a:r>
            <a:endParaRPr lang="cs-CZ"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611560" y="548680"/>
            <a:ext cx="7848872" cy="5262979"/>
          </a:xfrm>
          <a:prstGeom prst="rect">
            <a:avLst/>
          </a:prstGeom>
        </p:spPr>
        <p:txBody>
          <a:bodyPr wrap="square">
            <a:spAutoFit/>
          </a:bodyPr>
          <a:lstStyle/>
          <a:p>
            <a:pPr>
              <a:buFont typeface="Wingdings" pitchFamily="2" charset="2"/>
              <a:buChar char="v"/>
            </a:pPr>
            <a:r>
              <a:rPr lang="en-GB" sz="2400" dirty="0" smtClean="0">
                <a:solidFill>
                  <a:srgbClr val="C00000"/>
                </a:solidFill>
                <a:latin typeface="Book Antiqua" pitchFamily="18" charset="0"/>
                <a:cs typeface="Times New Roman" pitchFamily="18" charset="0"/>
              </a:rPr>
              <a:t>The second courtyard was created and the emperor had the </a:t>
            </a:r>
            <a:r>
              <a:rPr lang="en-GB" sz="2400" b="1" dirty="0" smtClean="0">
                <a:solidFill>
                  <a:srgbClr val="C00000"/>
                </a:solidFill>
                <a:latin typeface="Book Antiqua" pitchFamily="18" charset="0"/>
                <a:cs typeface="Times New Roman" pitchFamily="18" charset="0"/>
              </a:rPr>
              <a:t>Rudolf Gallery </a:t>
            </a:r>
            <a:r>
              <a:rPr lang="en-GB" sz="2400" dirty="0" smtClean="0">
                <a:solidFill>
                  <a:srgbClr val="C00000"/>
                </a:solidFill>
                <a:latin typeface="Book Antiqua" pitchFamily="18" charset="0"/>
                <a:cs typeface="Times New Roman" pitchFamily="18" charset="0"/>
              </a:rPr>
              <a:t>and the </a:t>
            </a:r>
            <a:r>
              <a:rPr lang="en-GB" sz="2400" b="1" dirty="0" smtClean="0">
                <a:solidFill>
                  <a:srgbClr val="C00000"/>
                </a:solidFill>
                <a:latin typeface="Book Antiqua" pitchFamily="18" charset="0"/>
                <a:cs typeface="Times New Roman" pitchFamily="18" charset="0"/>
              </a:rPr>
              <a:t>Spanish Hall </a:t>
            </a:r>
            <a:r>
              <a:rPr lang="en-GB" sz="2400" dirty="0" smtClean="0">
                <a:solidFill>
                  <a:srgbClr val="C00000"/>
                </a:solidFill>
                <a:latin typeface="Book Antiqua" pitchFamily="18" charset="0"/>
                <a:cs typeface="Times New Roman" pitchFamily="18" charset="0"/>
              </a:rPr>
              <a:t>built there</a:t>
            </a:r>
          </a:p>
          <a:p>
            <a:pPr>
              <a:buFont typeface="Wingdings" pitchFamily="2" charset="2"/>
              <a:buChar char="v"/>
            </a:pPr>
            <a:r>
              <a:rPr lang="en-GB" sz="2400" dirty="0" smtClean="0">
                <a:solidFill>
                  <a:srgbClr val="C00000"/>
                </a:solidFill>
                <a:latin typeface="Book Antiqua" pitchFamily="18" charset="0"/>
                <a:cs typeface="Times New Roman" pitchFamily="18" charset="0"/>
              </a:rPr>
              <a:t>Halls were built to house the paintings, graphics and sculptures of Rudolf´s </a:t>
            </a:r>
            <a:r>
              <a:rPr lang="en-GB" sz="2400" b="1" dirty="0" smtClean="0">
                <a:solidFill>
                  <a:srgbClr val="C00000"/>
                </a:solidFill>
                <a:latin typeface="Book Antiqua" pitchFamily="18" charset="0"/>
                <a:cs typeface="Times New Roman" pitchFamily="18" charset="0"/>
              </a:rPr>
              <a:t>collection.</a:t>
            </a:r>
          </a:p>
          <a:p>
            <a:pPr>
              <a:buFont typeface="Wingdings" pitchFamily="2" charset="2"/>
              <a:buChar char="v"/>
            </a:pP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from 1576 </a:t>
            </a:r>
            <a:r>
              <a:rPr lang="en-GB" sz="2400" dirty="0" smtClean="0">
                <a:solidFill>
                  <a:srgbClr val="C00000"/>
                </a:solidFill>
                <a:latin typeface="Book Antiqua" pitchFamily="18" charset="0"/>
              </a:rPr>
              <a:t>fully domesticated Renaissance style was followed by a new movement  in Prague -   </a:t>
            </a:r>
            <a:r>
              <a:rPr lang="en-GB" sz="2400" b="1" dirty="0" smtClean="0">
                <a:solidFill>
                  <a:srgbClr val="C00000"/>
                </a:solidFill>
                <a:latin typeface="Book Antiqua" pitchFamily="18" charset="0"/>
              </a:rPr>
              <a:t>Mannerism (</a:t>
            </a:r>
            <a:r>
              <a:rPr lang="en-GB" sz="2400" dirty="0" smtClean="0">
                <a:solidFill>
                  <a:srgbClr val="C00000"/>
                </a:solidFill>
                <a:latin typeface="Book Antiqua" pitchFamily="18" charset="0"/>
              </a:rPr>
              <a:t>a late Renaissance style sometimes considered as early Baroque style) which reflects</a:t>
            </a:r>
            <a:r>
              <a:rPr lang="en-GB" sz="2400" b="1" dirty="0" smtClean="0">
                <a:solidFill>
                  <a:srgbClr val="C00000"/>
                </a:solidFill>
                <a:latin typeface="Book Antiqua" pitchFamily="18" charset="0"/>
              </a:rPr>
              <a:t> Rudolf´s</a:t>
            </a:r>
          </a:p>
          <a:p>
            <a:r>
              <a:rPr lang="en-GB" sz="2400" b="1" dirty="0" smtClean="0">
                <a:solidFill>
                  <a:srgbClr val="C00000"/>
                </a:solidFill>
                <a:latin typeface="Book Antiqua" pitchFamily="18" charset="0"/>
              </a:rPr>
              <a:t> taste ( </a:t>
            </a:r>
            <a:r>
              <a:rPr lang="en-GB" sz="2400" dirty="0" smtClean="0">
                <a:solidFill>
                  <a:srgbClr val="C00000"/>
                </a:solidFill>
                <a:latin typeface="Book Antiqua" pitchFamily="18" charset="0"/>
              </a:rPr>
              <a:t>goddesses were usually naked </a:t>
            </a:r>
          </a:p>
          <a:p>
            <a:r>
              <a:rPr lang="en-GB" sz="2400" dirty="0" smtClean="0">
                <a:solidFill>
                  <a:srgbClr val="C00000"/>
                </a:solidFill>
                <a:latin typeface="Book Antiqua" pitchFamily="18" charset="0"/>
              </a:rPr>
              <a:t>with atmosphere of eroticism )</a:t>
            </a:r>
          </a:p>
          <a:p>
            <a:r>
              <a:rPr lang="en-GB" sz="2400" dirty="0" smtClean="0">
                <a:solidFill>
                  <a:srgbClr val="C00000"/>
                </a:solidFill>
                <a:latin typeface="Book Antiqua" pitchFamily="18" charset="0"/>
              </a:rPr>
              <a:t>Prints were essential  to spread</a:t>
            </a:r>
          </a:p>
          <a:p>
            <a:r>
              <a:rPr lang="en-GB" sz="2400" dirty="0" smtClean="0">
                <a:solidFill>
                  <a:srgbClr val="C00000"/>
                </a:solidFill>
                <a:latin typeface="Book Antiqua" pitchFamily="18" charset="0"/>
              </a:rPr>
              <a:t>the style to Europe and </a:t>
            </a:r>
          </a:p>
          <a:p>
            <a:r>
              <a:rPr lang="en-GB" sz="2400" b="1" dirty="0" smtClean="0">
                <a:solidFill>
                  <a:srgbClr val="C00000"/>
                </a:solidFill>
                <a:latin typeface="Book Antiqua" pitchFamily="18" charset="0"/>
              </a:rPr>
              <a:t>Prague influenced on other painters </a:t>
            </a:r>
          </a:p>
          <a:p>
            <a:r>
              <a:rPr lang="en-GB" sz="2400" dirty="0" smtClean="0">
                <a:solidFill>
                  <a:srgbClr val="C00000"/>
                </a:solidFill>
                <a:latin typeface="Book Antiqua" pitchFamily="18" charset="0"/>
              </a:rPr>
              <a:t>(and their cities)</a:t>
            </a:r>
            <a:endParaRPr lang="en-GB" sz="2400" dirty="0" smtClean="0">
              <a:solidFill>
                <a:srgbClr val="C00000"/>
              </a:solidFill>
              <a:latin typeface="Book Antiqua" pitchFamily="18" charset="0"/>
            </a:endParaRPr>
          </a:p>
        </p:txBody>
      </p:sp>
      <p:sp>
        <p:nvSpPr>
          <p:cNvPr id="7" name="Obdélník 6"/>
          <p:cNvSpPr/>
          <p:nvPr/>
        </p:nvSpPr>
        <p:spPr>
          <a:xfrm>
            <a:off x="1547664" y="5445224"/>
            <a:ext cx="4680520" cy="830997"/>
          </a:xfrm>
          <a:prstGeom prst="rect">
            <a:avLst/>
          </a:prstGeom>
        </p:spPr>
        <p:txBody>
          <a:bodyPr wrap="square">
            <a:spAutoFit/>
          </a:bodyPr>
          <a:lstStyle/>
          <a:p>
            <a:r>
              <a:rPr lang="cs-CZ" sz="2400" b="1" dirty="0" smtClean="0"/>
              <a:t>		</a:t>
            </a:r>
            <a:r>
              <a:rPr lang="en-US" sz="2400" b="1" dirty="0" smtClean="0"/>
              <a:t>Hans von Aachen</a:t>
            </a:r>
            <a:r>
              <a:rPr lang="en-US" sz="2400" dirty="0" smtClean="0"/>
              <a:t>,</a:t>
            </a:r>
            <a:endParaRPr lang="cs-CZ" sz="2400" dirty="0" smtClean="0"/>
          </a:p>
          <a:p>
            <a:r>
              <a:rPr lang="en-US" sz="2400" dirty="0" smtClean="0"/>
              <a:t>Allegory of Peace and the Arts, 1602</a:t>
            </a:r>
            <a:endParaRPr lang="cs-CZ" sz="2400" dirty="0"/>
          </a:p>
        </p:txBody>
      </p:sp>
      <p:sp>
        <p:nvSpPr>
          <p:cNvPr id="5" name="TextovéPole 4"/>
          <p:cNvSpPr txBox="1"/>
          <p:nvPr/>
        </p:nvSpPr>
        <p:spPr>
          <a:xfrm>
            <a:off x="8172400" y="2852936"/>
            <a:ext cx="359394" cy="369332"/>
          </a:xfrm>
          <a:prstGeom prst="rect">
            <a:avLst/>
          </a:prstGeom>
          <a:noFill/>
        </p:spPr>
        <p:txBody>
          <a:bodyPr wrap="none" rtlCol="0">
            <a:spAutoFit/>
          </a:bodyPr>
          <a:lstStyle/>
          <a:p>
            <a:r>
              <a:rPr lang="cs-CZ" dirty="0" smtClean="0"/>
              <a:t>7.</a:t>
            </a:r>
            <a:endParaRPr lang="cs-CZ" dirty="0"/>
          </a:p>
        </p:txBody>
      </p:sp>
      <p:pic>
        <p:nvPicPr>
          <p:cNvPr id="63490" name="Picture 2" descr="File:Aachen, Hans von - Alegoria de la Paz (1602).jpg">
            <a:hlinkClick r:id="rId2"/>
          </p:cNvPr>
          <p:cNvPicPr>
            <a:picLocks noChangeAspect="1" noChangeArrowheads="1"/>
          </p:cNvPicPr>
          <p:nvPr/>
        </p:nvPicPr>
        <p:blipFill>
          <a:blip r:embed="rId3" cstate="print"/>
          <a:srcRect/>
          <a:stretch>
            <a:fillRect/>
          </a:stretch>
        </p:blipFill>
        <p:spPr bwMode="auto">
          <a:xfrm>
            <a:off x="6156176" y="3212976"/>
            <a:ext cx="2266629" cy="3240360"/>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http://www.kralovskacesta.cz/data/media/foto/medium/1img_44771.jpg">
            <a:hlinkClick r:id="rId2" tooltip="Rudolph Gallery - Prague Castle, Second Courtyard"/>
          </p:cNvPr>
          <p:cNvPicPr>
            <a:picLocks noChangeAspect="1" noChangeArrowheads="1"/>
          </p:cNvPicPr>
          <p:nvPr/>
        </p:nvPicPr>
        <p:blipFill>
          <a:blip r:embed="rId3" cstate="print"/>
          <a:srcRect/>
          <a:stretch>
            <a:fillRect/>
          </a:stretch>
        </p:blipFill>
        <p:spPr bwMode="auto">
          <a:xfrm>
            <a:off x="251520" y="1556792"/>
            <a:ext cx="4572000" cy="3048001"/>
          </a:xfrm>
          <a:prstGeom prst="rect">
            <a:avLst/>
          </a:prstGeom>
          <a:noFill/>
        </p:spPr>
      </p:pic>
      <p:sp>
        <p:nvSpPr>
          <p:cNvPr id="4" name="Obdélník 3"/>
          <p:cNvSpPr/>
          <p:nvPr/>
        </p:nvSpPr>
        <p:spPr>
          <a:xfrm>
            <a:off x="251520" y="332656"/>
            <a:ext cx="8934177" cy="1200329"/>
          </a:xfrm>
          <a:prstGeom prst="rect">
            <a:avLst/>
          </a:prstGeom>
        </p:spPr>
        <p:txBody>
          <a:bodyPr wrap="none">
            <a:spAutoFit/>
          </a:bodyPr>
          <a:lstStyle/>
          <a:p>
            <a:r>
              <a:rPr lang="cs-CZ" sz="2400" dirty="0" smtClean="0"/>
              <a:t>(</a:t>
            </a:r>
            <a:r>
              <a:rPr lang="en-GB" sz="2400" dirty="0" smtClean="0"/>
              <a:t>The halls are used as the </a:t>
            </a:r>
            <a:r>
              <a:rPr lang="en-GB" sz="2400" b="1" dirty="0" smtClean="0"/>
              <a:t>State Rooms</a:t>
            </a:r>
            <a:r>
              <a:rPr lang="en-GB" sz="2400" dirty="0" smtClean="0"/>
              <a:t>. They were </a:t>
            </a:r>
            <a:r>
              <a:rPr lang="en-GB" sz="2400" b="1" dirty="0" smtClean="0"/>
              <a:t>rebuilt</a:t>
            </a:r>
            <a:r>
              <a:rPr lang="en-GB" sz="2400" dirty="0" smtClean="0"/>
              <a:t> many times.</a:t>
            </a:r>
          </a:p>
          <a:p>
            <a:r>
              <a:rPr lang="en-GB" sz="2400" dirty="0" smtClean="0"/>
              <a:t> In the </a:t>
            </a:r>
            <a:r>
              <a:rPr lang="en-GB" sz="2400" b="1" dirty="0" smtClean="0"/>
              <a:t>19th century </a:t>
            </a:r>
            <a:r>
              <a:rPr lang="en-GB" sz="2400" dirty="0" smtClean="0"/>
              <a:t>they got rich </a:t>
            </a:r>
            <a:r>
              <a:rPr lang="en-GB" sz="2400" b="1" dirty="0" smtClean="0"/>
              <a:t>stucco decorations</a:t>
            </a:r>
            <a:r>
              <a:rPr lang="en-GB" sz="2400" dirty="0" smtClean="0"/>
              <a:t>.)</a:t>
            </a:r>
          </a:p>
          <a:p>
            <a:r>
              <a:rPr lang="en-GB" sz="2400" dirty="0" smtClean="0"/>
              <a:t>At  Rudolph´s era the walls were plain for hanging paintings (RG)</a:t>
            </a:r>
            <a:endParaRPr lang="en-GB" sz="2400" dirty="0" smtClean="0"/>
          </a:p>
        </p:txBody>
      </p:sp>
      <p:sp>
        <p:nvSpPr>
          <p:cNvPr id="7" name="TextovéPole 6"/>
          <p:cNvSpPr txBox="1"/>
          <p:nvPr/>
        </p:nvSpPr>
        <p:spPr>
          <a:xfrm>
            <a:off x="251520" y="1556792"/>
            <a:ext cx="4536504" cy="461665"/>
          </a:xfrm>
          <a:prstGeom prst="rect">
            <a:avLst/>
          </a:prstGeom>
          <a:solidFill>
            <a:schemeClr val="bg1"/>
          </a:solidFill>
        </p:spPr>
        <p:txBody>
          <a:bodyPr wrap="square" rtlCol="0">
            <a:spAutoFit/>
          </a:bodyPr>
          <a:lstStyle/>
          <a:p>
            <a:r>
              <a:rPr lang="cs-CZ" sz="2400" b="1" dirty="0" err="1" smtClean="0">
                <a:solidFill>
                  <a:srgbClr val="441918"/>
                </a:solidFill>
                <a:cs typeface="Times New Roman" pitchFamily="18" charset="0"/>
              </a:rPr>
              <a:t>The</a:t>
            </a:r>
            <a:r>
              <a:rPr lang="cs-CZ" sz="2400" b="1" dirty="0" smtClean="0">
                <a:solidFill>
                  <a:srgbClr val="441918"/>
                </a:solidFill>
                <a:cs typeface="Times New Roman" pitchFamily="18" charset="0"/>
              </a:rPr>
              <a:t> Rudolf </a:t>
            </a:r>
            <a:r>
              <a:rPr lang="cs-CZ" sz="2400" b="1" dirty="0" err="1" smtClean="0">
                <a:solidFill>
                  <a:srgbClr val="441918"/>
                </a:solidFill>
                <a:cs typeface="Times New Roman" pitchFamily="18" charset="0"/>
              </a:rPr>
              <a:t>Gallery</a:t>
            </a:r>
            <a:r>
              <a:rPr lang="cs-CZ" sz="2400" b="1" dirty="0" smtClean="0">
                <a:solidFill>
                  <a:srgbClr val="441918"/>
                </a:solidFill>
                <a:cs typeface="Times New Roman" pitchFamily="18" charset="0"/>
              </a:rPr>
              <a:t> - </a:t>
            </a:r>
            <a:r>
              <a:rPr lang="cs-CZ" sz="2400" dirty="0" err="1" smtClean="0">
                <a:solidFill>
                  <a:srgbClr val="441918"/>
                </a:solidFill>
                <a:cs typeface="Times New Roman" pitchFamily="18" charset="0"/>
              </a:rPr>
              <a:t>Prague</a:t>
            </a:r>
            <a:r>
              <a:rPr lang="cs-CZ" sz="2400" dirty="0" smtClean="0">
                <a:solidFill>
                  <a:srgbClr val="441918"/>
                </a:solidFill>
                <a:cs typeface="Times New Roman" pitchFamily="18" charset="0"/>
              </a:rPr>
              <a:t> </a:t>
            </a:r>
            <a:r>
              <a:rPr lang="cs-CZ" sz="2400" dirty="0" err="1" smtClean="0">
                <a:solidFill>
                  <a:srgbClr val="441918"/>
                </a:solidFill>
                <a:cs typeface="Times New Roman" pitchFamily="18" charset="0"/>
              </a:rPr>
              <a:t>Castle</a:t>
            </a:r>
            <a:endParaRPr lang="cs-CZ" dirty="0"/>
          </a:p>
        </p:txBody>
      </p:sp>
      <p:sp>
        <p:nvSpPr>
          <p:cNvPr id="8" name="TextovéPole 7"/>
          <p:cNvSpPr txBox="1"/>
          <p:nvPr/>
        </p:nvSpPr>
        <p:spPr>
          <a:xfrm>
            <a:off x="5076056" y="3501008"/>
            <a:ext cx="184731" cy="369332"/>
          </a:xfrm>
          <a:prstGeom prst="rect">
            <a:avLst/>
          </a:prstGeom>
          <a:noFill/>
        </p:spPr>
        <p:txBody>
          <a:bodyPr wrap="none" rtlCol="0">
            <a:spAutoFit/>
          </a:bodyPr>
          <a:lstStyle/>
          <a:p>
            <a:endParaRPr lang="cs-CZ" dirty="0"/>
          </a:p>
        </p:txBody>
      </p:sp>
      <p:sp>
        <p:nvSpPr>
          <p:cNvPr id="9" name="TextovéPole 8"/>
          <p:cNvSpPr txBox="1"/>
          <p:nvPr/>
        </p:nvSpPr>
        <p:spPr>
          <a:xfrm>
            <a:off x="4716016" y="4941168"/>
            <a:ext cx="4176464" cy="461665"/>
          </a:xfrm>
          <a:prstGeom prst="rect">
            <a:avLst/>
          </a:prstGeom>
          <a:solidFill>
            <a:schemeClr val="bg1"/>
          </a:solidFill>
        </p:spPr>
        <p:txBody>
          <a:bodyPr wrap="square" rtlCol="0">
            <a:spAutoFit/>
          </a:bodyPr>
          <a:lstStyle/>
          <a:p>
            <a:r>
              <a:rPr lang="cs-CZ" sz="2400" b="1" dirty="0" err="1" smtClean="0">
                <a:solidFill>
                  <a:srgbClr val="441918"/>
                </a:solidFill>
                <a:cs typeface="Times New Roman" pitchFamily="18" charset="0"/>
              </a:rPr>
              <a:t>The</a:t>
            </a:r>
            <a:r>
              <a:rPr lang="cs-CZ" sz="2400" b="1" dirty="0" smtClean="0">
                <a:solidFill>
                  <a:srgbClr val="441918"/>
                </a:solidFill>
                <a:cs typeface="Times New Roman" pitchFamily="18" charset="0"/>
              </a:rPr>
              <a:t> </a:t>
            </a:r>
            <a:r>
              <a:rPr lang="cs-CZ" sz="2400" b="1" dirty="0" err="1" smtClean="0">
                <a:solidFill>
                  <a:srgbClr val="441918"/>
                </a:solidFill>
                <a:cs typeface="Times New Roman" pitchFamily="18" charset="0"/>
              </a:rPr>
              <a:t>Spanish</a:t>
            </a:r>
            <a:r>
              <a:rPr lang="cs-CZ" sz="2400" b="1" dirty="0" smtClean="0">
                <a:solidFill>
                  <a:srgbClr val="441918"/>
                </a:solidFill>
                <a:cs typeface="Times New Roman" pitchFamily="18" charset="0"/>
              </a:rPr>
              <a:t> </a:t>
            </a:r>
            <a:r>
              <a:rPr lang="cs-CZ" sz="2400" b="1" dirty="0" err="1" smtClean="0">
                <a:solidFill>
                  <a:srgbClr val="441918"/>
                </a:solidFill>
                <a:cs typeface="Times New Roman" pitchFamily="18" charset="0"/>
              </a:rPr>
              <a:t>Hall</a:t>
            </a:r>
            <a:r>
              <a:rPr lang="cs-CZ" sz="2400" b="1" dirty="0" smtClean="0">
                <a:solidFill>
                  <a:srgbClr val="441918"/>
                </a:solidFill>
                <a:cs typeface="Times New Roman" pitchFamily="18" charset="0"/>
              </a:rPr>
              <a:t> </a:t>
            </a:r>
            <a:r>
              <a:rPr lang="cs-CZ" sz="2400" dirty="0" smtClean="0">
                <a:solidFill>
                  <a:srgbClr val="441918"/>
                </a:solidFill>
                <a:cs typeface="Times New Roman" pitchFamily="18" charset="0"/>
              </a:rPr>
              <a:t>- </a:t>
            </a:r>
            <a:r>
              <a:rPr lang="cs-CZ" sz="2400" dirty="0" err="1" smtClean="0">
                <a:solidFill>
                  <a:srgbClr val="441918"/>
                </a:solidFill>
                <a:cs typeface="Times New Roman" pitchFamily="18" charset="0"/>
              </a:rPr>
              <a:t>Prague</a:t>
            </a:r>
            <a:r>
              <a:rPr lang="cs-CZ" sz="2400" dirty="0" smtClean="0">
                <a:solidFill>
                  <a:srgbClr val="441918"/>
                </a:solidFill>
                <a:cs typeface="Times New Roman" pitchFamily="18" charset="0"/>
              </a:rPr>
              <a:t> </a:t>
            </a:r>
            <a:r>
              <a:rPr lang="cs-CZ" sz="2400" dirty="0" err="1" smtClean="0">
                <a:solidFill>
                  <a:srgbClr val="441918"/>
                </a:solidFill>
                <a:cs typeface="Times New Roman" pitchFamily="18" charset="0"/>
              </a:rPr>
              <a:t>Castle</a:t>
            </a:r>
            <a:endParaRPr lang="cs-CZ" dirty="0"/>
          </a:p>
        </p:txBody>
      </p:sp>
      <p:sp>
        <p:nvSpPr>
          <p:cNvPr id="5" name="Obdélník 4"/>
          <p:cNvSpPr/>
          <p:nvPr/>
        </p:nvSpPr>
        <p:spPr>
          <a:xfrm>
            <a:off x="323528" y="4653136"/>
            <a:ext cx="8640960" cy="1631216"/>
          </a:xfrm>
          <a:prstGeom prst="rect">
            <a:avLst/>
          </a:prstGeom>
        </p:spPr>
        <p:txBody>
          <a:bodyPr wrap="square">
            <a:spAutoFit/>
          </a:bodyPr>
          <a:lstStyle/>
          <a:p>
            <a:r>
              <a:rPr lang="en-GB" sz="2400" dirty="0" smtClean="0"/>
              <a:t>At  Rudolph´s era space for statues</a:t>
            </a:r>
          </a:p>
          <a:p>
            <a:r>
              <a:rPr lang="en-GB" sz="2800" dirty="0" smtClean="0"/>
              <a:t>(SH) (</a:t>
            </a:r>
            <a:r>
              <a:rPr lang="en-GB" sz="2400" dirty="0" smtClean="0"/>
              <a:t>later sovereigns used it for </a:t>
            </a:r>
          </a:p>
          <a:p>
            <a:r>
              <a:rPr lang="en-GB" sz="2400" dirty="0" smtClean="0"/>
              <a:t> banquets, balls and coronation festivities) At present time used </a:t>
            </a:r>
            <a:r>
              <a:rPr lang="en-GB" sz="2400" b="1" dirty="0" smtClean="0"/>
              <a:t>for</a:t>
            </a:r>
            <a:r>
              <a:rPr lang="en-GB" sz="2400" dirty="0" smtClean="0"/>
              <a:t> major </a:t>
            </a:r>
            <a:r>
              <a:rPr lang="en-GB" sz="2400" b="1" dirty="0" smtClean="0"/>
              <a:t>state events</a:t>
            </a:r>
            <a:r>
              <a:rPr lang="en-GB" sz="2400" dirty="0" smtClean="0"/>
              <a:t>, concerts and social gatherings. </a:t>
            </a:r>
            <a:endParaRPr lang="en-GB" sz="2400" dirty="0" smtClean="0"/>
          </a:p>
        </p:txBody>
      </p:sp>
      <p:sp>
        <p:nvSpPr>
          <p:cNvPr id="10" name="TextovéPole 9"/>
          <p:cNvSpPr txBox="1"/>
          <p:nvPr/>
        </p:nvSpPr>
        <p:spPr>
          <a:xfrm>
            <a:off x="0" y="1484784"/>
            <a:ext cx="359394" cy="369332"/>
          </a:xfrm>
          <a:prstGeom prst="rect">
            <a:avLst/>
          </a:prstGeom>
          <a:noFill/>
        </p:spPr>
        <p:txBody>
          <a:bodyPr wrap="none" rtlCol="0">
            <a:spAutoFit/>
          </a:bodyPr>
          <a:lstStyle/>
          <a:p>
            <a:r>
              <a:rPr lang="cs-CZ" dirty="0" smtClean="0"/>
              <a:t>8.</a:t>
            </a:r>
            <a:endParaRPr lang="cs-CZ" dirty="0"/>
          </a:p>
        </p:txBody>
      </p:sp>
      <p:sp>
        <p:nvSpPr>
          <p:cNvPr id="11" name="TextovéPole 10"/>
          <p:cNvSpPr txBox="1"/>
          <p:nvPr/>
        </p:nvSpPr>
        <p:spPr>
          <a:xfrm>
            <a:off x="8532440" y="1484784"/>
            <a:ext cx="359394" cy="369332"/>
          </a:xfrm>
          <a:prstGeom prst="rect">
            <a:avLst/>
          </a:prstGeom>
          <a:noFill/>
        </p:spPr>
        <p:txBody>
          <a:bodyPr wrap="none" rtlCol="0">
            <a:spAutoFit/>
          </a:bodyPr>
          <a:lstStyle/>
          <a:p>
            <a:r>
              <a:rPr lang="cs-CZ" dirty="0" smtClean="0"/>
              <a:t>9.</a:t>
            </a:r>
            <a:endParaRPr lang="cs-CZ" dirty="0"/>
          </a:p>
        </p:txBody>
      </p:sp>
      <p:pic>
        <p:nvPicPr>
          <p:cNvPr id="62466" name="Picture 2" descr="Soubor:Španělský sál květen 2013.jpg">
            <a:hlinkClick r:id="rId4"/>
          </p:cNvPr>
          <p:cNvPicPr>
            <a:picLocks noChangeAspect="1" noChangeArrowheads="1"/>
          </p:cNvPicPr>
          <p:nvPr/>
        </p:nvPicPr>
        <p:blipFill>
          <a:blip r:embed="rId5" cstate="print"/>
          <a:srcRect t="14197" b="7572"/>
          <a:stretch>
            <a:fillRect/>
          </a:stretch>
        </p:blipFill>
        <p:spPr bwMode="auto">
          <a:xfrm>
            <a:off x="5004048" y="1700808"/>
            <a:ext cx="3537967" cy="3206595"/>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ile:Arcimboldovertemnus.jpeg">
            <a:hlinkClick r:id="rId2"/>
          </p:cNvPr>
          <p:cNvPicPr>
            <a:picLocks noChangeAspect="1" noChangeArrowheads="1"/>
          </p:cNvPicPr>
          <p:nvPr/>
        </p:nvPicPr>
        <p:blipFill>
          <a:blip r:embed="rId3" cstate="print"/>
          <a:srcRect/>
          <a:stretch>
            <a:fillRect/>
          </a:stretch>
        </p:blipFill>
        <p:spPr bwMode="auto">
          <a:xfrm>
            <a:off x="5004048" y="836712"/>
            <a:ext cx="3900913" cy="4796205"/>
          </a:xfrm>
          <a:prstGeom prst="rect">
            <a:avLst/>
          </a:prstGeom>
          <a:noFill/>
        </p:spPr>
      </p:pic>
      <p:sp>
        <p:nvSpPr>
          <p:cNvPr id="3" name="Obdélník 2"/>
          <p:cNvSpPr/>
          <p:nvPr/>
        </p:nvSpPr>
        <p:spPr>
          <a:xfrm>
            <a:off x="251520" y="908720"/>
            <a:ext cx="4860032" cy="4154984"/>
          </a:xfrm>
          <a:prstGeom prst="rect">
            <a:avLst/>
          </a:prstGeom>
        </p:spPr>
        <p:txBody>
          <a:bodyPr wrap="square">
            <a:spAutoFit/>
          </a:bodyPr>
          <a:lstStyle/>
          <a:p>
            <a:r>
              <a:rPr lang="en-GB" sz="2400" dirty="0" smtClean="0"/>
              <a:t>Allegorical </a:t>
            </a:r>
            <a:r>
              <a:rPr lang="en-GB" sz="2400" b="1" dirty="0" smtClean="0"/>
              <a:t>portrait of Emperor Rudolf  </a:t>
            </a:r>
            <a:r>
              <a:rPr lang="en-GB" sz="2400" dirty="0" smtClean="0"/>
              <a:t>by the Milanese painter </a:t>
            </a:r>
            <a:r>
              <a:rPr lang="en-GB" sz="2400" b="1" dirty="0" smtClean="0"/>
              <a:t>Giuseppe </a:t>
            </a:r>
            <a:r>
              <a:rPr lang="en-GB" sz="2400" b="1" dirty="0" err="1" smtClean="0"/>
              <a:t>Arcimboldo</a:t>
            </a:r>
            <a:r>
              <a:rPr lang="en-GB" sz="2400" b="1" dirty="0" smtClean="0"/>
              <a:t>. </a:t>
            </a:r>
          </a:p>
          <a:p>
            <a:r>
              <a:rPr lang="en-GB" sz="2400" dirty="0" smtClean="0"/>
              <a:t>Rudolf is painted as </a:t>
            </a:r>
            <a:r>
              <a:rPr lang="en-GB" sz="2400" b="1" dirty="0" err="1" smtClean="0"/>
              <a:t>Vertemnus</a:t>
            </a:r>
            <a:r>
              <a:rPr lang="en-GB" sz="2400" b="1" dirty="0" smtClean="0"/>
              <a:t>,</a:t>
            </a:r>
            <a:r>
              <a:rPr lang="en-GB" sz="2400" dirty="0" smtClean="0"/>
              <a:t> </a:t>
            </a:r>
          </a:p>
          <a:p>
            <a:r>
              <a:rPr lang="en-GB" sz="2400" dirty="0" smtClean="0"/>
              <a:t>Roman God of the  Four Seasons (1590–1). </a:t>
            </a:r>
          </a:p>
          <a:p>
            <a:r>
              <a:rPr lang="en-GB" sz="2400" dirty="0" smtClean="0"/>
              <a:t>Rudolf also held the title of Dominus Mundi (Ruler of the world) which was symbolised in the painting, so he greatly appreciated the work . (</a:t>
            </a:r>
            <a:r>
              <a:rPr lang="en-GB" sz="2400" dirty="0" err="1" smtClean="0"/>
              <a:t>Skoklosters</a:t>
            </a:r>
            <a:r>
              <a:rPr lang="en-GB" sz="2400" dirty="0" smtClean="0"/>
              <a:t> </a:t>
            </a:r>
            <a:r>
              <a:rPr lang="en-GB" sz="2400" dirty="0" err="1" smtClean="0"/>
              <a:t>Slott</a:t>
            </a:r>
            <a:r>
              <a:rPr lang="en-GB" sz="2400" dirty="0" smtClean="0"/>
              <a:t>, </a:t>
            </a:r>
            <a:r>
              <a:rPr lang="en-GB" sz="2400" dirty="0" err="1" smtClean="0"/>
              <a:t>Bålsta</a:t>
            </a:r>
            <a:r>
              <a:rPr lang="en-GB" sz="2400" dirty="0" smtClean="0"/>
              <a:t>, Stockholm)</a:t>
            </a:r>
            <a:endParaRPr lang="en-GB" sz="2400" dirty="0"/>
          </a:p>
        </p:txBody>
      </p:sp>
      <p:sp>
        <p:nvSpPr>
          <p:cNvPr id="4" name="TextovéPole 3"/>
          <p:cNvSpPr txBox="1"/>
          <p:nvPr/>
        </p:nvSpPr>
        <p:spPr>
          <a:xfrm>
            <a:off x="8388424" y="476672"/>
            <a:ext cx="476412" cy="369332"/>
          </a:xfrm>
          <a:prstGeom prst="rect">
            <a:avLst/>
          </a:prstGeom>
          <a:noFill/>
        </p:spPr>
        <p:txBody>
          <a:bodyPr wrap="none" rtlCol="0">
            <a:spAutoFit/>
          </a:bodyPr>
          <a:lstStyle/>
          <a:p>
            <a:r>
              <a:rPr lang="cs-CZ" dirty="0" smtClean="0"/>
              <a:t>10.</a:t>
            </a:r>
            <a:endParaRPr lang="cs-CZ"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476672"/>
            <a:ext cx="7776864" cy="5976664"/>
          </a:xfrm>
        </p:spPr>
        <p:txBody>
          <a:bodyPr>
            <a:noAutofit/>
          </a:bodyPr>
          <a:lstStyle/>
          <a:p>
            <a:pPr>
              <a:buFont typeface="Wingdings" pitchFamily="2" charset="2"/>
              <a:buChar char="v"/>
            </a:pPr>
            <a:r>
              <a:rPr lang="en-GB" sz="2400" b="1" dirty="0" smtClean="0">
                <a:solidFill>
                  <a:srgbClr val="C00000"/>
                </a:solidFill>
                <a:latin typeface="Book Antiqua" pitchFamily="18" charset="0"/>
                <a:cs typeface="Times New Roman" pitchFamily="18" charset="0"/>
              </a:rPr>
              <a:t>His collection </a:t>
            </a:r>
            <a:r>
              <a:rPr lang="en-GB" sz="2400" dirty="0" smtClean="0">
                <a:solidFill>
                  <a:srgbClr val="C00000"/>
                </a:solidFill>
                <a:latin typeface="Book Antiqua" pitchFamily="18" charset="0"/>
                <a:cs typeface="Times New Roman" pitchFamily="18" charset="0"/>
              </a:rPr>
              <a:t>also contained </a:t>
            </a:r>
            <a:r>
              <a:rPr lang="en-GB" sz="2400" dirty="0" smtClean="0">
                <a:solidFill>
                  <a:srgbClr val="C00000"/>
                </a:solidFill>
                <a:latin typeface="Book Antiqua" pitchFamily="18" charset="0"/>
              </a:rPr>
              <a:t>decorative</a:t>
            </a:r>
            <a:r>
              <a:rPr lang="en-GB" sz="2400" dirty="0" smtClean="0">
                <a:latin typeface="Book Antiqua" pitchFamily="18" charset="0"/>
              </a:rPr>
              <a:t> </a:t>
            </a:r>
            <a:r>
              <a:rPr lang="en-GB" sz="2400" dirty="0" smtClean="0">
                <a:solidFill>
                  <a:srgbClr val="C00000"/>
                </a:solidFill>
                <a:latin typeface="Book Antiqua" pitchFamily="18" charset="0"/>
                <a:cs typeface="Times New Roman" pitchFamily="18" charset="0"/>
              </a:rPr>
              <a:t>objects, natural curiosities, precious metals, precious stones, jewels, clocks</a:t>
            </a:r>
            <a:r>
              <a:rPr lang="cs-CZ" sz="2400" dirty="0" smtClean="0">
                <a:solidFill>
                  <a:srgbClr val="C00000"/>
                </a:solidFill>
                <a:latin typeface="Book Antiqua" pitchFamily="18" charset="0"/>
                <a:cs typeface="Times New Roman" pitchFamily="18" charset="0"/>
              </a:rPr>
              <a:t>,</a:t>
            </a:r>
            <a:r>
              <a:rPr lang="en-GB" sz="2400" dirty="0" smtClean="0">
                <a:solidFill>
                  <a:srgbClr val="C00000"/>
                </a:solidFill>
                <a:latin typeface="Book Antiqua" pitchFamily="18" charset="0"/>
                <a:cs typeface="Times New Roman" pitchFamily="18" charset="0"/>
              </a:rPr>
              <a:t> astronomical and geometrical measuring instruments, </a:t>
            </a:r>
            <a:r>
              <a:rPr lang="en-GB" sz="2400" dirty="0" smtClean="0">
                <a:solidFill>
                  <a:srgbClr val="C00000"/>
                </a:solidFill>
                <a:latin typeface="Book Antiqua" pitchFamily="18" charset="0"/>
              </a:rPr>
              <a:t>musical instruments, maps, </a:t>
            </a:r>
            <a:r>
              <a:rPr lang="en-GB" sz="2400" dirty="0" smtClean="0">
                <a:solidFill>
                  <a:srgbClr val="C00000"/>
                </a:solidFill>
                <a:latin typeface="Book Antiqua" pitchFamily="18" charset="0"/>
                <a:cs typeface="Times New Roman" pitchFamily="18" charset="0"/>
              </a:rPr>
              <a:t>even allegorical costumes etc.) </a:t>
            </a:r>
          </a:p>
          <a:p>
            <a:pPr>
              <a:buFont typeface="Wingdings" pitchFamily="2" charset="2"/>
              <a:buChar char="v"/>
            </a:pPr>
            <a:r>
              <a:rPr lang="en-GB" sz="2400" dirty="0" smtClean="0">
                <a:solidFill>
                  <a:srgbClr val="C00000"/>
                </a:solidFill>
                <a:latin typeface="Book Antiqua" pitchFamily="18" charset="0"/>
                <a:cs typeface="Times New Roman" pitchFamily="18" charset="0"/>
              </a:rPr>
              <a:t>All items were </a:t>
            </a:r>
            <a:r>
              <a:rPr lang="en-GB" sz="2400" b="1" dirty="0" smtClean="0">
                <a:solidFill>
                  <a:srgbClr val="C00000"/>
                </a:solidFill>
                <a:latin typeface="Book Antiqua" pitchFamily="18" charset="0"/>
                <a:cs typeface="Times New Roman" pitchFamily="18" charset="0"/>
              </a:rPr>
              <a:t>systematically arranged to serve </a:t>
            </a:r>
            <a:r>
              <a:rPr lang="en-GB" sz="2400" dirty="0" smtClean="0">
                <a:solidFill>
                  <a:srgbClr val="C00000"/>
                </a:solidFill>
                <a:latin typeface="Book Antiqua" pitchFamily="18" charset="0"/>
                <a:cs typeface="Times New Roman" pitchFamily="18" charset="0"/>
              </a:rPr>
              <a:t>for </a:t>
            </a:r>
            <a:r>
              <a:rPr lang="en-GB" sz="2400" b="1" dirty="0" smtClean="0">
                <a:solidFill>
                  <a:srgbClr val="C00000"/>
                </a:solidFill>
                <a:latin typeface="Book Antiqua" pitchFamily="18" charset="0"/>
                <a:cs typeface="Times New Roman" pitchFamily="18" charset="0"/>
              </a:rPr>
              <a:t>the study of  natural and artistic world .</a:t>
            </a:r>
          </a:p>
          <a:p>
            <a:pPr>
              <a:buFont typeface="Wingdings" pitchFamily="2" charset="2"/>
              <a:buChar char="v"/>
            </a:pPr>
            <a:r>
              <a:rPr lang="en-GB" sz="2400" b="1" dirty="0" smtClean="0">
                <a:solidFill>
                  <a:srgbClr val="C00000"/>
                </a:solidFill>
                <a:latin typeface="Book Antiqua" pitchFamily="18" charset="0"/>
                <a:cs typeface="Times New Roman" pitchFamily="18" charset="0"/>
              </a:rPr>
              <a:t> </a:t>
            </a:r>
            <a:r>
              <a:rPr lang="en-GB" sz="2400" dirty="0" smtClean="0">
                <a:solidFill>
                  <a:srgbClr val="C00000"/>
                </a:solidFill>
                <a:latin typeface="Book Antiqua" pitchFamily="18" charset="0"/>
                <a:cs typeface="Times New Roman" pitchFamily="18" charset="0"/>
              </a:rPr>
              <a:t>Collection was  </a:t>
            </a:r>
            <a:r>
              <a:rPr lang="en-GB" sz="2400" b="1" dirty="0" smtClean="0">
                <a:solidFill>
                  <a:srgbClr val="C00000"/>
                </a:solidFill>
                <a:latin typeface="Book Antiqua" pitchFamily="18" charset="0"/>
                <a:cs typeface="Times New Roman" pitchFamily="18" charset="0"/>
              </a:rPr>
              <a:t>complex</a:t>
            </a:r>
            <a:r>
              <a:rPr lang="en-GB" sz="2400" dirty="0" smtClean="0">
                <a:solidFill>
                  <a:srgbClr val="C00000"/>
                </a:solidFill>
                <a:latin typeface="Book Antiqua" pitchFamily="18" charset="0"/>
                <a:cs typeface="Times New Roman" pitchFamily="18" charset="0"/>
              </a:rPr>
              <a:t> and </a:t>
            </a:r>
            <a:r>
              <a:rPr lang="en-GB" sz="2400" b="1" dirty="0" smtClean="0">
                <a:solidFill>
                  <a:srgbClr val="C00000"/>
                </a:solidFill>
                <a:latin typeface="Book Antiqua" pitchFamily="18" charset="0"/>
                <a:cs typeface="Times New Roman" pitchFamily="18" charset="0"/>
              </a:rPr>
              <a:t>sophisticated.</a:t>
            </a:r>
          </a:p>
          <a:p>
            <a:pPr>
              <a:buFont typeface="Wingdings" pitchFamily="2" charset="2"/>
              <a:buChar char="v"/>
            </a:pPr>
            <a:r>
              <a:rPr lang="en-GB" sz="2400" dirty="0" smtClean="0">
                <a:solidFill>
                  <a:srgbClr val="C00000"/>
                </a:solidFill>
                <a:latin typeface="Book Antiqua" pitchFamily="18" charset="0"/>
                <a:cs typeface="Times New Roman" pitchFamily="18" charset="0"/>
              </a:rPr>
              <a:t> </a:t>
            </a:r>
            <a:r>
              <a:rPr lang="en-GB" sz="2400" b="1" dirty="0" smtClean="0">
                <a:solidFill>
                  <a:srgbClr val="C00000"/>
                </a:solidFill>
                <a:latin typeface="Book Antiqua" pitchFamily="18" charset="0"/>
                <a:cs typeface="Times New Roman" pitchFamily="18" charset="0"/>
              </a:rPr>
              <a:t>Not</a:t>
            </a:r>
            <a:r>
              <a:rPr lang="en-GB" sz="2400" dirty="0" smtClean="0">
                <a:solidFill>
                  <a:srgbClr val="C00000"/>
                </a:solidFill>
                <a:latin typeface="Book Antiqua" pitchFamily="18" charset="0"/>
                <a:cs typeface="Times New Roman" pitchFamily="18" charset="0"/>
              </a:rPr>
              <a:t> many people were allowed to visit it (only the emperor, the court  artists, tradesmen, important guests including those who studied nature and the Court archivist ( </a:t>
            </a:r>
            <a:r>
              <a:rPr lang="en-GB" sz="2400" dirty="0" err="1" smtClean="0">
                <a:solidFill>
                  <a:srgbClr val="C00000"/>
                </a:solidFill>
                <a:latin typeface="Book Antiqua" pitchFamily="18" charset="0"/>
                <a:cs typeface="Times New Roman" pitchFamily="18" charset="0"/>
              </a:rPr>
              <a:t>Jacobo</a:t>
            </a:r>
            <a:r>
              <a:rPr lang="en-GB" sz="2400" dirty="0" smtClean="0">
                <a:solidFill>
                  <a:srgbClr val="C00000"/>
                </a:solidFill>
                <a:latin typeface="Book Antiqua" pitchFamily="18" charset="0"/>
                <a:cs typeface="Times New Roman" pitchFamily="18" charset="0"/>
              </a:rPr>
              <a:t> </a:t>
            </a:r>
            <a:r>
              <a:rPr lang="en-GB" sz="2400" dirty="0" err="1" smtClean="0">
                <a:solidFill>
                  <a:srgbClr val="C00000"/>
                </a:solidFill>
                <a:latin typeface="Book Antiqua" pitchFamily="18" charset="0"/>
                <a:cs typeface="Times New Roman" pitchFamily="18" charset="0"/>
              </a:rPr>
              <a:t>Strada</a:t>
            </a:r>
            <a:r>
              <a:rPr lang="en-GB" sz="2400" dirty="0" smtClean="0">
                <a:solidFill>
                  <a:srgbClr val="C00000"/>
                </a:solidFill>
                <a:latin typeface="Book Antiqua" pitchFamily="18" charset="0"/>
                <a:cs typeface="Times New Roman" pitchFamily="18" charset="0"/>
              </a:rPr>
              <a:t> who administered and itemized his collection)).</a:t>
            </a:r>
          </a:p>
          <a:p>
            <a:endParaRPr lang="en-GB" sz="24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11560" y="980728"/>
            <a:ext cx="7992888" cy="5262979"/>
          </a:xfrm>
          <a:prstGeom prst="rect">
            <a:avLst/>
          </a:prstGeom>
        </p:spPr>
        <p:txBody>
          <a:bodyPr wrap="square">
            <a:spAutoFit/>
          </a:bodyPr>
          <a:lstStyle/>
          <a:p>
            <a:pPr>
              <a:buFont typeface="Wingdings" pitchFamily="2" charset="2"/>
              <a:buChar char="v"/>
            </a:pPr>
            <a:r>
              <a:rPr lang="en-GB" sz="2400" dirty="0" smtClean="0">
                <a:solidFill>
                  <a:srgbClr val="C00000"/>
                </a:solidFill>
                <a:latin typeface="Book Antiqua" pitchFamily="18" charset="0"/>
                <a:cs typeface="Times New Roman" pitchFamily="18" charset="0"/>
              </a:rPr>
              <a:t>Because he had positive attitude to nature, art, a</a:t>
            </a:r>
            <a:r>
              <a:rPr lang="en-GB" sz="2400" dirty="0" smtClean="0">
                <a:solidFill>
                  <a:srgbClr val="C00000"/>
                </a:solidFill>
                <a:latin typeface="Book Antiqua" pitchFamily="18" charset="0"/>
              </a:rPr>
              <a:t>stronomy, philosophy, mathematics</a:t>
            </a:r>
            <a:r>
              <a:rPr lang="en-GB" sz="2400" dirty="0" smtClean="0">
                <a:latin typeface="Book Antiqua" pitchFamily="18" charset="0"/>
              </a:rPr>
              <a:t> </a:t>
            </a:r>
            <a:r>
              <a:rPr lang="en-GB" sz="2400" dirty="0" smtClean="0">
                <a:solidFill>
                  <a:srgbClr val="C00000"/>
                </a:solidFill>
                <a:latin typeface="Book Antiqua" pitchFamily="18" charset="0"/>
                <a:cs typeface="Times New Roman" pitchFamily="18" charset="0"/>
              </a:rPr>
              <a:t>and occult sciences</a:t>
            </a:r>
            <a:r>
              <a:rPr lang="en-GB" sz="2400" dirty="0" smtClean="0">
                <a:latin typeface="Book Antiqua" pitchFamily="18" charset="0"/>
              </a:rPr>
              <a:t> </a:t>
            </a:r>
            <a:r>
              <a:rPr lang="en-GB" sz="2400" dirty="0" smtClean="0">
                <a:solidFill>
                  <a:srgbClr val="C00000"/>
                </a:solidFill>
                <a:latin typeface="Book Antiqua" pitchFamily="18" charset="0"/>
              </a:rPr>
              <a:t>he invited</a:t>
            </a:r>
            <a:r>
              <a:rPr lang="en-GB" sz="2400" dirty="0" smtClean="0">
                <a:solidFill>
                  <a:srgbClr val="C00000"/>
                </a:solidFill>
                <a:latin typeface="Book Antiqua" pitchFamily="18" charset="0"/>
                <a:cs typeface="Times New Roman" pitchFamily="18" charset="0"/>
              </a:rPr>
              <a:t> many important scientists, artists, astronomers (</a:t>
            </a:r>
            <a:r>
              <a:rPr lang="en-GB" sz="2400" dirty="0" err="1" smtClean="0">
                <a:solidFill>
                  <a:srgbClr val="C00000"/>
                </a:solidFill>
                <a:latin typeface="Book Antiqua" pitchFamily="18" charset="0"/>
                <a:cs typeface="Times New Roman" pitchFamily="18" charset="0"/>
              </a:rPr>
              <a:t>Tycho</a:t>
            </a:r>
            <a:r>
              <a:rPr lang="en-GB" sz="2400" dirty="0" smtClean="0">
                <a:solidFill>
                  <a:srgbClr val="C00000"/>
                </a:solidFill>
                <a:latin typeface="Book Antiqua" pitchFamily="18" charset="0"/>
                <a:cs typeface="Times New Roman" pitchFamily="18" charset="0"/>
              </a:rPr>
              <a:t>  </a:t>
            </a:r>
            <a:r>
              <a:rPr lang="en-GB" sz="2400" b="1" dirty="0" smtClean="0">
                <a:solidFill>
                  <a:srgbClr val="C00000"/>
                </a:solidFill>
                <a:latin typeface="Book Antiqua" pitchFamily="18" charset="0"/>
                <a:cs typeface="Times New Roman" pitchFamily="18" charset="0"/>
              </a:rPr>
              <a:t>Brahe</a:t>
            </a:r>
            <a:r>
              <a:rPr lang="en-GB" sz="2400" dirty="0" smtClean="0">
                <a:solidFill>
                  <a:srgbClr val="C00000"/>
                </a:solidFill>
                <a:latin typeface="Book Antiqua" pitchFamily="18" charset="0"/>
                <a:cs typeface="Times New Roman" pitchFamily="18" charset="0"/>
              </a:rPr>
              <a:t>, Johannes </a:t>
            </a:r>
            <a:r>
              <a:rPr lang="en-GB" sz="2400" b="1" dirty="0" err="1" smtClean="0">
                <a:solidFill>
                  <a:srgbClr val="C00000"/>
                </a:solidFill>
                <a:latin typeface="Book Antiqua" pitchFamily="18" charset="0"/>
                <a:cs typeface="Times New Roman" pitchFamily="18" charset="0"/>
              </a:rPr>
              <a:t>Kepler</a:t>
            </a:r>
            <a:r>
              <a:rPr lang="en-GB" sz="2400" b="1" dirty="0" smtClean="0">
                <a:solidFill>
                  <a:srgbClr val="C00000"/>
                </a:solidFill>
                <a:latin typeface="Book Antiqua" pitchFamily="18" charset="0"/>
                <a:cs typeface="Times New Roman" pitchFamily="18" charset="0"/>
              </a:rPr>
              <a:t>)</a:t>
            </a:r>
            <a:r>
              <a:rPr lang="en-GB" sz="2400" dirty="0" smtClean="0">
                <a:solidFill>
                  <a:srgbClr val="C00000"/>
                </a:solidFill>
                <a:latin typeface="Book Antiqua" pitchFamily="18" charset="0"/>
                <a:cs typeface="Times New Roman" pitchFamily="18" charset="0"/>
              </a:rPr>
              <a:t>, philosophers and mathematicians as well as astrologists and alchemists (John Dee, Edward </a:t>
            </a:r>
            <a:r>
              <a:rPr lang="en-GB" sz="2400" b="1" dirty="0" smtClean="0">
                <a:solidFill>
                  <a:srgbClr val="C00000"/>
                </a:solidFill>
                <a:latin typeface="Book Antiqua" pitchFamily="18" charset="0"/>
                <a:cs typeface="Times New Roman" pitchFamily="18" charset="0"/>
              </a:rPr>
              <a:t>Kelly)</a:t>
            </a:r>
            <a:r>
              <a:rPr lang="en-GB" sz="2400" dirty="0" smtClean="0">
                <a:solidFill>
                  <a:srgbClr val="C00000"/>
                </a:solidFill>
                <a:latin typeface="Book Antiqua" pitchFamily="18" charset="0"/>
                <a:cs typeface="Times New Roman" pitchFamily="18" charset="0"/>
              </a:rPr>
              <a:t> to Prague </a:t>
            </a:r>
            <a:r>
              <a:rPr lang="en-GB" b="1" dirty="0" smtClean="0">
                <a:solidFill>
                  <a:srgbClr val="C00000"/>
                </a:solidFill>
                <a:latin typeface="Times New Roman" pitchFamily="18" charset="0"/>
                <a:cs typeface="Times New Roman" pitchFamily="18" charset="0"/>
              </a:rPr>
              <a:t>.</a:t>
            </a:r>
          </a:p>
          <a:p>
            <a:pPr>
              <a:buFont typeface="Wingdings" pitchFamily="2" charset="2"/>
              <a:buChar char="v"/>
            </a:pPr>
            <a:r>
              <a:rPr lang="en-GB" sz="2400" b="1" dirty="0" err="1" smtClean="0">
                <a:solidFill>
                  <a:srgbClr val="C00000"/>
                </a:solidFill>
                <a:latin typeface="Book Antiqua" pitchFamily="18" charset="0"/>
                <a:cs typeface="Times New Roman" pitchFamily="18" charset="0"/>
              </a:rPr>
              <a:t>Tycho</a:t>
            </a:r>
            <a:r>
              <a:rPr lang="en-GB" sz="2400" b="1" dirty="0" smtClean="0">
                <a:solidFill>
                  <a:srgbClr val="C00000"/>
                </a:solidFill>
                <a:latin typeface="Book Antiqua" pitchFamily="18" charset="0"/>
                <a:cs typeface="Times New Roman" pitchFamily="18" charset="0"/>
              </a:rPr>
              <a:t>  Brahe </a:t>
            </a:r>
            <a:r>
              <a:rPr lang="en-GB" sz="2400" dirty="0" smtClean="0">
                <a:solidFill>
                  <a:srgbClr val="C00000"/>
                </a:solidFill>
                <a:latin typeface="Book Antiqua" pitchFamily="18" charset="0"/>
              </a:rPr>
              <a:t> became the official </a:t>
            </a:r>
            <a:r>
              <a:rPr lang="en-GB" sz="2400" b="1" dirty="0" smtClean="0">
                <a:solidFill>
                  <a:srgbClr val="C00000"/>
                </a:solidFill>
                <a:latin typeface="Book Antiqua" pitchFamily="18" charset="0"/>
              </a:rPr>
              <a:t>imperial astronomer</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Tycho's</a:t>
            </a:r>
            <a:r>
              <a:rPr lang="en-GB" sz="2400" dirty="0" smtClean="0">
                <a:solidFill>
                  <a:srgbClr val="C00000"/>
                </a:solidFill>
                <a:latin typeface="Book Antiqua" pitchFamily="18" charset="0"/>
              </a:rPr>
              <a:t> body is interred/buried in a tomb in the </a:t>
            </a:r>
            <a:r>
              <a:rPr lang="en-GB" sz="2400" b="1" dirty="0" smtClean="0">
                <a:solidFill>
                  <a:srgbClr val="C00000"/>
                </a:solidFill>
                <a:latin typeface="Book Antiqua" pitchFamily="18" charset="0"/>
              </a:rPr>
              <a:t>Church of Our Lady before </a:t>
            </a:r>
            <a:r>
              <a:rPr lang="en-GB" sz="2400" b="1" dirty="0" err="1" smtClean="0">
                <a:solidFill>
                  <a:srgbClr val="C00000"/>
                </a:solidFill>
                <a:latin typeface="Book Antiqua" pitchFamily="18" charset="0"/>
              </a:rPr>
              <a:t>Týn</a:t>
            </a:r>
            <a:r>
              <a:rPr lang="en-GB" sz="2400" dirty="0" smtClean="0">
                <a:solidFill>
                  <a:srgbClr val="C00000"/>
                </a:solidFill>
                <a:latin typeface="Book Antiqua" pitchFamily="18" charset="0"/>
              </a:rPr>
              <a:t>, in Old Town Square.</a:t>
            </a:r>
          </a:p>
          <a:p>
            <a:r>
              <a:rPr lang="en-GB" sz="2400" dirty="0" smtClean="0"/>
              <a:t>Prague City Hall approved a request by Danish scientists to exhume his remains in February 2010, and a team of Czech and Danish scientists from Aarhus University arrived to take bone, hair and clothing samples for analysis to confirm or rule out / exclude his murder.</a:t>
            </a:r>
            <a:endParaRPr lang="en-GB" sz="2400"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2286000" y="-910649"/>
            <a:ext cx="4572000" cy="646331"/>
          </a:xfrm>
          <a:prstGeom prst="rect">
            <a:avLst/>
          </a:prstGeom>
        </p:spPr>
        <p:txBody>
          <a:bodyPr>
            <a:spAutoFit/>
          </a:bodyPr>
          <a:lstStyle/>
          <a:p>
            <a:endParaRPr lang="en-US" dirty="0" smtClean="0"/>
          </a:p>
          <a:p>
            <a:pPr>
              <a:buFont typeface="Wingdings" pitchFamily="2" charset="2"/>
              <a:buChar char="v"/>
            </a:pPr>
            <a:endParaRPr lang="cs-CZ" dirty="0" smtClean="0">
              <a:solidFill>
                <a:srgbClr val="C00000"/>
              </a:solidFill>
              <a:latin typeface="Times New Roman" pitchFamily="18" charset="0"/>
              <a:cs typeface="Times New Roman" pitchFamily="18" charset="0"/>
            </a:endParaRPr>
          </a:p>
        </p:txBody>
      </p:sp>
      <p:pic>
        <p:nvPicPr>
          <p:cNvPr id="4" name="Picture 2" descr="http://upload.wikimedia.org/wikipedia/commons/thumb/d/da/Tycho_Brahe_Grave_DSCN2900.jpg/220px-Tycho_Brahe_Grave_DSCN2900.jpg">
            <a:hlinkClick r:id="rId2"/>
          </p:cNvPr>
          <p:cNvPicPr>
            <a:picLocks noChangeAspect="1" noChangeArrowheads="1"/>
          </p:cNvPicPr>
          <p:nvPr/>
        </p:nvPicPr>
        <p:blipFill>
          <a:blip r:embed="rId3" cstate="print"/>
          <a:srcRect/>
          <a:stretch>
            <a:fillRect/>
          </a:stretch>
        </p:blipFill>
        <p:spPr bwMode="auto">
          <a:xfrm>
            <a:off x="539552" y="3977678"/>
            <a:ext cx="3528392" cy="2646296"/>
          </a:xfrm>
          <a:prstGeom prst="rect">
            <a:avLst/>
          </a:prstGeom>
          <a:noFill/>
        </p:spPr>
      </p:pic>
      <p:pic>
        <p:nvPicPr>
          <p:cNvPr id="5" name="Picture 4" descr="http://upload.wikimedia.org/wikipedia/commons/thumb/5/55/Tycho_Brahe.jpg/170px-Tycho_Brahe.jpg">
            <a:hlinkClick r:id="rId4"/>
          </p:cNvPr>
          <p:cNvPicPr>
            <a:picLocks noChangeAspect="1" noChangeArrowheads="1"/>
          </p:cNvPicPr>
          <p:nvPr/>
        </p:nvPicPr>
        <p:blipFill>
          <a:blip r:embed="rId5" cstate="print"/>
          <a:srcRect/>
          <a:stretch>
            <a:fillRect/>
          </a:stretch>
        </p:blipFill>
        <p:spPr bwMode="auto">
          <a:xfrm>
            <a:off x="5434472" y="311775"/>
            <a:ext cx="3709528" cy="6546225"/>
          </a:xfrm>
          <a:prstGeom prst="rect">
            <a:avLst/>
          </a:prstGeom>
          <a:noFill/>
        </p:spPr>
      </p:pic>
      <p:sp>
        <p:nvSpPr>
          <p:cNvPr id="7" name="Obdélník 6"/>
          <p:cNvSpPr/>
          <p:nvPr/>
        </p:nvSpPr>
        <p:spPr>
          <a:xfrm>
            <a:off x="251520" y="620688"/>
            <a:ext cx="5400600" cy="2677656"/>
          </a:xfrm>
          <a:prstGeom prst="rect">
            <a:avLst/>
          </a:prstGeom>
        </p:spPr>
        <p:txBody>
          <a:bodyPr wrap="square">
            <a:spAutoFit/>
          </a:bodyPr>
          <a:lstStyle/>
          <a:p>
            <a:r>
              <a:rPr lang="en-GB" sz="2400" dirty="0" smtClean="0"/>
              <a:t>The team's conclusion was that "it is impossible that </a:t>
            </a:r>
            <a:r>
              <a:rPr lang="en-GB" sz="2400" dirty="0" err="1" smtClean="0"/>
              <a:t>Tycho</a:t>
            </a:r>
            <a:r>
              <a:rPr lang="en-GB" sz="2400" dirty="0" smtClean="0"/>
              <a:t> Brahe </a:t>
            </a:r>
            <a:r>
              <a:rPr lang="en-GB" sz="2400" u="sng" dirty="0" smtClean="0"/>
              <a:t>could have been murdered</a:t>
            </a:r>
            <a:r>
              <a:rPr lang="en-GB" sz="2400" dirty="0" smtClean="0"/>
              <a:t>“. The accumulation of mercury may have come from the "precipitation of mercury dust from the air during Brahe‘s long-term alchemistic activities.“</a:t>
            </a:r>
            <a:endParaRPr lang="en-GB" sz="2400" dirty="0" smtClean="0"/>
          </a:p>
        </p:txBody>
      </p:sp>
      <p:sp>
        <p:nvSpPr>
          <p:cNvPr id="8" name="TextovéPole 7"/>
          <p:cNvSpPr txBox="1"/>
          <p:nvPr/>
        </p:nvSpPr>
        <p:spPr>
          <a:xfrm>
            <a:off x="4932040" y="260648"/>
            <a:ext cx="476412" cy="369332"/>
          </a:xfrm>
          <a:prstGeom prst="rect">
            <a:avLst/>
          </a:prstGeom>
          <a:noFill/>
        </p:spPr>
        <p:txBody>
          <a:bodyPr wrap="none" rtlCol="0">
            <a:spAutoFit/>
          </a:bodyPr>
          <a:lstStyle/>
          <a:p>
            <a:r>
              <a:rPr lang="cs-CZ" dirty="0" smtClean="0"/>
              <a:t>11.</a:t>
            </a:r>
            <a:endParaRPr lang="cs-CZ" dirty="0"/>
          </a:p>
        </p:txBody>
      </p:sp>
      <p:sp>
        <p:nvSpPr>
          <p:cNvPr id="9" name="TextovéPole 8"/>
          <p:cNvSpPr txBox="1"/>
          <p:nvPr/>
        </p:nvSpPr>
        <p:spPr>
          <a:xfrm>
            <a:off x="539552" y="3573016"/>
            <a:ext cx="476412" cy="369332"/>
          </a:xfrm>
          <a:prstGeom prst="rect">
            <a:avLst/>
          </a:prstGeom>
          <a:noFill/>
        </p:spPr>
        <p:txBody>
          <a:bodyPr wrap="none" rtlCol="0">
            <a:spAutoFit/>
          </a:bodyPr>
          <a:lstStyle/>
          <a:p>
            <a:r>
              <a:rPr lang="cs-CZ" dirty="0" smtClean="0"/>
              <a:t>12.</a:t>
            </a:r>
            <a:endParaRPr lang="cs-CZ"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260648"/>
            <a:ext cx="7388896" cy="6370975"/>
          </a:xfrm>
          <a:prstGeom prst="rect">
            <a:avLst/>
          </a:prstGeom>
          <a:noFill/>
        </p:spPr>
        <p:txBody>
          <a:bodyPr wrap="square" rtlCol="0">
            <a:spAutoFit/>
          </a:bodyPr>
          <a:lstStyle/>
          <a:p>
            <a:r>
              <a:rPr lang="en-GB" sz="2400" dirty="0" smtClean="0">
                <a:solidFill>
                  <a:srgbClr val="C00000"/>
                </a:solidFill>
                <a:latin typeface="Book Antiqua" pitchFamily="18" charset="0"/>
              </a:rPr>
              <a:t>Prague was one of the most </a:t>
            </a:r>
            <a:r>
              <a:rPr lang="en-GB" sz="2400" b="1" dirty="0" smtClean="0">
                <a:solidFill>
                  <a:srgbClr val="C00000"/>
                </a:solidFill>
                <a:latin typeface="Book Antiqua" pitchFamily="18" charset="0"/>
              </a:rPr>
              <a:t>important centres of European Jewry at </a:t>
            </a:r>
            <a:r>
              <a:rPr lang="en-GB" sz="2400" b="1" dirty="0" err="1" smtClean="0">
                <a:solidFill>
                  <a:srgbClr val="C00000"/>
                </a:solidFill>
                <a:latin typeface="Book Antiqua" pitchFamily="18" charset="0"/>
              </a:rPr>
              <a:t>Rudolfine</a:t>
            </a:r>
            <a:r>
              <a:rPr lang="en-GB" sz="2400" b="1" dirty="0" smtClean="0">
                <a:solidFill>
                  <a:srgbClr val="C00000"/>
                </a:solidFill>
                <a:latin typeface="Book Antiqua" pitchFamily="18" charset="0"/>
              </a:rPr>
              <a:t> era</a:t>
            </a:r>
            <a:r>
              <a:rPr lang="en-GB" sz="2400" dirty="0" smtClean="0">
                <a:solidFill>
                  <a:srgbClr val="C00000"/>
                </a:solidFill>
                <a:latin typeface="Book Antiqua" pitchFamily="18" charset="0"/>
              </a:rPr>
              <a:t>, too. </a:t>
            </a:r>
            <a:r>
              <a:rPr lang="en-GB" sz="2400" b="1" dirty="0" smtClean="0">
                <a:solidFill>
                  <a:srgbClr val="C00000"/>
                </a:solidFill>
                <a:latin typeface="Book Antiqua" pitchFamily="18" charset="0"/>
              </a:rPr>
              <a:t>Prague Jews </a:t>
            </a:r>
            <a:r>
              <a:rPr lang="en-GB" sz="2400" dirty="0" smtClean="0">
                <a:solidFill>
                  <a:srgbClr val="C00000"/>
                </a:solidFill>
                <a:latin typeface="Book Antiqua" pitchFamily="18" charset="0"/>
              </a:rPr>
              <a:t>played a decisive role in the </a:t>
            </a:r>
            <a:r>
              <a:rPr lang="en-GB" sz="2400" b="1" dirty="0" smtClean="0">
                <a:solidFill>
                  <a:srgbClr val="C00000"/>
                </a:solidFill>
                <a:latin typeface="Book Antiqua" pitchFamily="18" charset="0"/>
              </a:rPr>
              <a:t>Imperial system of finances.</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Mordechai</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Maisel</a:t>
            </a:r>
            <a:r>
              <a:rPr lang="en-GB" sz="2400" dirty="0" smtClean="0">
                <a:solidFill>
                  <a:srgbClr val="C00000"/>
                </a:solidFill>
                <a:latin typeface="Book Antiqua" pitchFamily="18" charset="0"/>
              </a:rPr>
              <a:t>, the wealthiest citizen of Prague,  maintained close contact with Rudolf. Later it was Jacob </a:t>
            </a:r>
            <a:r>
              <a:rPr lang="en-GB" sz="2400" dirty="0" err="1" smtClean="0">
                <a:solidFill>
                  <a:srgbClr val="C00000"/>
                </a:solidFill>
                <a:latin typeface="Book Antiqua" pitchFamily="18" charset="0"/>
              </a:rPr>
              <a:t>Bassevi</a:t>
            </a:r>
            <a:r>
              <a:rPr lang="en-GB" sz="2400" dirty="0" smtClean="0">
                <a:solidFill>
                  <a:srgbClr val="C00000"/>
                </a:solidFill>
                <a:latin typeface="Book Antiqua" pitchFamily="18" charset="0"/>
              </a:rPr>
              <a:t>.</a:t>
            </a:r>
          </a:p>
          <a:p>
            <a:r>
              <a:rPr lang="en-GB" sz="2400" dirty="0" smtClean="0">
                <a:solidFill>
                  <a:srgbClr val="C00000"/>
                </a:solidFill>
                <a:latin typeface="Book Antiqua" pitchFamily="18" charset="0"/>
              </a:rPr>
              <a:t>Emperor Rudolf was interested in </a:t>
            </a:r>
            <a:r>
              <a:rPr lang="en-GB" sz="2400" b="1" dirty="0" smtClean="0">
                <a:solidFill>
                  <a:srgbClr val="C00000"/>
                </a:solidFill>
                <a:latin typeface="Book Antiqua" pitchFamily="18" charset="0"/>
              </a:rPr>
              <a:t>Jewish mysticism </a:t>
            </a:r>
            <a:r>
              <a:rPr lang="en-GB" sz="2400" dirty="0" smtClean="0">
                <a:solidFill>
                  <a:srgbClr val="C00000"/>
                </a:solidFill>
                <a:latin typeface="Book Antiqua" pitchFamily="18" charset="0"/>
              </a:rPr>
              <a:t>and had close contact with the rabbi of Old-New synagogue </a:t>
            </a:r>
            <a:r>
              <a:rPr lang="en-GB" sz="2400" b="1" dirty="0" smtClean="0">
                <a:solidFill>
                  <a:srgbClr val="C00000"/>
                </a:solidFill>
                <a:latin typeface="Book Antiqua" pitchFamily="18" charset="0"/>
              </a:rPr>
              <a:t>Rabbi </a:t>
            </a:r>
            <a:r>
              <a:rPr lang="en-GB" sz="2400" b="1" dirty="0" err="1" smtClean="0">
                <a:solidFill>
                  <a:srgbClr val="C00000"/>
                </a:solidFill>
                <a:latin typeface="Book Antiqua" pitchFamily="18" charset="0"/>
              </a:rPr>
              <a:t>Löw</a:t>
            </a:r>
            <a:r>
              <a:rPr lang="en-GB" sz="2400" dirty="0" smtClean="0">
                <a:solidFill>
                  <a:srgbClr val="C00000"/>
                </a:solidFill>
                <a:latin typeface="Book Antiqua" pitchFamily="18" charset="0"/>
              </a:rPr>
              <a:t>, Jewish scholar. The most famous legend connected with him is about </a:t>
            </a:r>
            <a:r>
              <a:rPr lang="en-GB" sz="2400" b="1" dirty="0" smtClean="0">
                <a:solidFill>
                  <a:srgbClr val="C00000"/>
                </a:solidFill>
                <a:latin typeface="Book Antiqua" pitchFamily="18" charset="0"/>
              </a:rPr>
              <a:t>Golem</a:t>
            </a:r>
            <a:r>
              <a:rPr lang="en-GB" sz="2400" dirty="0" smtClean="0">
                <a:solidFill>
                  <a:srgbClr val="C00000"/>
                </a:solidFill>
                <a:latin typeface="Book Antiqua" pitchFamily="18" charset="0"/>
              </a:rPr>
              <a:t>. It was an artificial human being created from the mud of  the Vltava. To give  it life it was necessary to place </a:t>
            </a:r>
            <a:r>
              <a:rPr lang="en-GB" sz="2400" dirty="0" err="1" smtClean="0">
                <a:solidFill>
                  <a:srgbClr val="C00000"/>
                </a:solidFill>
                <a:latin typeface="Book Antiqua" pitchFamily="18" charset="0"/>
              </a:rPr>
              <a:t>shem</a:t>
            </a:r>
            <a:r>
              <a:rPr lang="en-GB" sz="2400" dirty="0" smtClean="0">
                <a:solidFill>
                  <a:srgbClr val="C00000"/>
                </a:solidFill>
                <a:latin typeface="Book Antiqua" pitchFamily="18" charset="0"/>
              </a:rPr>
              <a:t> (an abbreviation of </a:t>
            </a:r>
            <a:r>
              <a:rPr lang="en-GB" sz="2400" dirty="0" err="1" smtClean="0">
                <a:solidFill>
                  <a:srgbClr val="C00000"/>
                </a:solidFill>
                <a:latin typeface="Book Antiqua" pitchFamily="18" charset="0"/>
              </a:rPr>
              <a:t>shemhamforash</a:t>
            </a:r>
            <a:r>
              <a:rPr lang="en-GB" sz="2400" dirty="0" smtClean="0">
                <a:solidFill>
                  <a:srgbClr val="C00000"/>
                </a:solidFill>
                <a:latin typeface="Book Antiqua" pitchFamily="18" charset="0"/>
              </a:rPr>
              <a:t>, i.e. formula of life, written on parchment) in his mouth. It was created as a servant of Rabbi </a:t>
            </a:r>
            <a:r>
              <a:rPr lang="en-GB" sz="2400" dirty="0" err="1" smtClean="0">
                <a:solidFill>
                  <a:srgbClr val="C00000"/>
                </a:solidFill>
                <a:latin typeface="Book Antiqua" pitchFamily="18" charset="0"/>
              </a:rPr>
              <a:t>Löw</a:t>
            </a:r>
            <a:r>
              <a:rPr lang="en-GB" sz="2400" dirty="0" smtClean="0">
                <a:solidFill>
                  <a:srgbClr val="C00000"/>
                </a:solidFill>
                <a:latin typeface="Book Antiqua" pitchFamily="18" charset="0"/>
              </a:rPr>
              <a:t> as well as the </a:t>
            </a:r>
            <a:r>
              <a:rPr lang="en-GB" sz="2400" b="1" dirty="0" smtClean="0">
                <a:solidFill>
                  <a:srgbClr val="C00000"/>
                </a:solidFill>
                <a:latin typeface="Book Antiqua" pitchFamily="18" charset="0"/>
              </a:rPr>
              <a:t>protector of the Jewish inhabitants </a:t>
            </a:r>
            <a:r>
              <a:rPr lang="en-GB" sz="2400" dirty="0" smtClean="0">
                <a:solidFill>
                  <a:srgbClr val="C00000"/>
                </a:solidFill>
                <a:latin typeface="Book Antiqua" pitchFamily="18" charset="0"/>
              </a:rPr>
              <a:t>of the Prague ghetto. </a:t>
            </a:r>
            <a:endParaRPr lang="en-GB" sz="2400" dirty="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165618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korunovat</a:t>
            </a:r>
            <a:endParaRPr lang="cs-CZ" sz="2400" dirty="0"/>
          </a:p>
        </p:txBody>
      </p:sp>
      <p:sp>
        <p:nvSpPr>
          <p:cNvPr id="4" name="TextovéPole 3"/>
          <p:cNvSpPr txBox="1"/>
          <p:nvPr/>
        </p:nvSpPr>
        <p:spPr>
          <a:xfrm>
            <a:off x="75557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to </a:t>
            </a:r>
            <a:r>
              <a:rPr lang="cs-CZ" sz="2400" b="1" dirty="0" err="1" smtClean="0">
                <a:solidFill>
                  <a:srgbClr val="C00000"/>
                </a:solidFill>
              </a:rPr>
              <a:t>coronise</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to </a:t>
            </a:r>
            <a:r>
              <a:rPr lang="cs-CZ" sz="2400" b="1" dirty="0" err="1" smtClean="0">
                <a:solidFill>
                  <a:srgbClr val="C00000"/>
                </a:solidFill>
              </a:rPr>
              <a:t>crownise</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a:r>
              <a:rPr lang="cs-CZ" sz="2400" b="1" dirty="0" smtClean="0">
                <a:solidFill>
                  <a:srgbClr val="C00000"/>
                </a:solidFill>
              </a:rPr>
              <a:t>to </a:t>
            </a:r>
            <a:r>
              <a:rPr lang="cs-CZ" sz="2400" b="1" dirty="0" err="1" smtClean="0">
                <a:solidFill>
                  <a:srgbClr val="C00000"/>
                </a:solidFill>
              </a:rPr>
              <a:t>crown</a:t>
            </a:r>
            <a:endParaRPr lang="cs-CZ" sz="2400" b="1" dirty="0" smtClean="0">
              <a:solidFill>
                <a:srgbClr val="C00000"/>
              </a:solidFill>
            </a:endParaRPr>
          </a:p>
        </p:txBody>
      </p:sp>
      <p:sp>
        <p:nvSpPr>
          <p:cNvPr id="11" name="TextovéPole 10"/>
          <p:cNvSpPr txBox="1"/>
          <p:nvPr/>
        </p:nvSpPr>
        <p:spPr>
          <a:xfrm>
            <a:off x="2915816" y="4941168"/>
            <a:ext cx="331236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nádvoří</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courtground</a:t>
            </a:r>
            <a:r>
              <a:rPr lang="cs-CZ" sz="2400" dirty="0" smtClean="0">
                <a:solidFill>
                  <a:srgbClr val="C00000"/>
                </a:solidFill>
              </a:rPr>
              <a:t> </a:t>
            </a:r>
            <a:endParaRPr lang="cs-CZ" sz="2400"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squareyard</a:t>
            </a:r>
            <a:endParaRPr lang="cs-CZ" sz="2400"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cs typeface="Times New Roman" pitchFamily="18" charset="0"/>
              </a:rPr>
              <a:t>courtyard</a:t>
            </a:r>
            <a:r>
              <a:rPr lang="cs-CZ" sz="2400" b="1" dirty="0" smtClean="0">
                <a:solidFill>
                  <a:srgbClr val="C00000"/>
                </a:solidFill>
                <a:cs typeface="Times New Roman" pitchFamily="18" charset="0"/>
              </a:rPr>
              <a:t> </a:t>
            </a:r>
            <a:endParaRPr lang="cs-CZ" sz="2400" b="1" dirty="0">
              <a:solidFill>
                <a:srgbClr val="C00000"/>
              </a:solidFill>
            </a:endParaRPr>
          </a:p>
        </p:txBody>
      </p:sp>
      <p:sp>
        <p:nvSpPr>
          <p:cNvPr id="15" name="TextovéPole 14"/>
          <p:cNvSpPr txBox="1"/>
          <p:nvPr/>
        </p:nvSpPr>
        <p:spPr>
          <a:xfrm>
            <a:off x="4932040" y="2132856"/>
            <a:ext cx="122413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svatý </a:t>
            </a:r>
            <a:endParaRPr lang="cs-CZ" sz="2400" b="1" dirty="0"/>
          </a:p>
        </p:txBody>
      </p:sp>
      <p:sp>
        <p:nvSpPr>
          <p:cNvPr id="16" name="TextovéPole 15"/>
          <p:cNvSpPr txBox="1"/>
          <p:nvPr/>
        </p:nvSpPr>
        <p:spPr>
          <a:xfrm>
            <a:off x="6156176" y="2564904"/>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secret</a:t>
            </a:r>
            <a:endParaRPr lang="cs-CZ" sz="2400" b="1" dirty="0">
              <a:solidFill>
                <a:srgbClr val="C00000"/>
              </a:solidFill>
            </a:endParaRPr>
          </a:p>
        </p:txBody>
      </p:sp>
      <p:sp>
        <p:nvSpPr>
          <p:cNvPr id="17" name="TextovéPole 16"/>
          <p:cNvSpPr txBox="1"/>
          <p:nvPr/>
        </p:nvSpPr>
        <p:spPr>
          <a:xfrm>
            <a:off x="6156176" y="2132856"/>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holy</a:t>
            </a:r>
            <a:endParaRPr lang="cs-CZ" sz="2400" b="1" dirty="0">
              <a:solidFill>
                <a:srgbClr val="C00000"/>
              </a:solidFill>
            </a:endParaRPr>
          </a:p>
        </p:txBody>
      </p:sp>
      <p:sp>
        <p:nvSpPr>
          <p:cNvPr id="18" name="TextovéPole 17"/>
          <p:cNvSpPr txBox="1"/>
          <p:nvPr/>
        </p:nvSpPr>
        <p:spPr>
          <a:xfrm>
            <a:off x="6156176" y="1700808"/>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sacrament</a:t>
            </a:r>
            <a:endParaRPr lang="cs-CZ" sz="2400" b="1" dirty="0">
              <a:solidFill>
                <a:srgbClr val="C00000"/>
              </a:solidFill>
            </a:endParaRPr>
          </a:p>
        </p:txBody>
      </p:sp>
      <p:sp>
        <p:nvSpPr>
          <p:cNvPr id="19" name="TextovéPole 18"/>
          <p:cNvSpPr txBox="1"/>
          <p:nvPr/>
        </p:nvSpPr>
        <p:spPr>
          <a:xfrm>
            <a:off x="4932040" y="4077072"/>
            <a:ext cx="151216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císař</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imperator</a:t>
            </a:r>
            <a:endParaRPr lang="cs-CZ" sz="2400" b="1" dirty="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ea typeface="Arial Unicode MS" pitchFamily="34" charset="-128"/>
                <a:cs typeface="Arial Unicode MS" pitchFamily="34" charset="-128"/>
              </a:rPr>
              <a:t>e</a:t>
            </a:r>
            <a:r>
              <a:rPr lang="cs-CZ" sz="2400" b="1" dirty="0" err="1" smtClean="0">
                <a:solidFill>
                  <a:srgbClr val="C00000"/>
                </a:solidFill>
              </a:rPr>
              <a:t>mperor</a:t>
            </a:r>
            <a:endParaRPr lang="cs-CZ" sz="2400" b="1" dirty="0" smtClean="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empress</a:t>
            </a:r>
            <a:endParaRPr lang="cs-CZ" sz="2400" b="1" dirty="0">
              <a:solidFill>
                <a:srgbClr val="C00000"/>
              </a:solidFill>
            </a:endParaRPr>
          </a:p>
        </p:txBody>
      </p:sp>
      <p:sp>
        <p:nvSpPr>
          <p:cNvPr id="27" name="TextovéPole 26"/>
          <p:cNvSpPr txBox="1"/>
          <p:nvPr/>
        </p:nvSpPr>
        <p:spPr>
          <a:xfrm>
            <a:off x="2915816" y="3068960"/>
            <a:ext cx="252028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římský</a:t>
            </a:r>
            <a:endParaRPr lang="cs-CZ" sz="2400" b="1" dirty="0"/>
          </a:p>
        </p:txBody>
      </p:sp>
      <p:sp>
        <p:nvSpPr>
          <p:cNvPr id="28" name="TextovéPole 27"/>
          <p:cNvSpPr txBox="1"/>
          <p:nvPr/>
        </p:nvSpPr>
        <p:spPr>
          <a:xfrm>
            <a:off x="755576" y="306896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roman</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Roman </a:t>
            </a:r>
            <a:endParaRPr lang="cs-CZ"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Romanic</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404664"/>
            <a:ext cx="5253618" cy="523220"/>
          </a:xfrm>
          <a:prstGeom prst="rect">
            <a:avLst/>
          </a:prstGeom>
          <a:noFill/>
        </p:spPr>
        <p:txBody>
          <a:bodyPr wrap="none" rtlCol="0">
            <a:spAutoFit/>
          </a:bodyPr>
          <a:lstStyle/>
          <a:p>
            <a:r>
              <a:rPr lang="cs-CZ" sz="2800" b="1" dirty="0" err="1" smtClean="0"/>
              <a:t>Translate</a:t>
            </a:r>
            <a:r>
              <a:rPr lang="cs-CZ" sz="2800" b="1" dirty="0" smtClean="0"/>
              <a:t> </a:t>
            </a:r>
            <a:r>
              <a:rPr lang="cs-CZ" sz="2800" b="1" dirty="0" err="1" smtClean="0"/>
              <a:t>the</a:t>
            </a:r>
            <a:r>
              <a:rPr lang="cs-CZ" sz="2800" b="1" dirty="0" smtClean="0"/>
              <a:t> </a:t>
            </a:r>
            <a:r>
              <a:rPr lang="cs-CZ" sz="2800" b="1" dirty="0" err="1" smtClean="0"/>
              <a:t>following</a:t>
            </a:r>
            <a:r>
              <a:rPr lang="cs-CZ" sz="2800" b="1" dirty="0" smtClean="0"/>
              <a:t> </a:t>
            </a:r>
            <a:r>
              <a:rPr lang="cs-CZ" sz="2800" b="1" dirty="0" err="1" smtClean="0"/>
              <a:t>sentences</a:t>
            </a:r>
            <a:r>
              <a:rPr lang="cs-CZ" sz="2800" b="1" dirty="0" smtClean="0"/>
              <a:t>:</a:t>
            </a:r>
            <a:endParaRPr lang="cs-CZ" sz="2800" b="1" dirty="0"/>
          </a:p>
        </p:txBody>
      </p:sp>
      <p:sp>
        <p:nvSpPr>
          <p:cNvPr id="5" name="TextovéPole 4"/>
          <p:cNvSpPr txBox="1"/>
          <p:nvPr/>
        </p:nvSpPr>
        <p:spPr>
          <a:xfrm>
            <a:off x="395536" y="2060848"/>
            <a:ext cx="8352928"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p:txBody>
      </p:sp>
      <p:sp>
        <p:nvSpPr>
          <p:cNvPr id="6" name="TextovéPole 5"/>
          <p:cNvSpPr txBox="1"/>
          <p:nvPr/>
        </p:nvSpPr>
        <p:spPr>
          <a:xfrm>
            <a:off x="395536" y="3717032"/>
            <a:ext cx="8424936"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chemeClr val="tx1"/>
                </a:solidFill>
              </a:rPr>
              <a:t>Sály </a:t>
            </a:r>
            <a:r>
              <a:rPr lang="cs-CZ" sz="2400" dirty="0" smtClean="0">
                <a:solidFill>
                  <a:srgbClr val="C00000"/>
                </a:solidFill>
              </a:rPr>
              <a:t>byly postaveny </a:t>
            </a:r>
            <a:r>
              <a:rPr lang="cs-CZ" sz="2400" dirty="0" smtClean="0">
                <a:solidFill>
                  <a:schemeClr val="tx1"/>
                </a:solidFill>
              </a:rPr>
              <a:t>k </a:t>
            </a:r>
            <a:r>
              <a:rPr lang="cs-CZ" sz="2400" dirty="0" smtClean="0">
                <a:solidFill>
                  <a:srgbClr val="C00000"/>
                </a:solidFill>
              </a:rPr>
              <a:t>uskladnění</a:t>
            </a:r>
            <a:r>
              <a:rPr lang="cs-CZ" sz="2400" dirty="0" smtClean="0">
                <a:solidFill>
                  <a:schemeClr val="tx1"/>
                </a:solidFill>
              </a:rPr>
              <a:t>  obrazů, grafik a soch Rudolfovy </a:t>
            </a:r>
            <a:r>
              <a:rPr lang="cs-CZ" sz="2400" dirty="0" smtClean="0">
                <a:solidFill>
                  <a:srgbClr val="C00000"/>
                </a:solidFill>
              </a:rPr>
              <a:t>sbírky</a:t>
            </a:r>
            <a:r>
              <a:rPr lang="cs-CZ" sz="2400" dirty="0" smtClean="0">
                <a:solidFill>
                  <a:schemeClr val="tx1"/>
                </a:solidFill>
              </a:rPr>
              <a:t>.</a:t>
            </a:r>
            <a:endParaRPr lang="cs-CZ" sz="2400" dirty="0">
              <a:solidFill>
                <a:schemeClr val="tx1"/>
              </a:solidFill>
            </a:endParaRPr>
          </a:p>
        </p:txBody>
      </p:sp>
      <p:sp>
        <p:nvSpPr>
          <p:cNvPr id="8" name="TextovéPole 7"/>
          <p:cNvSpPr txBox="1"/>
          <p:nvPr/>
        </p:nvSpPr>
        <p:spPr>
          <a:xfrm>
            <a:off x="395536" y="4509120"/>
            <a:ext cx="8352928"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p:txBody>
      </p:sp>
      <p:sp>
        <p:nvSpPr>
          <p:cNvPr id="7" name="TextovéPole 6"/>
          <p:cNvSpPr txBox="1"/>
          <p:nvPr/>
        </p:nvSpPr>
        <p:spPr>
          <a:xfrm>
            <a:off x="395536" y="4509120"/>
            <a:ext cx="8424936"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sz="2400" dirty="0" smtClean="0">
              <a:solidFill>
                <a:schemeClr val="tx1"/>
              </a:solidFill>
              <a:cs typeface="Times New Roman" pitchFamily="18" charset="0"/>
            </a:endParaRPr>
          </a:p>
          <a:p>
            <a:r>
              <a:rPr lang="en-GB" sz="2400" dirty="0" smtClean="0">
                <a:solidFill>
                  <a:schemeClr val="tx1"/>
                </a:solidFill>
                <a:cs typeface="Times New Roman" pitchFamily="18" charset="0"/>
              </a:rPr>
              <a:t>Halls </a:t>
            </a:r>
            <a:r>
              <a:rPr lang="en-GB" sz="2400" dirty="0" smtClean="0">
                <a:solidFill>
                  <a:srgbClr val="C00000"/>
                </a:solidFill>
                <a:cs typeface="Times New Roman" pitchFamily="18" charset="0"/>
              </a:rPr>
              <a:t>were built </a:t>
            </a:r>
            <a:r>
              <a:rPr lang="en-GB" sz="2400" dirty="0" smtClean="0">
                <a:solidFill>
                  <a:schemeClr val="tx1"/>
                </a:solidFill>
                <a:cs typeface="Times New Roman" pitchFamily="18" charset="0"/>
              </a:rPr>
              <a:t>to </a:t>
            </a:r>
            <a:r>
              <a:rPr lang="en-GB" sz="2400" dirty="0" smtClean="0">
                <a:solidFill>
                  <a:srgbClr val="C00000"/>
                </a:solidFill>
                <a:cs typeface="Times New Roman" pitchFamily="18" charset="0"/>
              </a:rPr>
              <a:t>house</a:t>
            </a:r>
            <a:r>
              <a:rPr lang="en-GB" sz="2400" dirty="0" smtClean="0">
                <a:solidFill>
                  <a:schemeClr val="tx1"/>
                </a:solidFill>
                <a:cs typeface="Times New Roman" pitchFamily="18" charset="0"/>
              </a:rPr>
              <a:t> the paintings, graphics and sculptures of Rudolf´s </a:t>
            </a:r>
            <a:r>
              <a:rPr lang="en-GB" sz="2400" dirty="0" smtClean="0">
                <a:solidFill>
                  <a:srgbClr val="C00000"/>
                </a:solidFill>
                <a:cs typeface="Times New Roman" pitchFamily="18" charset="0"/>
              </a:rPr>
              <a:t>collection.</a:t>
            </a:r>
            <a:endParaRPr lang="en-GB" sz="2400" dirty="0" smtClean="0">
              <a:solidFill>
                <a:srgbClr val="C00000"/>
              </a:solidFill>
            </a:endParaRPr>
          </a:p>
          <a:p>
            <a:endParaRPr lang="cs-CZ" sz="2400" dirty="0" smtClean="0">
              <a:solidFill>
                <a:schemeClr val="tx1"/>
              </a:solidFill>
              <a:latin typeface="+mj-lt"/>
            </a:endParaRPr>
          </a:p>
        </p:txBody>
      </p:sp>
      <p:sp>
        <p:nvSpPr>
          <p:cNvPr id="4" name="TextovéPole 3"/>
          <p:cNvSpPr txBox="1"/>
          <p:nvPr/>
        </p:nvSpPr>
        <p:spPr>
          <a:xfrm>
            <a:off x="395536" y="1988840"/>
            <a:ext cx="8424936"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sz="2400" dirty="0" smtClean="0">
              <a:solidFill>
                <a:schemeClr val="tx1"/>
              </a:solidFill>
              <a:cs typeface="Times New Roman" pitchFamily="18" charset="0"/>
            </a:endParaRPr>
          </a:p>
          <a:p>
            <a:r>
              <a:rPr lang="en-GB" sz="2400" dirty="0" smtClean="0">
                <a:solidFill>
                  <a:schemeClr val="tx1"/>
                </a:solidFill>
                <a:cs typeface="Times New Roman" pitchFamily="18" charset="0"/>
              </a:rPr>
              <a:t>The second courtyard </a:t>
            </a:r>
            <a:r>
              <a:rPr lang="en-GB" sz="2400" dirty="0" smtClean="0">
                <a:solidFill>
                  <a:srgbClr val="C00000"/>
                </a:solidFill>
                <a:cs typeface="Times New Roman" pitchFamily="18" charset="0"/>
              </a:rPr>
              <a:t>was created </a:t>
            </a:r>
            <a:r>
              <a:rPr lang="en-GB" sz="2400" dirty="0" smtClean="0">
                <a:solidFill>
                  <a:schemeClr val="tx1"/>
                </a:solidFill>
                <a:cs typeface="Times New Roman" pitchFamily="18" charset="0"/>
              </a:rPr>
              <a:t>and the emperor </a:t>
            </a:r>
            <a:r>
              <a:rPr lang="en-GB" sz="2400" dirty="0" smtClean="0">
                <a:solidFill>
                  <a:srgbClr val="C00000"/>
                </a:solidFill>
                <a:cs typeface="Times New Roman" pitchFamily="18" charset="0"/>
              </a:rPr>
              <a:t>had</a:t>
            </a:r>
            <a:r>
              <a:rPr lang="en-GB" sz="2400" dirty="0" smtClean="0">
                <a:solidFill>
                  <a:schemeClr val="tx1"/>
                </a:solidFill>
                <a:cs typeface="Times New Roman" pitchFamily="18" charset="0"/>
              </a:rPr>
              <a:t> the Rudolf Gallery and the Spanish Hall </a:t>
            </a:r>
            <a:r>
              <a:rPr lang="en-GB" sz="2400" dirty="0" smtClean="0">
                <a:solidFill>
                  <a:srgbClr val="C00000"/>
                </a:solidFill>
                <a:cs typeface="Times New Roman" pitchFamily="18" charset="0"/>
              </a:rPr>
              <a:t>built</a:t>
            </a:r>
            <a:r>
              <a:rPr lang="en-GB" sz="2400" dirty="0" smtClean="0">
                <a:solidFill>
                  <a:schemeClr val="tx1"/>
                </a:solidFill>
                <a:cs typeface="Times New Roman" pitchFamily="18" charset="0"/>
              </a:rPr>
              <a:t> there</a:t>
            </a:r>
            <a:endParaRPr lang="en-GB" sz="2400" dirty="0" smtClean="0">
              <a:solidFill>
                <a:schemeClr val="tx1"/>
              </a:solidFill>
              <a:latin typeface="+mj-lt"/>
              <a:cs typeface="Times New Roman" pitchFamily="18" charset="0"/>
            </a:endParaRPr>
          </a:p>
          <a:p>
            <a:endParaRPr lang="cs-CZ" sz="2400" dirty="0">
              <a:solidFill>
                <a:schemeClr val="tx1"/>
              </a:solidFill>
              <a:latin typeface="+mj-lt"/>
            </a:endParaRPr>
          </a:p>
        </p:txBody>
      </p:sp>
      <p:sp>
        <p:nvSpPr>
          <p:cNvPr id="3" name="TextovéPole 2"/>
          <p:cNvSpPr txBox="1"/>
          <p:nvPr/>
        </p:nvSpPr>
        <p:spPr>
          <a:xfrm>
            <a:off x="395536" y="1196752"/>
            <a:ext cx="8424936"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rgbClr val="C00000"/>
                </a:solidFill>
              </a:rPr>
              <a:t>Bylo vytvořeno</a:t>
            </a:r>
            <a:r>
              <a:rPr lang="cs-CZ" sz="2400" dirty="0" smtClean="0"/>
              <a:t> druhé nádvoří a císař </a:t>
            </a:r>
            <a:r>
              <a:rPr lang="cs-CZ" sz="2400" dirty="0" smtClean="0">
                <a:solidFill>
                  <a:srgbClr val="C00000"/>
                </a:solidFill>
              </a:rPr>
              <a:t>dal </a:t>
            </a:r>
            <a:r>
              <a:rPr lang="cs-CZ" sz="2400" dirty="0" smtClean="0">
                <a:solidFill>
                  <a:schemeClr val="tx1"/>
                </a:solidFill>
              </a:rPr>
              <a:t>tady</a:t>
            </a:r>
            <a:r>
              <a:rPr lang="cs-CZ" sz="2400" dirty="0" smtClean="0">
                <a:solidFill>
                  <a:srgbClr val="C00000"/>
                </a:solidFill>
              </a:rPr>
              <a:t> postavit </a:t>
            </a:r>
            <a:r>
              <a:rPr lang="cs-CZ" sz="2400" dirty="0" smtClean="0"/>
              <a:t>Rudolfovu galerii a Španělský sál.</a:t>
            </a:r>
            <a:endParaRPr lang="cs-CZ" sz="2400" dirty="0"/>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165618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odrážet</a:t>
            </a:r>
            <a:endParaRPr lang="cs-CZ" sz="2400" dirty="0"/>
          </a:p>
        </p:txBody>
      </p:sp>
      <p:sp>
        <p:nvSpPr>
          <p:cNvPr id="4" name="TextovéPole 3"/>
          <p:cNvSpPr txBox="1"/>
          <p:nvPr/>
        </p:nvSpPr>
        <p:spPr>
          <a:xfrm>
            <a:off x="75557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to reverse</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to </a:t>
            </a:r>
            <a:r>
              <a:rPr lang="cs-CZ" sz="2400" b="1" dirty="0" err="1" smtClean="0">
                <a:solidFill>
                  <a:srgbClr val="C00000"/>
                </a:solidFill>
              </a:rPr>
              <a:t>resight</a:t>
            </a:r>
            <a:r>
              <a:rPr lang="cs-CZ" sz="2400" b="1" dirty="0" smtClean="0">
                <a:solidFill>
                  <a:srgbClr val="C00000"/>
                </a:solidFill>
              </a:rPr>
              <a:t> </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a:r>
              <a:rPr lang="cs-CZ" sz="2400" b="1" dirty="0" smtClean="0">
                <a:solidFill>
                  <a:srgbClr val="C00000"/>
                </a:solidFill>
              </a:rPr>
              <a:t>to </a:t>
            </a:r>
            <a:r>
              <a:rPr lang="cs-CZ" sz="2400" b="1" dirty="0" err="1" smtClean="0">
                <a:solidFill>
                  <a:srgbClr val="C00000"/>
                </a:solidFill>
              </a:rPr>
              <a:t>reflect</a:t>
            </a:r>
            <a:endParaRPr lang="cs-CZ" sz="2400" b="1" dirty="0" smtClean="0">
              <a:solidFill>
                <a:srgbClr val="C00000"/>
              </a:solidFill>
            </a:endParaRPr>
          </a:p>
        </p:txBody>
      </p:sp>
      <p:sp>
        <p:nvSpPr>
          <p:cNvPr id="11" name="TextovéPole 10"/>
          <p:cNvSpPr txBox="1"/>
          <p:nvPr/>
        </p:nvSpPr>
        <p:spPr>
          <a:xfrm>
            <a:off x="2915816" y="4941168"/>
            <a:ext cx="165618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šířit</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widen</a:t>
            </a:r>
            <a:endParaRPr lang="cs-CZ" sz="2400" b="1"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broaden</a:t>
            </a:r>
            <a:endParaRPr lang="cs-CZ" sz="2400" b="1"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spread</a:t>
            </a:r>
            <a:endParaRPr lang="cs-CZ" sz="2400" b="1" dirty="0">
              <a:solidFill>
                <a:srgbClr val="C00000"/>
              </a:solidFill>
            </a:endParaRPr>
          </a:p>
        </p:txBody>
      </p:sp>
      <p:sp>
        <p:nvSpPr>
          <p:cNvPr id="15" name="TextovéPole 14"/>
          <p:cNvSpPr txBox="1"/>
          <p:nvPr/>
        </p:nvSpPr>
        <p:spPr>
          <a:xfrm>
            <a:off x="4932040" y="2132856"/>
            <a:ext cx="122413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vkus </a:t>
            </a:r>
            <a:endParaRPr lang="cs-CZ" sz="2400" b="1" dirty="0"/>
          </a:p>
        </p:txBody>
      </p:sp>
      <p:sp>
        <p:nvSpPr>
          <p:cNvPr id="16" name="TextovéPole 15"/>
          <p:cNvSpPr txBox="1"/>
          <p:nvPr/>
        </p:nvSpPr>
        <p:spPr>
          <a:xfrm>
            <a:off x="6156176" y="2564904"/>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feel</a:t>
            </a:r>
            <a:endParaRPr lang="cs-CZ" sz="2400" b="1" dirty="0">
              <a:solidFill>
                <a:srgbClr val="C00000"/>
              </a:solidFill>
            </a:endParaRPr>
          </a:p>
        </p:txBody>
      </p:sp>
      <p:sp>
        <p:nvSpPr>
          <p:cNvPr id="17" name="TextovéPole 16"/>
          <p:cNvSpPr txBox="1"/>
          <p:nvPr/>
        </p:nvSpPr>
        <p:spPr>
          <a:xfrm>
            <a:off x="6156176" y="2132856"/>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taste</a:t>
            </a:r>
            <a:endParaRPr lang="cs-CZ" sz="2400" b="1" dirty="0">
              <a:solidFill>
                <a:srgbClr val="C00000"/>
              </a:solidFill>
            </a:endParaRPr>
          </a:p>
        </p:txBody>
      </p:sp>
      <p:sp>
        <p:nvSpPr>
          <p:cNvPr id="18" name="TextovéPole 17"/>
          <p:cNvSpPr txBox="1"/>
          <p:nvPr/>
        </p:nvSpPr>
        <p:spPr>
          <a:xfrm>
            <a:off x="6156176" y="1700808"/>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elegance</a:t>
            </a:r>
            <a:endParaRPr lang="cs-CZ" sz="2400" b="1" dirty="0">
              <a:solidFill>
                <a:srgbClr val="C00000"/>
              </a:solidFill>
            </a:endParaRPr>
          </a:p>
        </p:txBody>
      </p:sp>
      <p:sp>
        <p:nvSpPr>
          <p:cNvPr id="19" name="TextovéPole 18"/>
          <p:cNvSpPr txBox="1"/>
          <p:nvPr/>
        </p:nvSpPr>
        <p:spPr>
          <a:xfrm>
            <a:off x="4932040" y="4077072"/>
            <a:ext cx="151216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 nezbytný</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unimportant</a:t>
            </a:r>
            <a:endParaRPr lang="cs-CZ" sz="2400" b="1" dirty="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essential</a:t>
            </a:r>
            <a:endParaRPr lang="cs-CZ" sz="2400" b="1" dirty="0" smtClean="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unnesessary</a:t>
            </a:r>
            <a:endParaRPr lang="cs-CZ" sz="2400" b="1" dirty="0">
              <a:solidFill>
                <a:srgbClr val="C00000"/>
              </a:solidFill>
            </a:endParaRPr>
          </a:p>
        </p:txBody>
      </p:sp>
      <p:sp>
        <p:nvSpPr>
          <p:cNvPr id="27" name="TextovéPole 26"/>
          <p:cNvSpPr txBox="1"/>
          <p:nvPr/>
        </p:nvSpPr>
        <p:spPr>
          <a:xfrm>
            <a:off x="2915816" y="3068960"/>
            <a:ext cx="158417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bohyně</a:t>
            </a:r>
            <a:endParaRPr lang="cs-CZ" sz="2400" b="1" dirty="0"/>
          </a:p>
        </p:txBody>
      </p:sp>
      <p:sp>
        <p:nvSpPr>
          <p:cNvPr id="28" name="TextovéPole 27"/>
          <p:cNvSpPr txBox="1"/>
          <p:nvPr/>
        </p:nvSpPr>
        <p:spPr>
          <a:xfrm>
            <a:off x="755576" y="306896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goddes</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g</a:t>
            </a:r>
            <a:r>
              <a:rPr lang="en-US" sz="2400" b="1" dirty="0" err="1" smtClean="0">
                <a:solidFill>
                  <a:srgbClr val="C00000"/>
                </a:solidFill>
              </a:rPr>
              <a:t>oddess</a:t>
            </a:r>
            <a:r>
              <a:rPr lang="cs-CZ" sz="2400" b="1" dirty="0" smtClean="0">
                <a:solidFill>
                  <a:srgbClr val="C00000"/>
                </a:solidFill>
              </a:rPr>
              <a:t> </a:t>
            </a:r>
            <a:endParaRPr lang="cs-CZ"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godes</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404664"/>
            <a:ext cx="5253618" cy="523220"/>
          </a:xfrm>
          <a:prstGeom prst="rect">
            <a:avLst/>
          </a:prstGeom>
          <a:noFill/>
        </p:spPr>
        <p:txBody>
          <a:bodyPr wrap="none" rtlCol="0">
            <a:spAutoFit/>
          </a:bodyPr>
          <a:lstStyle/>
          <a:p>
            <a:r>
              <a:rPr lang="cs-CZ" sz="2800" b="1" dirty="0" err="1" smtClean="0"/>
              <a:t>Translate</a:t>
            </a:r>
            <a:r>
              <a:rPr lang="cs-CZ" sz="2800" b="1" dirty="0" smtClean="0"/>
              <a:t> </a:t>
            </a:r>
            <a:r>
              <a:rPr lang="cs-CZ" sz="2800" b="1" dirty="0" err="1" smtClean="0"/>
              <a:t>the</a:t>
            </a:r>
            <a:r>
              <a:rPr lang="cs-CZ" sz="2800" b="1" dirty="0" smtClean="0"/>
              <a:t> </a:t>
            </a:r>
            <a:r>
              <a:rPr lang="cs-CZ" sz="2800" b="1" dirty="0" err="1" smtClean="0"/>
              <a:t>following</a:t>
            </a:r>
            <a:r>
              <a:rPr lang="cs-CZ" sz="2800" b="1" dirty="0" smtClean="0"/>
              <a:t> </a:t>
            </a:r>
            <a:r>
              <a:rPr lang="cs-CZ" sz="2800" b="1" dirty="0" err="1" smtClean="0"/>
              <a:t>sentences</a:t>
            </a:r>
            <a:r>
              <a:rPr lang="cs-CZ" sz="2800" b="1" dirty="0" smtClean="0"/>
              <a:t>:</a:t>
            </a:r>
            <a:endParaRPr lang="cs-CZ" sz="2800" b="1" dirty="0"/>
          </a:p>
        </p:txBody>
      </p:sp>
      <p:sp>
        <p:nvSpPr>
          <p:cNvPr id="5" name="TextovéPole 4"/>
          <p:cNvSpPr txBox="1"/>
          <p:nvPr/>
        </p:nvSpPr>
        <p:spPr>
          <a:xfrm>
            <a:off x="395536" y="1700808"/>
            <a:ext cx="8352928"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p:txBody>
      </p:sp>
      <p:sp>
        <p:nvSpPr>
          <p:cNvPr id="6" name="TextovéPole 5"/>
          <p:cNvSpPr txBox="1"/>
          <p:nvPr/>
        </p:nvSpPr>
        <p:spPr>
          <a:xfrm>
            <a:off x="395536" y="3284984"/>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chemeClr val="tx1"/>
                </a:solidFill>
              </a:rPr>
              <a:t>Všechny </a:t>
            </a:r>
            <a:r>
              <a:rPr lang="cs-CZ" sz="2400" dirty="0" smtClean="0">
                <a:solidFill>
                  <a:srgbClr val="C00000"/>
                </a:solidFill>
              </a:rPr>
              <a:t>předměty </a:t>
            </a:r>
            <a:r>
              <a:rPr lang="cs-CZ" sz="2400" dirty="0" smtClean="0">
                <a:solidFill>
                  <a:schemeClr val="tx1"/>
                </a:solidFill>
              </a:rPr>
              <a:t>byly </a:t>
            </a:r>
            <a:r>
              <a:rPr lang="cs-CZ" sz="2400" dirty="0" smtClean="0">
                <a:solidFill>
                  <a:srgbClr val="C00000"/>
                </a:solidFill>
              </a:rPr>
              <a:t>systematicky  uspořádány </a:t>
            </a:r>
            <a:r>
              <a:rPr lang="cs-CZ" sz="2400" dirty="0" smtClean="0">
                <a:solidFill>
                  <a:schemeClr val="tx1"/>
                </a:solidFill>
              </a:rPr>
              <a:t>a </a:t>
            </a:r>
            <a:r>
              <a:rPr lang="cs-CZ" sz="2400" dirty="0" smtClean="0">
                <a:solidFill>
                  <a:srgbClr val="C00000"/>
                </a:solidFill>
              </a:rPr>
              <a:t>zaneseny do inventáře  archivářem</a:t>
            </a:r>
            <a:r>
              <a:rPr lang="cs-CZ" sz="2400" dirty="0" smtClean="0">
                <a:solidFill>
                  <a:schemeClr val="tx1"/>
                </a:solidFill>
              </a:rPr>
              <a:t>  a sloužily studiu přírodního a uměleckého</a:t>
            </a:r>
          </a:p>
          <a:p>
            <a:r>
              <a:rPr lang="cs-CZ" sz="2400" dirty="0" smtClean="0">
                <a:solidFill>
                  <a:schemeClr val="tx1"/>
                </a:solidFill>
              </a:rPr>
              <a:t> světa.</a:t>
            </a:r>
            <a:endParaRPr lang="cs-CZ" sz="2400" dirty="0">
              <a:solidFill>
                <a:schemeClr val="tx1"/>
              </a:solidFill>
            </a:endParaRPr>
          </a:p>
        </p:txBody>
      </p:sp>
      <p:sp>
        <p:nvSpPr>
          <p:cNvPr id="8" name="TextovéPole 7"/>
          <p:cNvSpPr txBox="1"/>
          <p:nvPr/>
        </p:nvSpPr>
        <p:spPr>
          <a:xfrm>
            <a:off x="395536" y="4437112"/>
            <a:ext cx="8352928"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p:txBody>
      </p:sp>
      <p:sp>
        <p:nvSpPr>
          <p:cNvPr id="7" name="TextovéPole 6"/>
          <p:cNvSpPr txBox="1"/>
          <p:nvPr/>
        </p:nvSpPr>
        <p:spPr>
          <a:xfrm>
            <a:off x="395536" y="4437112"/>
            <a:ext cx="8424936"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sz="2400" dirty="0" smtClean="0">
              <a:solidFill>
                <a:srgbClr val="441918"/>
              </a:solidFill>
              <a:cs typeface="Times New Roman" pitchFamily="18" charset="0"/>
            </a:endParaRPr>
          </a:p>
          <a:p>
            <a:r>
              <a:rPr lang="en-GB" sz="2400" dirty="0" smtClean="0">
                <a:solidFill>
                  <a:srgbClr val="441918"/>
                </a:solidFill>
                <a:cs typeface="Times New Roman" pitchFamily="18" charset="0"/>
              </a:rPr>
              <a:t>All </a:t>
            </a:r>
            <a:r>
              <a:rPr lang="en-GB" sz="2400" dirty="0" smtClean="0">
                <a:solidFill>
                  <a:srgbClr val="C00000"/>
                </a:solidFill>
                <a:cs typeface="Times New Roman" pitchFamily="18" charset="0"/>
              </a:rPr>
              <a:t>items</a:t>
            </a:r>
            <a:r>
              <a:rPr lang="en-GB" sz="2400" dirty="0" smtClean="0">
                <a:solidFill>
                  <a:srgbClr val="441918"/>
                </a:solidFill>
                <a:cs typeface="Times New Roman" pitchFamily="18" charset="0"/>
              </a:rPr>
              <a:t> were </a:t>
            </a:r>
            <a:r>
              <a:rPr lang="en-GB" sz="2400" dirty="0" smtClean="0">
                <a:solidFill>
                  <a:srgbClr val="C00000"/>
                </a:solidFill>
                <a:cs typeface="Times New Roman" pitchFamily="18" charset="0"/>
              </a:rPr>
              <a:t>systematically arranged </a:t>
            </a:r>
            <a:r>
              <a:rPr lang="en-GB" sz="2400" dirty="0" smtClean="0">
                <a:solidFill>
                  <a:srgbClr val="441918"/>
                </a:solidFill>
                <a:cs typeface="Times New Roman" pitchFamily="18" charset="0"/>
              </a:rPr>
              <a:t>and </a:t>
            </a:r>
            <a:r>
              <a:rPr lang="en-GB" sz="2400" dirty="0" smtClean="0">
                <a:solidFill>
                  <a:srgbClr val="C00000"/>
                </a:solidFill>
                <a:cs typeface="Times New Roman" pitchFamily="18" charset="0"/>
              </a:rPr>
              <a:t>itemized </a:t>
            </a:r>
            <a:r>
              <a:rPr lang="en-GB" sz="2400" dirty="0" smtClean="0">
                <a:solidFill>
                  <a:srgbClr val="441918"/>
                </a:solidFill>
                <a:cs typeface="Times New Roman" pitchFamily="18" charset="0"/>
              </a:rPr>
              <a:t>by the </a:t>
            </a:r>
            <a:r>
              <a:rPr lang="en-GB" sz="2400" dirty="0" smtClean="0">
                <a:solidFill>
                  <a:srgbClr val="C00000"/>
                </a:solidFill>
                <a:cs typeface="Times New Roman" pitchFamily="18" charset="0"/>
              </a:rPr>
              <a:t>archivist</a:t>
            </a:r>
            <a:r>
              <a:rPr lang="en-GB" sz="2400" dirty="0" smtClean="0">
                <a:solidFill>
                  <a:srgbClr val="441918"/>
                </a:solidFill>
                <a:cs typeface="Times New Roman" pitchFamily="18" charset="0"/>
              </a:rPr>
              <a:t>, and </a:t>
            </a:r>
            <a:r>
              <a:rPr lang="en-GB" sz="2400" dirty="0" smtClean="0">
                <a:solidFill>
                  <a:srgbClr val="C00000"/>
                </a:solidFill>
                <a:cs typeface="Times New Roman" pitchFamily="18" charset="0"/>
              </a:rPr>
              <a:t>served</a:t>
            </a:r>
            <a:r>
              <a:rPr lang="en-GB" sz="2400" dirty="0" smtClean="0">
                <a:solidFill>
                  <a:srgbClr val="441918"/>
                </a:solidFill>
                <a:cs typeface="Times New Roman" pitchFamily="18" charset="0"/>
              </a:rPr>
              <a:t> for the study of  natural and artistic world .</a:t>
            </a:r>
          </a:p>
          <a:p>
            <a:pPr>
              <a:buFont typeface="Wingdings" pitchFamily="2" charset="2"/>
              <a:buChar char="v"/>
            </a:pPr>
            <a:endParaRPr lang="cs-CZ" sz="2400" dirty="0" smtClean="0">
              <a:solidFill>
                <a:srgbClr val="C00000"/>
              </a:solidFill>
              <a:latin typeface="Book Antiqua" pitchFamily="18" charset="0"/>
              <a:cs typeface="Times New Roman" pitchFamily="18" charset="0"/>
            </a:endParaRPr>
          </a:p>
        </p:txBody>
      </p:sp>
      <p:sp>
        <p:nvSpPr>
          <p:cNvPr id="4" name="TextovéPole 3"/>
          <p:cNvSpPr txBox="1"/>
          <p:nvPr/>
        </p:nvSpPr>
        <p:spPr>
          <a:xfrm>
            <a:off x="395536" y="1628800"/>
            <a:ext cx="8424936"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sz="2400" dirty="0" smtClean="0">
              <a:solidFill>
                <a:schemeClr val="tx1"/>
              </a:solidFill>
              <a:cs typeface="Times New Roman" pitchFamily="18" charset="0"/>
            </a:endParaRPr>
          </a:p>
          <a:p>
            <a:r>
              <a:rPr lang="en-GB" sz="2400" dirty="0" smtClean="0">
                <a:solidFill>
                  <a:schemeClr val="tx1"/>
                </a:solidFill>
                <a:cs typeface="Times New Roman" pitchFamily="18" charset="0"/>
              </a:rPr>
              <a:t>He had </a:t>
            </a:r>
            <a:r>
              <a:rPr lang="en-GB" sz="2400" dirty="0" smtClean="0">
                <a:solidFill>
                  <a:srgbClr val="C00000"/>
                </a:solidFill>
                <a:cs typeface="Times New Roman" pitchFamily="18" charset="0"/>
              </a:rPr>
              <a:t>positive attitude </a:t>
            </a:r>
            <a:r>
              <a:rPr lang="en-GB" sz="2400" dirty="0" smtClean="0">
                <a:solidFill>
                  <a:schemeClr val="tx1"/>
                </a:solidFill>
                <a:cs typeface="Times New Roman" pitchFamily="18" charset="0"/>
              </a:rPr>
              <a:t>to </a:t>
            </a:r>
            <a:r>
              <a:rPr lang="en-GB" sz="2400" dirty="0" smtClean="0">
                <a:solidFill>
                  <a:srgbClr val="C00000"/>
                </a:solidFill>
                <a:cs typeface="Times New Roman" pitchFamily="18" charset="0"/>
              </a:rPr>
              <a:t>science</a:t>
            </a:r>
            <a:r>
              <a:rPr lang="en-GB" sz="2400" dirty="0" smtClean="0">
                <a:solidFill>
                  <a:schemeClr val="tx1"/>
                </a:solidFill>
                <a:cs typeface="Times New Roman" pitchFamily="18" charset="0"/>
              </a:rPr>
              <a:t> and  </a:t>
            </a:r>
            <a:r>
              <a:rPr lang="en-GB" sz="2400" dirty="0" smtClean="0">
                <a:solidFill>
                  <a:srgbClr val="C00000"/>
                </a:solidFill>
                <a:cs typeface="Times New Roman" pitchFamily="18" charset="0"/>
              </a:rPr>
              <a:t>occult sciences</a:t>
            </a:r>
            <a:r>
              <a:rPr lang="en-GB" sz="2400" dirty="0" smtClean="0">
                <a:solidFill>
                  <a:schemeClr val="tx1"/>
                </a:solidFill>
                <a:cs typeface="Times New Roman" pitchFamily="18" charset="0"/>
              </a:rPr>
              <a:t>.</a:t>
            </a:r>
          </a:p>
          <a:p>
            <a:endParaRPr lang="cs-CZ" sz="2400" dirty="0" smtClean="0">
              <a:solidFill>
                <a:schemeClr val="tx1"/>
              </a:solidFill>
              <a:latin typeface="+mj-lt"/>
              <a:cs typeface="Times New Roman" pitchFamily="18" charset="0"/>
            </a:endParaRPr>
          </a:p>
          <a:p>
            <a:endParaRPr lang="cs-CZ" sz="2400" dirty="0">
              <a:solidFill>
                <a:schemeClr val="tx1"/>
              </a:solidFill>
              <a:latin typeface="+mj-lt"/>
            </a:endParaRPr>
          </a:p>
        </p:txBody>
      </p:sp>
      <p:sp>
        <p:nvSpPr>
          <p:cNvPr id="3" name="TextovéPole 2"/>
          <p:cNvSpPr txBox="1"/>
          <p:nvPr/>
        </p:nvSpPr>
        <p:spPr>
          <a:xfrm>
            <a:off x="395536" y="1196752"/>
            <a:ext cx="8424936" cy="461665"/>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chemeClr val="tx1"/>
                </a:solidFill>
              </a:rPr>
              <a:t>Měl </a:t>
            </a:r>
            <a:r>
              <a:rPr lang="cs-CZ" sz="2400" dirty="0" smtClean="0">
                <a:solidFill>
                  <a:srgbClr val="C00000"/>
                </a:solidFill>
              </a:rPr>
              <a:t>pozitivní vztah </a:t>
            </a:r>
            <a:r>
              <a:rPr lang="cs-CZ" sz="2400" dirty="0" smtClean="0">
                <a:solidFill>
                  <a:schemeClr val="tx1"/>
                </a:solidFill>
              </a:rPr>
              <a:t>k </a:t>
            </a:r>
            <a:r>
              <a:rPr lang="cs-CZ" sz="2400" dirty="0" smtClean="0">
                <a:solidFill>
                  <a:srgbClr val="C00000"/>
                </a:solidFill>
              </a:rPr>
              <a:t>přírodním vědám </a:t>
            </a:r>
            <a:r>
              <a:rPr lang="cs-CZ" sz="2400" dirty="0" smtClean="0">
                <a:solidFill>
                  <a:schemeClr val="tx1"/>
                </a:solidFill>
              </a:rPr>
              <a:t>a </a:t>
            </a:r>
            <a:r>
              <a:rPr lang="cs-CZ" sz="2400" dirty="0" smtClean="0">
                <a:solidFill>
                  <a:srgbClr val="C00000"/>
                </a:solidFill>
              </a:rPr>
              <a:t>okultním vědám.</a:t>
            </a:r>
            <a:endParaRPr lang="cs-CZ" sz="2400" dirty="0">
              <a:solidFill>
                <a:srgbClr val="C00000"/>
              </a:solidFill>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ovéPole 21"/>
          <p:cNvSpPr txBox="1"/>
          <p:nvPr/>
        </p:nvSpPr>
        <p:spPr>
          <a:xfrm>
            <a:off x="3995936" y="4725144"/>
            <a:ext cx="23762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  císařský hvězdář</a:t>
            </a:r>
            <a:endParaRPr lang="cs-CZ" sz="2400" dirty="0"/>
          </a:p>
        </p:txBody>
      </p:sp>
      <p:sp>
        <p:nvSpPr>
          <p:cNvPr id="23" name="TextovéPole 22"/>
          <p:cNvSpPr txBox="1"/>
          <p:nvPr/>
        </p:nvSpPr>
        <p:spPr>
          <a:xfrm>
            <a:off x="1115616" y="4797152"/>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e</a:t>
            </a:r>
            <a:r>
              <a:rPr lang="en-US" sz="2400" b="1" dirty="0" err="1" smtClean="0">
                <a:solidFill>
                  <a:srgbClr val="C00000"/>
                </a:solidFill>
              </a:rPr>
              <a:t>mperial</a:t>
            </a:r>
            <a:r>
              <a:rPr lang="en-US" sz="2400" b="1" dirty="0" smtClean="0">
                <a:solidFill>
                  <a:srgbClr val="C00000"/>
                </a:solidFill>
              </a:rPr>
              <a:t> astronomer</a:t>
            </a:r>
            <a:endParaRPr lang="cs-CZ" sz="2400" dirty="0">
              <a:solidFill>
                <a:srgbClr val="C00000"/>
              </a:solidFill>
            </a:endParaRPr>
          </a:p>
        </p:txBody>
      </p:sp>
      <p:sp>
        <p:nvSpPr>
          <p:cNvPr id="24" name="TextovéPole 23"/>
          <p:cNvSpPr txBox="1"/>
          <p:nvPr/>
        </p:nvSpPr>
        <p:spPr>
          <a:xfrm>
            <a:off x="1115616" y="5229200"/>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stars</a:t>
            </a:r>
            <a:r>
              <a:rPr lang="cs-CZ" sz="2400" b="1" dirty="0" smtClean="0">
                <a:solidFill>
                  <a:srgbClr val="C00000"/>
                </a:solidFill>
              </a:rPr>
              <a:t>  </a:t>
            </a:r>
            <a:r>
              <a:rPr lang="cs-CZ" sz="2400" b="1" dirty="0" err="1" smtClean="0">
                <a:solidFill>
                  <a:srgbClr val="C00000"/>
                </a:solidFill>
              </a:rPr>
              <a:t>emperor</a:t>
            </a:r>
            <a:endParaRPr lang="cs-CZ" sz="2400" dirty="0">
              <a:solidFill>
                <a:srgbClr val="C00000"/>
              </a:solidFill>
            </a:endParaRPr>
          </a:p>
        </p:txBody>
      </p:sp>
      <p:sp>
        <p:nvSpPr>
          <p:cNvPr id="25" name="TextovéPole 24"/>
          <p:cNvSpPr txBox="1"/>
          <p:nvPr/>
        </p:nvSpPr>
        <p:spPr>
          <a:xfrm>
            <a:off x="1115616" y="4365104"/>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imperial astronomer</a:t>
            </a:r>
            <a:endParaRPr lang="cs-CZ" sz="2400" dirty="0">
              <a:solidFill>
                <a:srgbClr val="C00000"/>
              </a:solidFill>
            </a:endParaRPr>
          </a:p>
        </p:txBody>
      </p:sp>
      <p:sp>
        <p:nvSpPr>
          <p:cNvPr id="26" name="TextovéPole 25"/>
          <p:cNvSpPr txBox="1"/>
          <p:nvPr/>
        </p:nvSpPr>
        <p:spPr>
          <a:xfrm>
            <a:off x="971600" y="692696"/>
            <a:ext cx="6022867" cy="523220"/>
          </a:xfrm>
          <a:prstGeom prst="rect">
            <a:avLst/>
          </a:prstGeom>
          <a:noFill/>
        </p:spPr>
        <p:txBody>
          <a:bodyPr wrap="none" rtlCol="0">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b="1" dirty="0"/>
          </a:p>
        </p:txBody>
      </p:sp>
      <p:sp>
        <p:nvSpPr>
          <p:cNvPr id="28" name="TextovéPole 27"/>
          <p:cNvSpPr txBox="1"/>
          <p:nvPr/>
        </p:nvSpPr>
        <p:spPr>
          <a:xfrm>
            <a:off x="4644008" y="342900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pohřbený </a:t>
            </a:r>
            <a:endParaRPr lang="cs-CZ" sz="2400" b="1" dirty="0"/>
          </a:p>
        </p:txBody>
      </p:sp>
      <p:sp>
        <p:nvSpPr>
          <p:cNvPr id="29" name="TextovéPole 28"/>
          <p:cNvSpPr txBox="1"/>
          <p:nvPr/>
        </p:nvSpPr>
        <p:spPr>
          <a:xfrm>
            <a:off x="6444208" y="378904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grounded</a:t>
            </a:r>
            <a:endParaRPr lang="cs-CZ" sz="2400" b="1" dirty="0">
              <a:solidFill>
                <a:srgbClr val="C00000"/>
              </a:solidFill>
            </a:endParaRPr>
          </a:p>
        </p:txBody>
      </p:sp>
      <p:sp>
        <p:nvSpPr>
          <p:cNvPr id="30" name="TextovéPole 29"/>
          <p:cNvSpPr txBox="1"/>
          <p:nvPr/>
        </p:nvSpPr>
        <p:spPr>
          <a:xfrm>
            <a:off x="6444208" y="342900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buried</a:t>
            </a:r>
            <a:endParaRPr lang="cs-CZ" sz="2400" b="1" dirty="0">
              <a:solidFill>
                <a:srgbClr val="C00000"/>
              </a:solidFill>
            </a:endParaRPr>
          </a:p>
        </p:txBody>
      </p:sp>
      <p:sp>
        <p:nvSpPr>
          <p:cNvPr id="31" name="TextovéPole 30"/>
          <p:cNvSpPr txBox="1"/>
          <p:nvPr/>
        </p:nvSpPr>
        <p:spPr>
          <a:xfrm>
            <a:off x="6444208" y="306896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passed</a:t>
            </a:r>
            <a:endParaRPr lang="cs-CZ" sz="2400" b="1" dirty="0">
              <a:solidFill>
                <a:srgbClr val="C00000"/>
              </a:solidFill>
            </a:endParaRPr>
          </a:p>
        </p:txBody>
      </p:sp>
      <p:sp>
        <p:nvSpPr>
          <p:cNvPr id="32" name="TextovéPole 31"/>
          <p:cNvSpPr txBox="1"/>
          <p:nvPr/>
        </p:nvSpPr>
        <p:spPr>
          <a:xfrm>
            <a:off x="3995936" y="2060848"/>
            <a:ext cx="259228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náhrobek/hrobka</a:t>
            </a:r>
            <a:endParaRPr lang="cs-CZ" sz="2400" b="1" dirty="0"/>
          </a:p>
        </p:txBody>
      </p:sp>
      <p:sp>
        <p:nvSpPr>
          <p:cNvPr id="33" name="TextovéPole 32"/>
          <p:cNvSpPr txBox="1"/>
          <p:nvPr/>
        </p:nvSpPr>
        <p:spPr>
          <a:xfrm>
            <a:off x="1115616" y="2060848"/>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coffin</a:t>
            </a:r>
            <a:endParaRPr lang="cs-CZ" sz="2400" b="1" dirty="0">
              <a:solidFill>
                <a:srgbClr val="C00000"/>
              </a:solidFill>
            </a:endParaRPr>
          </a:p>
        </p:txBody>
      </p:sp>
      <p:sp>
        <p:nvSpPr>
          <p:cNvPr id="34" name="TextovéPole 33"/>
          <p:cNvSpPr txBox="1"/>
          <p:nvPr/>
        </p:nvSpPr>
        <p:spPr>
          <a:xfrm>
            <a:off x="1115616" y="2492896"/>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dirty="0" smtClean="0">
                <a:solidFill>
                  <a:srgbClr val="C00000"/>
                </a:solidFill>
              </a:rPr>
              <a:t>tomb</a:t>
            </a:r>
            <a:endParaRPr lang="cs-CZ" sz="2400" b="1" dirty="0">
              <a:solidFill>
                <a:srgbClr val="C00000"/>
              </a:solidFill>
            </a:endParaRPr>
          </a:p>
        </p:txBody>
      </p:sp>
      <p:sp>
        <p:nvSpPr>
          <p:cNvPr id="35" name="TextovéPole 34"/>
          <p:cNvSpPr txBox="1"/>
          <p:nvPr/>
        </p:nvSpPr>
        <p:spPr>
          <a:xfrm>
            <a:off x="1115616" y="1628800"/>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stoneplace</a:t>
            </a:r>
            <a:endParaRPr lang="cs-CZ" sz="2400" b="1" dirty="0">
              <a:solidFill>
                <a:srgbClr val="C00000"/>
              </a:solidFill>
            </a:endParaRPr>
          </a:p>
        </p:txBody>
      </p:sp>
    </p:spTree>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5"/>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23"/>
                                        </p:tgtEl>
                                      </p:cBhvr>
                                    </p:animEffect>
                                    <p:set>
                                      <p:cBhvr>
                                        <p:cTn id="9" dur="1" fill="hold">
                                          <p:stCondLst>
                                            <p:cond delay="499"/>
                                          </p:stCondLst>
                                        </p:cTn>
                                        <p:tgtEl>
                                          <p:spTgt spid="23"/>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3" restart="whenNotActive" fill="hold" evtFilter="cancelBubble" nodeType="interactiveSeq">
                <p:stCondLst>
                  <p:cond evt="onClick" delay="0">
                    <p:tgtEl>
                      <p:spTgt spid="23"/>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23"/>
                                        </p:tgtEl>
                                      </p:cBhvr>
                                    </p:animEffect>
                                    <p:set>
                                      <p:cBhvr>
                                        <p:cTn id="18" dur="1" fill="hold">
                                          <p:stCondLst>
                                            <p:cond delay="499"/>
                                          </p:stCondLst>
                                        </p:cTn>
                                        <p:tgtEl>
                                          <p:spTgt spid="23"/>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3"/>
                  </p:tgtEl>
                </p:cond>
              </p:nextCondLst>
            </p:seq>
            <p:seq concurrent="1" nextAc="seek">
              <p:cTn id="19" restart="whenNotActive" fill="hold" evtFilter="cancelBubble" nodeType="interactiveSeq">
                <p:stCondLst>
                  <p:cond evt="onClick" delay="0">
                    <p:tgtEl>
                      <p:spTgt spid="24"/>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24"/>
                                        </p:tgtEl>
                                      </p:cBhvr>
                                    </p:animEffect>
                                    <p:set>
                                      <p:cBhvr>
                                        <p:cTn id="24" dur="1" fill="hold">
                                          <p:stCondLst>
                                            <p:cond delay="499"/>
                                          </p:stCondLst>
                                        </p:cTn>
                                        <p:tgtEl>
                                          <p:spTgt spid="24"/>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4"/>
                  </p:tgtEl>
                </p:cond>
              </p:nextCondLst>
            </p:seq>
            <p:seq concurrent="1" nextAc="seek">
              <p:cTn id="25" restart="whenNotActive" fill="hold" evtFilter="cancelBubble" nodeType="interactiveSeq">
                <p:stCondLst>
                  <p:cond evt="onClick" delay="0">
                    <p:tgtEl>
                      <p:spTgt spid="31"/>
                    </p:tgtEl>
                  </p:cond>
                </p:stCondLst>
                <p:endSync evt="end" delay="0">
                  <p:rtn val="all"/>
                </p:endSync>
                <p:childTnLst>
                  <p:par>
                    <p:cTn id="26" fill="hold">
                      <p:stCondLst>
                        <p:cond delay="0"/>
                      </p:stCondLst>
                      <p:childTnLst>
                        <p:par>
                          <p:cTn id="27" fill="hold">
                            <p:stCondLst>
                              <p:cond delay="0"/>
                            </p:stCondLst>
                            <p:childTnLst>
                              <p:par>
                                <p:cTn id="28" presetID="9" presetClass="exit" presetSubtype="0" fill="hold" grpId="0" nodeType="clickEffect">
                                  <p:stCondLst>
                                    <p:cond delay="0"/>
                                  </p:stCondLst>
                                  <p:childTnLst>
                                    <p:animEffect transition="out" filter="dissolve">
                                      <p:cBhvr>
                                        <p:cTn id="29" dur="500"/>
                                        <p:tgtEl>
                                          <p:spTgt spid="31"/>
                                        </p:tgtEl>
                                      </p:cBhvr>
                                    </p:animEffect>
                                    <p:set>
                                      <p:cBhvr>
                                        <p:cTn id="30" dur="1" fill="hold">
                                          <p:stCondLst>
                                            <p:cond delay="499"/>
                                          </p:stCondLst>
                                        </p:cTn>
                                        <p:tgtEl>
                                          <p:spTgt spid="31"/>
                                        </p:tgtEl>
                                        <p:attrNameLst>
                                          <p:attrName>style.visibility</p:attrName>
                                        </p:attrNameLst>
                                      </p:cBhvr>
                                      <p:to>
                                        <p:strVal val="hidden"/>
                                      </p:to>
                                    </p:set>
                                  </p:childTnLst>
                                  <p:subTnLst>
                                    <p:audio>
                                      <p:cMediaNode>
                                        <p:cTn display="0" masterRel="sameClick">
                                          <p:stCondLst>
                                            <p:cond evt="begin" delay="0">
                                              <p:tn val="2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1"/>
                  </p:tgtEl>
                </p:cond>
              </p:nextCondLst>
            </p:seq>
            <p:seq concurrent="1" nextAc="seek">
              <p:cTn id="31" restart="whenNotActive" fill="hold" evtFilter="cancelBubble" nodeType="interactiveSeq">
                <p:stCondLst>
                  <p:cond evt="onClick" delay="0">
                    <p:tgtEl>
                      <p:spTgt spid="30"/>
                    </p:tgtEl>
                  </p:cond>
                </p:stCondLst>
                <p:endSync evt="end" delay="0">
                  <p:rtn val="all"/>
                </p:endSync>
                <p:childTnLst>
                  <p:par>
                    <p:cTn id="32" fill="hold">
                      <p:stCondLst>
                        <p:cond delay="0"/>
                      </p:stCondLst>
                      <p:childTnLst>
                        <p:par>
                          <p:cTn id="33" fill="hold">
                            <p:stCondLst>
                              <p:cond delay="0"/>
                            </p:stCondLst>
                            <p:childTnLst>
                              <p:par>
                                <p:cTn id="34" presetID="6" presetClass="emph" presetSubtype="0" fill="hold" grpId="0" nodeType="clickEffect">
                                  <p:stCondLst>
                                    <p:cond delay="0"/>
                                  </p:stCondLst>
                                  <p:childTnLst>
                                    <p:animScale>
                                      <p:cBhvr>
                                        <p:cTn id="35" dur="2000" fill="hold"/>
                                        <p:tgtEl>
                                          <p:spTgt spid="30"/>
                                        </p:tgtEl>
                                      </p:cBhvr>
                                      <p:by x="150000" y="150000"/>
                                    </p:animScale>
                                  </p:childTnLst>
                                  <p:subTnLst>
                                    <p:audio>
                                      <p:cMediaNode>
                                        <p:cTn display="0" masterRel="sameClick">
                                          <p:stCondLst>
                                            <p:cond evt="begin" delay="0">
                                              <p:tn val="34"/>
                                            </p:cond>
                                          </p:stCondLst>
                                          <p:endCondLst>
                                            <p:cond evt="onStopAudio" delay="0">
                                              <p:tgtEl>
                                                <p:sldTgt/>
                                              </p:tgtEl>
                                            </p:cond>
                                          </p:endCondLst>
                                        </p:cTn>
                                        <p:tgtEl>
                                          <p:sndTgt r:embed="rId2" name="applause.wav"/>
                                        </p:tgtEl>
                                      </p:cMediaNode>
                                    </p:audio>
                                  </p:subTnLst>
                                </p:cTn>
                              </p:par>
                              <p:par>
                                <p:cTn id="36" presetID="9" presetClass="exit" presetSubtype="0" fill="hold" grpId="1" nodeType="withEffect">
                                  <p:stCondLst>
                                    <p:cond delay="0"/>
                                  </p:stCondLst>
                                  <p:childTnLst>
                                    <p:animEffect transition="out" filter="dissolve">
                                      <p:cBhvr>
                                        <p:cTn id="37" dur="500"/>
                                        <p:tgtEl>
                                          <p:spTgt spid="31"/>
                                        </p:tgtEl>
                                      </p:cBhvr>
                                    </p:animEffect>
                                    <p:set>
                                      <p:cBhvr>
                                        <p:cTn id="38" dur="1" fill="hold">
                                          <p:stCondLst>
                                            <p:cond delay="499"/>
                                          </p:stCondLst>
                                        </p:cTn>
                                        <p:tgtEl>
                                          <p:spTgt spid="31"/>
                                        </p:tgtEl>
                                        <p:attrNameLst>
                                          <p:attrName>style.visibility</p:attrName>
                                        </p:attrNameLst>
                                      </p:cBhvr>
                                      <p:to>
                                        <p:strVal val="hidden"/>
                                      </p:to>
                                    </p:set>
                                  </p:childTnLst>
                                </p:cTn>
                              </p:par>
                              <p:par>
                                <p:cTn id="39" presetID="9" presetClass="exit" presetSubtype="0" fill="hold" grpId="0" nodeType="withEffect">
                                  <p:stCondLst>
                                    <p:cond delay="0"/>
                                  </p:stCondLst>
                                  <p:childTnLst>
                                    <p:animEffect transition="out" filter="dissolve">
                                      <p:cBhvr>
                                        <p:cTn id="40" dur="500"/>
                                        <p:tgtEl>
                                          <p:spTgt spid="29"/>
                                        </p:tgtEl>
                                      </p:cBhvr>
                                    </p:animEffect>
                                    <p:set>
                                      <p:cBhvr>
                                        <p:cTn id="41"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42" restart="whenNotActive" fill="hold" evtFilter="cancelBubble" nodeType="interactiveSeq">
                <p:stCondLst>
                  <p:cond evt="onClick" delay="0">
                    <p:tgtEl>
                      <p:spTgt spid="29"/>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29"/>
                                        </p:tgtEl>
                                      </p:cBhvr>
                                    </p:animEffect>
                                    <p:set>
                                      <p:cBhvr>
                                        <p:cTn id="47" dur="1" fill="hold">
                                          <p:stCondLst>
                                            <p:cond delay="499"/>
                                          </p:stCondLst>
                                        </p:cTn>
                                        <p:tgtEl>
                                          <p:spTgt spid="29"/>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9"/>
                  </p:tgtEl>
                </p:cond>
              </p:nextCondLst>
            </p:seq>
            <p:seq concurrent="1" nextAc="seek">
              <p:cTn id="48" restart="whenNotActive" fill="hold" evtFilter="cancelBubble" nodeType="interactiveSeq">
                <p:stCondLst>
                  <p:cond evt="onClick" delay="0">
                    <p:tgtEl>
                      <p:spTgt spid="35"/>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35"/>
                                        </p:tgtEl>
                                      </p:cBhvr>
                                    </p:animEffect>
                                    <p:set>
                                      <p:cBhvr>
                                        <p:cTn id="53" dur="1" fill="hold">
                                          <p:stCondLst>
                                            <p:cond delay="499"/>
                                          </p:stCondLst>
                                        </p:cTn>
                                        <p:tgtEl>
                                          <p:spTgt spid="35"/>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5"/>
                  </p:tgtEl>
                </p:cond>
              </p:nextCondLst>
            </p:seq>
            <p:seq concurrent="1" nextAc="seek">
              <p:cTn id="54" restart="whenNotActive" fill="hold" evtFilter="cancelBubble" nodeType="interactiveSeq">
                <p:stCondLst>
                  <p:cond evt="onClick" delay="0">
                    <p:tgtEl>
                      <p:spTgt spid="34"/>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34"/>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35"/>
                                        </p:tgtEl>
                                      </p:cBhvr>
                                    </p:animEffect>
                                    <p:set>
                                      <p:cBhvr>
                                        <p:cTn id="61" dur="1" fill="hold">
                                          <p:stCondLst>
                                            <p:cond delay="4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62" restart="whenNotActive" fill="hold" evtFilter="cancelBubble" nodeType="interactiveSeq">
                <p:stCondLst>
                  <p:cond evt="onClick" delay="0">
                    <p:tgtEl>
                      <p:spTgt spid="33"/>
                    </p:tgtEl>
                  </p:cond>
                </p:stCondLst>
                <p:endSync evt="end" delay="0">
                  <p:rtn val="all"/>
                </p:endSync>
                <p:childTnLst>
                  <p:par>
                    <p:cTn id="63" fill="hold">
                      <p:stCondLst>
                        <p:cond delay="0"/>
                      </p:stCondLst>
                      <p:childTnLst>
                        <p:par>
                          <p:cTn id="64" fill="hold">
                            <p:stCondLst>
                              <p:cond delay="0"/>
                            </p:stCondLst>
                            <p:childTnLst>
                              <p:par>
                                <p:cTn id="65" presetID="9" presetClass="exit" presetSubtype="0" fill="hold" grpId="0" nodeType="clickEffect">
                                  <p:stCondLst>
                                    <p:cond delay="0"/>
                                  </p:stCondLst>
                                  <p:childTnLst>
                                    <p:animEffect transition="out" filter="dissolve">
                                      <p:cBhvr>
                                        <p:cTn id="66" dur="500"/>
                                        <p:tgtEl>
                                          <p:spTgt spid="33"/>
                                        </p:tgtEl>
                                      </p:cBhvr>
                                    </p:animEffect>
                                    <p:set>
                                      <p:cBhvr>
                                        <p:cTn id="67" dur="1" fill="hold">
                                          <p:stCondLst>
                                            <p:cond delay="499"/>
                                          </p:stCondLst>
                                        </p:cTn>
                                        <p:tgtEl>
                                          <p:spTgt spid="33"/>
                                        </p:tgtEl>
                                        <p:attrNameLst>
                                          <p:attrName>style.visibility</p:attrName>
                                        </p:attrNameLst>
                                      </p:cBhvr>
                                      <p:to>
                                        <p:strVal val="hidden"/>
                                      </p:to>
                                    </p:set>
                                  </p:childTnLst>
                                  <p:subTnLst>
                                    <p:audio>
                                      <p:cMediaNode>
                                        <p:cTn display="0" masterRel="sameClick">
                                          <p:stCondLst>
                                            <p:cond evt="begin" delay="0">
                                              <p:tn val="6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3"/>
                  </p:tgtEl>
                </p:cond>
              </p:nextCondLst>
            </p:seq>
          </p:childTnLst>
        </p:cTn>
      </p:par>
    </p:tnLst>
    <p:bldLst>
      <p:bldP spid="23" grpId="0" animBg="1"/>
      <p:bldP spid="23" grpId="1" animBg="1"/>
      <p:bldP spid="24" grpId="0" animBg="1"/>
      <p:bldP spid="24" grpId="1" animBg="1"/>
      <p:bldP spid="25" grpId="0" animBg="1"/>
      <p:bldP spid="29" grpId="0" animBg="1"/>
      <p:bldP spid="29" grpId="1" animBg="1"/>
      <p:bldP spid="30" grpId="0" animBg="1"/>
      <p:bldP spid="31" grpId="0" animBg="1"/>
      <p:bldP spid="31" grpId="1" animBg="1"/>
      <p:bldP spid="33" grpId="0" animBg="1"/>
      <p:bldP spid="34" grpId="0" animBg="1"/>
      <p:bldP spid="35" grpId="0" animBg="1"/>
      <p:bldP spid="35"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04664"/>
            <a:ext cx="8229600" cy="5688632"/>
          </a:xfrm>
        </p:spPr>
        <p:txBody>
          <a:bodyPr>
            <a:noAutofit/>
          </a:bodyPr>
          <a:lstStyle/>
          <a:p>
            <a:pPr>
              <a:buFont typeface="Wingdings" pitchFamily="2" charset="2"/>
              <a:buChar char="v"/>
            </a:pPr>
            <a:r>
              <a:rPr lang="en-GB" sz="2400" dirty="0" smtClean="0">
                <a:solidFill>
                  <a:srgbClr val="C00000"/>
                </a:solidFill>
                <a:latin typeface="Book Antiqua" pitchFamily="18" charset="0"/>
              </a:rPr>
              <a:t>After Rudolf´s death most objects of his collection were taken away as Habsburg property  to Vienna  and  also stolen by Swedish army in the Thirty Years War. Some of the objects were sold into private collections. A few of the  </a:t>
            </a:r>
            <a:r>
              <a:rPr lang="en-GB" sz="2400" b="1" dirty="0" smtClean="0">
                <a:solidFill>
                  <a:srgbClr val="C00000"/>
                </a:solidFill>
                <a:latin typeface="Book Antiqua" pitchFamily="18" charset="0"/>
              </a:rPr>
              <a:t>left paintings are displayed in Prague Castle (Picture) Gallery.</a:t>
            </a:r>
            <a:r>
              <a:rPr lang="en-GB" sz="2400" dirty="0" smtClean="0">
                <a:solidFill>
                  <a:srgbClr val="C00000"/>
                </a:solidFill>
                <a:latin typeface="Book Antiqua" pitchFamily="18" charset="0"/>
              </a:rPr>
              <a:t> Among them are also unique works of Titian, Rubens  and Hans von Aachen (who stayed at Rudolf´s court).</a:t>
            </a:r>
          </a:p>
          <a:p>
            <a:pPr>
              <a:buFont typeface="Wingdings" pitchFamily="2" charset="2"/>
              <a:buChar char="v"/>
            </a:pPr>
            <a:r>
              <a:rPr lang="en-GB" sz="2400" b="1" dirty="0" smtClean="0">
                <a:solidFill>
                  <a:srgbClr val="C00000"/>
                </a:solidFill>
                <a:latin typeface="Book Antiqua" pitchFamily="18" charset="0"/>
              </a:rPr>
              <a:t>1612</a:t>
            </a:r>
            <a:r>
              <a:rPr lang="en-GB" sz="2400" dirty="0" smtClean="0">
                <a:solidFill>
                  <a:srgbClr val="C00000"/>
                </a:solidFill>
                <a:latin typeface="Book Antiqua" pitchFamily="18" charset="0"/>
              </a:rPr>
              <a:t> -1918 After Rudolf´s reign the centre of Habsburg Empire became</a:t>
            </a:r>
            <a:r>
              <a:rPr lang="en-GB" sz="2400" b="1" dirty="0" smtClean="0">
                <a:solidFill>
                  <a:srgbClr val="C00000"/>
                </a:solidFill>
                <a:latin typeface="Book Antiqua" pitchFamily="18" charset="0"/>
              </a:rPr>
              <a:t> Vienna</a:t>
            </a:r>
            <a:r>
              <a:rPr lang="en-GB" sz="2400" dirty="0" smtClean="0">
                <a:solidFill>
                  <a:srgbClr val="C00000"/>
                </a:solidFill>
                <a:latin typeface="Book Antiqua" pitchFamily="18" charset="0"/>
              </a:rPr>
              <a:t> until </a:t>
            </a:r>
            <a:r>
              <a:rPr lang="en-GB" sz="2400" b="1" dirty="0" smtClean="0">
                <a:solidFill>
                  <a:srgbClr val="C00000"/>
                </a:solidFill>
                <a:latin typeface="Book Antiqua" pitchFamily="18" charset="0"/>
              </a:rPr>
              <a:t>1918</a:t>
            </a:r>
          </a:p>
          <a:p>
            <a:pPr>
              <a:buFont typeface="Wingdings" pitchFamily="2" charset="2"/>
              <a:buChar char="v"/>
            </a:pPr>
            <a:r>
              <a:rPr lang="en-GB" sz="2400" b="1" dirty="0" smtClean="0">
                <a:solidFill>
                  <a:srgbClr val="C00000"/>
                </a:solidFill>
                <a:latin typeface="Book Antiqua" pitchFamily="18" charset="0"/>
              </a:rPr>
              <a:t>1620 -</a:t>
            </a:r>
            <a:r>
              <a:rPr lang="en-GB" sz="2400" dirty="0" smtClean="0"/>
              <a:t> </a:t>
            </a:r>
            <a:r>
              <a:rPr lang="en-GB" sz="2400" dirty="0" smtClean="0">
                <a:solidFill>
                  <a:srgbClr val="C00000"/>
                </a:solidFill>
                <a:latin typeface="Book Antiqua" pitchFamily="18" charset="0"/>
              </a:rPr>
              <a:t>the Czech Estates were defeated at the Battle of White Mountain and  27 of them were executed in the </a:t>
            </a:r>
            <a:r>
              <a:rPr lang="en-GB" sz="2400" b="1" dirty="0" smtClean="0">
                <a:solidFill>
                  <a:srgbClr val="C00000"/>
                </a:solidFill>
                <a:latin typeface="Book Antiqua" pitchFamily="18" charset="0"/>
              </a:rPr>
              <a:t>Old Town Square </a:t>
            </a:r>
            <a:r>
              <a:rPr lang="en-GB" sz="2400" dirty="0" smtClean="0">
                <a:solidFill>
                  <a:srgbClr val="C00000"/>
                </a:solidFill>
                <a:latin typeface="Book Antiqua" pitchFamily="18" charset="0"/>
              </a:rPr>
              <a:t>in </a:t>
            </a:r>
            <a:r>
              <a:rPr lang="en-GB" sz="2400" b="1" dirty="0" smtClean="0">
                <a:solidFill>
                  <a:srgbClr val="C00000"/>
                </a:solidFill>
                <a:latin typeface="Book Antiqua" pitchFamily="18" charset="0"/>
              </a:rPr>
              <a:t>1621</a:t>
            </a:r>
            <a:r>
              <a:rPr lang="en-GB" sz="2400" dirty="0" smtClean="0">
                <a:solidFill>
                  <a:srgbClr val="C00000"/>
                </a:solidFill>
                <a:latin typeface="Book Antiqua" pitchFamily="18" charset="0"/>
              </a:rPr>
              <a:t>. ( T</a:t>
            </a:r>
            <a:r>
              <a:rPr lang="en-GB" sz="2400" dirty="0" smtClean="0">
                <a:solidFill>
                  <a:srgbClr val="C00000"/>
                </a:solidFill>
                <a:latin typeface="Book Antiqua" pitchFamily="18" charset="0"/>
              </a:rPr>
              <a:t>he place was (after WW II) marked out by </a:t>
            </a:r>
            <a:r>
              <a:rPr lang="en-GB" sz="2400" b="1" dirty="0" smtClean="0">
                <a:solidFill>
                  <a:srgbClr val="C00000"/>
                </a:solidFill>
                <a:latin typeface="Book Antiqua" pitchFamily="18" charset="0"/>
              </a:rPr>
              <a:t>white crosses in the paving </a:t>
            </a:r>
            <a:r>
              <a:rPr lang="en-GB" sz="2400" dirty="0" smtClean="0">
                <a:solidFill>
                  <a:srgbClr val="C00000"/>
                </a:solidFill>
                <a:latin typeface="Book Antiqua" pitchFamily="18" charset="0"/>
              </a:rPr>
              <a:t>in front of the </a:t>
            </a:r>
            <a:r>
              <a:rPr lang="en-GB" sz="2400" b="1" dirty="0" smtClean="0">
                <a:solidFill>
                  <a:srgbClr val="C00000"/>
                </a:solidFill>
                <a:latin typeface="Book Antiqua" pitchFamily="18" charset="0"/>
              </a:rPr>
              <a:t>Old Town Hall tower. </a:t>
            </a:r>
            <a:r>
              <a:rPr lang="en-GB" sz="2400" dirty="0" smtClean="0">
                <a:solidFill>
                  <a:srgbClr val="C00000"/>
                </a:solidFill>
                <a:latin typeface="Book Antiqua" pitchFamily="18" charset="0"/>
              </a:rPr>
              <a:t>)</a:t>
            </a:r>
            <a:endParaRPr lang="en-GB" sz="2400" dirty="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60567" y="260648"/>
            <a:ext cx="6022867" cy="523220"/>
          </a:xfrm>
          <a:prstGeom prst="rect">
            <a:avLst/>
          </a:prstGeom>
        </p:spPr>
        <p:txBody>
          <a:bodyPr wrap="none">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dirty="0"/>
          </a:p>
        </p:txBody>
      </p:sp>
      <p:sp>
        <p:nvSpPr>
          <p:cNvPr id="3" name="TextovéPole 2"/>
          <p:cNvSpPr txBox="1"/>
          <p:nvPr/>
        </p:nvSpPr>
        <p:spPr>
          <a:xfrm>
            <a:off x="2915816" y="1340768"/>
            <a:ext cx="259228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udržovat(styky s..)</a:t>
            </a:r>
            <a:endParaRPr lang="cs-CZ" sz="2400" dirty="0"/>
          </a:p>
        </p:txBody>
      </p:sp>
      <p:sp>
        <p:nvSpPr>
          <p:cNvPr id="4" name="TextovéPole 3"/>
          <p:cNvSpPr txBox="1"/>
          <p:nvPr/>
        </p:nvSpPr>
        <p:spPr>
          <a:xfrm>
            <a:off x="755576" y="134076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to hold</a:t>
            </a:r>
            <a:endParaRPr lang="cs-CZ" sz="2400" b="1" dirty="0">
              <a:solidFill>
                <a:srgbClr val="C00000"/>
              </a:solidFill>
            </a:endParaRPr>
          </a:p>
        </p:txBody>
      </p:sp>
      <p:sp>
        <p:nvSpPr>
          <p:cNvPr id="5" name="TextovéPole 4"/>
          <p:cNvSpPr txBox="1"/>
          <p:nvPr/>
        </p:nvSpPr>
        <p:spPr>
          <a:xfrm>
            <a:off x="755576" y="177281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to </a:t>
            </a:r>
            <a:r>
              <a:rPr lang="cs-CZ" sz="2400" b="1" dirty="0" err="1" smtClean="0">
                <a:solidFill>
                  <a:srgbClr val="C00000"/>
                </a:solidFill>
              </a:rPr>
              <a:t>conquer</a:t>
            </a:r>
            <a:r>
              <a:rPr lang="cs-CZ" sz="2400" b="1" dirty="0" smtClean="0">
                <a:solidFill>
                  <a:srgbClr val="C00000"/>
                </a:solidFill>
              </a:rPr>
              <a:t> </a:t>
            </a:r>
            <a:endParaRPr lang="cs-CZ" sz="2400" b="1" dirty="0">
              <a:solidFill>
                <a:srgbClr val="C00000"/>
              </a:solidFill>
            </a:endParaRPr>
          </a:p>
        </p:txBody>
      </p:sp>
      <p:sp>
        <p:nvSpPr>
          <p:cNvPr id="6" name="TextovéPole 5"/>
          <p:cNvSpPr txBox="1"/>
          <p:nvPr/>
        </p:nvSpPr>
        <p:spPr>
          <a:xfrm>
            <a:off x="755576" y="908720"/>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a:r>
              <a:rPr lang="cs-CZ" sz="2400" b="1" dirty="0" smtClean="0">
                <a:solidFill>
                  <a:srgbClr val="C00000"/>
                </a:solidFill>
              </a:rPr>
              <a:t>to </a:t>
            </a:r>
            <a:r>
              <a:rPr lang="cs-CZ" sz="2400" b="1" dirty="0" err="1" smtClean="0">
                <a:solidFill>
                  <a:srgbClr val="C00000"/>
                </a:solidFill>
              </a:rPr>
              <a:t>maintain</a:t>
            </a:r>
            <a:endParaRPr lang="cs-CZ" sz="2400" b="1" dirty="0" smtClean="0">
              <a:solidFill>
                <a:srgbClr val="C00000"/>
              </a:solidFill>
            </a:endParaRPr>
          </a:p>
        </p:txBody>
      </p:sp>
      <p:sp>
        <p:nvSpPr>
          <p:cNvPr id="11" name="TextovéPole 10"/>
          <p:cNvSpPr txBox="1"/>
          <p:nvPr/>
        </p:nvSpPr>
        <p:spPr>
          <a:xfrm>
            <a:off x="2915816" y="4941168"/>
            <a:ext cx="165618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pergamen</a:t>
            </a:r>
            <a:endParaRPr lang="cs-CZ" sz="2400" dirty="0"/>
          </a:p>
        </p:txBody>
      </p:sp>
      <p:sp>
        <p:nvSpPr>
          <p:cNvPr id="12" name="TextovéPole 11"/>
          <p:cNvSpPr txBox="1"/>
          <p:nvPr/>
        </p:nvSpPr>
        <p:spPr>
          <a:xfrm>
            <a:off x="755576" y="4941168"/>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perchament</a:t>
            </a:r>
            <a:endParaRPr lang="cs-CZ" sz="2400" b="1" dirty="0">
              <a:solidFill>
                <a:srgbClr val="C00000"/>
              </a:solidFill>
            </a:endParaRPr>
          </a:p>
        </p:txBody>
      </p:sp>
      <p:sp>
        <p:nvSpPr>
          <p:cNvPr id="13" name="TextovéPole 12"/>
          <p:cNvSpPr txBox="1"/>
          <p:nvPr/>
        </p:nvSpPr>
        <p:spPr>
          <a:xfrm>
            <a:off x="755576" y="5373216"/>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pargeman</a:t>
            </a:r>
            <a:endParaRPr lang="cs-CZ" sz="2400" b="1" dirty="0">
              <a:solidFill>
                <a:srgbClr val="C00000"/>
              </a:solidFill>
            </a:endParaRPr>
          </a:p>
        </p:txBody>
      </p:sp>
      <p:sp>
        <p:nvSpPr>
          <p:cNvPr id="14" name="TextovéPole 13"/>
          <p:cNvSpPr txBox="1"/>
          <p:nvPr/>
        </p:nvSpPr>
        <p:spPr>
          <a:xfrm>
            <a:off x="755576" y="4509120"/>
            <a:ext cx="2160240" cy="461665"/>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parchment</a:t>
            </a:r>
            <a:r>
              <a:rPr lang="cs-CZ" sz="2400" b="1" dirty="0" smtClean="0">
                <a:solidFill>
                  <a:srgbClr val="C00000"/>
                </a:solidFill>
              </a:rPr>
              <a:t> </a:t>
            </a:r>
            <a:endParaRPr lang="cs-CZ" sz="2400" b="1" dirty="0">
              <a:solidFill>
                <a:srgbClr val="C00000"/>
              </a:solidFill>
            </a:endParaRPr>
          </a:p>
        </p:txBody>
      </p:sp>
      <p:sp>
        <p:nvSpPr>
          <p:cNvPr id="15" name="TextovéPole 14"/>
          <p:cNvSpPr txBox="1"/>
          <p:nvPr/>
        </p:nvSpPr>
        <p:spPr>
          <a:xfrm>
            <a:off x="3995936" y="2132856"/>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Židovský národ </a:t>
            </a:r>
            <a:endParaRPr lang="cs-CZ" sz="2400" b="1" dirty="0"/>
          </a:p>
        </p:txBody>
      </p:sp>
      <p:sp>
        <p:nvSpPr>
          <p:cNvPr id="16" name="TextovéPole 15"/>
          <p:cNvSpPr txBox="1"/>
          <p:nvPr/>
        </p:nvSpPr>
        <p:spPr>
          <a:xfrm>
            <a:off x="6156176" y="2564904"/>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Jewellery</a:t>
            </a:r>
            <a:endParaRPr lang="cs-CZ" sz="2400" b="1" dirty="0">
              <a:solidFill>
                <a:srgbClr val="C00000"/>
              </a:solidFill>
            </a:endParaRPr>
          </a:p>
        </p:txBody>
      </p:sp>
      <p:sp>
        <p:nvSpPr>
          <p:cNvPr id="17" name="TextovéPole 16"/>
          <p:cNvSpPr txBox="1"/>
          <p:nvPr/>
        </p:nvSpPr>
        <p:spPr>
          <a:xfrm>
            <a:off x="6156176" y="2132856"/>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Jewry</a:t>
            </a:r>
            <a:endParaRPr lang="cs-CZ" sz="2400" b="1" dirty="0">
              <a:solidFill>
                <a:srgbClr val="C00000"/>
              </a:solidFill>
            </a:endParaRPr>
          </a:p>
        </p:txBody>
      </p:sp>
      <p:sp>
        <p:nvSpPr>
          <p:cNvPr id="18" name="TextovéPole 17"/>
          <p:cNvSpPr txBox="1"/>
          <p:nvPr/>
        </p:nvSpPr>
        <p:spPr>
          <a:xfrm>
            <a:off x="6156176" y="1700808"/>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Jewish</a:t>
            </a:r>
            <a:endParaRPr lang="cs-CZ" sz="2400" b="1" dirty="0">
              <a:solidFill>
                <a:srgbClr val="C00000"/>
              </a:solidFill>
            </a:endParaRPr>
          </a:p>
        </p:txBody>
      </p:sp>
      <p:sp>
        <p:nvSpPr>
          <p:cNvPr id="19" name="TextovéPole 18"/>
          <p:cNvSpPr txBox="1"/>
          <p:nvPr/>
        </p:nvSpPr>
        <p:spPr>
          <a:xfrm>
            <a:off x="4932040" y="4077072"/>
            <a:ext cx="151216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 umělý</a:t>
            </a:r>
            <a:endParaRPr lang="cs-CZ" sz="2400" b="1" dirty="0"/>
          </a:p>
        </p:txBody>
      </p:sp>
      <p:sp>
        <p:nvSpPr>
          <p:cNvPr id="20" name="TextovéPole 19"/>
          <p:cNvSpPr txBox="1"/>
          <p:nvPr/>
        </p:nvSpPr>
        <p:spPr>
          <a:xfrm>
            <a:off x="6444208" y="443711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unnatural</a:t>
            </a:r>
            <a:endParaRPr lang="cs-CZ" sz="2400" b="1" dirty="0">
              <a:solidFill>
                <a:srgbClr val="C00000"/>
              </a:solidFill>
            </a:endParaRPr>
          </a:p>
        </p:txBody>
      </p:sp>
      <p:sp>
        <p:nvSpPr>
          <p:cNvPr id="21" name="TextovéPole 20"/>
          <p:cNvSpPr txBox="1"/>
          <p:nvPr/>
        </p:nvSpPr>
        <p:spPr>
          <a:xfrm>
            <a:off x="6444208" y="407707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artificial</a:t>
            </a:r>
            <a:r>
              <a:rPr lang="cs-CZ" sz="2400" b="1" dirty="0" smtClean="0">
                <a:solidFill>
                  <a:srgbClr val="C00000"/>
                </a:solidFill>
                <a:latin typeface="Book Antiqua" pitchFamily="18" charset="0"/>
              </a:rPr>
              <a:t> </a:t>
            </a:r>
            <a:endParaRPr lang="cs-CZ" sz="2400" b="1" dirty="0" smtClean="0">
              <a:solidFill>
                <a:srgbClr val="C00000"/>
              </a:solidFill>
            </a:endParaRPr>
          </a:p>
        </p:txBody>
      </p:sp>
      <p:sp>
        <p:nvSpPr>
          <p:cNvPr id="22" name="TextovéPole 21"/>
          <p:cNvSpPr txBox="1"/>
          <p:nvPr/>
        </p:nvSpPr>
        <p:spPr>
          <a:xfrm>
            <a:off x="6444208" y="3717032"/>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plastic</a:t>
            </a:r>
            <a:endParaRPr lang="cs-CZ" sz="2400" b="1" dirty="0">
              <a:solidFill>
                <a:srgbClr val="C00000"/>
              </a:solidFill>
            </a:endParaRPr>
          </a:p>
        </p:txBody>
      </p:sp>
      <p:sp>
        <p:nvSpPr>
          <p:cNvPr id="27" name="TextovéPole 26"/>
          <p:cNvSpPr txBox="1"/>
          <p:nvPr/>
        </p:nvSpPr>
        <p:spPr>
          <a:xfrm>
            <a:off x="2915816" y="3068960"/>
            <a:ext cx="230425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rozhodující role</a:t>
            </a:r>
            <a:endParaRPr lang="cs-CZ" sz="2400" b="1" dirty="0"/>
          </a:p>
        </p:txBody>
      </p:sp>
      <p:sp>
        <p:nvSpPr>
          <p:cNvPr id="28" name="TextovéPole 27"/>
          <p:cNvSpPr txBox="1"/>
          <p:nvPr/>
        </p:nvSpPr>
        <p:spPr>
          <a:xfrm>
            <a:off x="755576" y="3068960"/>
            <a:ext cx="2160240"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dicesive</a:t>
            </a:r>
            <a:r>
              <a:rPr lang="cs-CZ" sz="2400" b="1" dirty="0" smtClean="0">
                <a:solidFill>
                  <a:srgbClr val="C00000"/>
                </a:solidFill>
              </a:rPr>
              <a:t> </a:t>
            </a:r>
            <a:r>
              <a:rPr lang="cs-CZ" sz="2400" b="1" dirty="0" err="1" smtClean="0">
                <a:solidFill>
                  <a:srgbClr val="C00000"/>
                </a:solidFill>
              </a:rPr>
              <a:t>roll</a:t>
            </a:r>
            <a:r>
              <a:rPr lang="cs-CZ" sz="2400" b="1" dirty="0" smtClean="0">
                <a:solidFill>
                  <a:srgbClr val="C00000"/>
                </a:solidFill>
              </a:rPr>
              <a:t> </a:t>
            </a:r>
            <a:r>
              <a:rPr lang="cs-CZ" sz="2400" b="1" dirty="0" err="1" smtClean="0">
                <a:solidFill>
                  <a:srgbClr val="C00000"/>
                </a:solidFill>
              </a:rPr>
              <a:t>goddes</a:t>
            </a:r>
            <a:endParaRPr lang="cs-CZ" sz="2400" b="1" dirty="0">
              <a:solidFill>
                <a:srgbClr val="C00000"/>
              </a:solidFill>
            </a:endParaRPr>
          </a:p>
        </p:txBody>
      </p:sp>
      <p:sp>
        <p:nvSpPr>
          <p:cNvPr id="29" name="TextovéPole 28"/>
          <p:cNvSpPr txBox="1"/>
          <p:nvPr/>
        </p:nvSpPr>
        <p:spPr>
          <a:xfrm>
            <a:off x="755576" y="3501008"/>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decisive</a:t>
            </a:r>
            <a:r>
              <a:rPr lang="cs-CZ" sz="2400" b="1" dirty="0" smtClean="0">
                <a:solidFill>
                  <a:srgbClr val="C00000"/>
                </a:solidFill>
              </a:rPr>
              <a:t> role </a:t>
            </a:r>
            <a:endParaRPr lang="cs-CZ" sz="2400" b="1" dirty="0">
              <a:solidFill>
                <a:srgbClr val="C00000"/>
              </a:solidFill>
            </a:endParaRPr>
          </a:p>
        </p:txBody>
      </p:sp>
      <p:sp>
        <p:nvSpPr>
          <p:cNvPr id="30" name="TextovéPole 29"/>
          <p:cNvSpPr txBox="1"/>
          <p:nvPr/>
        </p:nvSpPr>
        <p:spPr>
          <a:xfrm>
            <a:off x="755576" y="2636912"/>
            <a:ext cx="216024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decision</a:t>
            </a:r>
            <a:r>
              <a:rPr lang="cs-CZ" sz="2400" b="1" dirty="0" smtClean="0">
                <a:solidFill>
                  <a:srgbClr val="C00000"/>
                </a:solidFill>
              </a:rPr>
              <a:t> </a:t>
            </a:r>
            <a:r>
              <a:rPr lang="cs-CZ" sz="2400" b="1" dirty="0" err="1" smtClean="0">
                <a:solidFill>
                  <a:srgbClr val="C00000"/>
                </a:solidFill>
              </a:rPr>
              <a:t>rolle</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4"/>
                                        </p:tgtEl>
                                      </p:cBhvr>
                                    </p:animEffect>
                                    <p:set>
                                      <p:cBhvr>
                                        <p:cTn id="18" dur="1" fill="hold">
                                          <p:stCondLst>
                                            <p:cond delay="499"/>
                                          </p:stCondLst>
                                        </p:cTn>
                                        <p:tgtEl>
                                          <p:spTgt spid="4"/>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4"/>
                  </p:tgtEl>
                </p:cond>
              </p:nextCondLst>
            </p:seq>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5"/>
                                        </p:tgtEl>
                                      </p:cBhvr>
                                    </p:animEffect>
                                    <p:set>
                                      <p:cBhvr>
                                        <p:cTn id="24" dur="1" fill="hold">
                                          <p:stCondLst>
                                            <p:cond delay="499"/>
                                          </p:stCondLst>
                                        </p:cTn>
                                        <p:tgtEl>
                                          <p:spTgt spid="5"/>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14"/>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0" nodeType="clickEffect">
                                  <p:stCondLst>
                                    <p:cond delay="0"/>
                                  </p:stCondLst>
                                  <p:childTnLst>
                                    <p:animScale>
                                      <p:cBhvr>
                                        <p:cTn id="29" dur="2000" fill="hold"/>
                                        <p:tgtEl>
                                          <p:spTgt spid="14"/>
                                        </p:tgtEl>
                                      </p:cBhvr>
                                      <p:by x="150000" y="150000"/>
                                    </p:animScale>
                                  </p:childTnLst>
                                  <p:subTnLst>
                                    <p:audio>
                                      <p:cMediaNode>
                                        <p:cTn display="0" masterRel="sameClick">
                                          <p:stCondLst>
                                            <p:cond evt="begin" delay="0">
                                              <p:tn val="28"/>
                                            </p:cond>
                                          </p:stCondLst>
                                          <p:endCondLst>
                                            <p:cond evt="onStopAudio" delay="0">
                                              <p:tgtEl>
                                                <p:sldTgt/>
                                              </p:tgtEl>
                                            </p:cond>
                                          </p:endCondLst>
                                        </p:cTn>
                                        <p:tgtEl>
                                          <p:sndTgt r:embed="rId2" name="applause.wav"/>
                                        </p:tgtEl>
                                      </p:cMediaNode>
                                    </p:audio>
                                  </p:subTnLst>
                                </p:cTn>
                              </p:par>
                              <p:par>
                                <p:cTn id="30" presetID="9" presetClass="exit" presetSubtype="0" fill="hold" grpId="0" nodeType="withEffect">
                                  <p:stCondLst>
                                    <p:cond delay="0"/>
                                  </p:stCondLst>
                                  <p:childTnLst>
                                    <p:animEffect transition="out" filter="dissolve">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par>
                                <p:cTn id="33" presetID="9" presetClass="exit" presetSubtype="0" fill="hold" grpId="0" nodeType="withEffect">
                                  <p:stCondLst>
                                    <p:cond delay="0"/>
                                  </p:stCondLst>
                                  <p:childTnLst>
                                    <p:animEffect transition="out" filter="dissolve">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6" restart="whenNotActive" fill="hold" evtFilter="cancelBubble" nodeType="interactiveSeq">
                <p:stCondLst>
                  <p:cond evt="onClick" delay="0">
                    <p:tgtEl>
                      <p:spTgt spid="12"/>
                    </p:tgtEl>
                  </p:cond>
                </p:stCondLst>
                <p:endSync evt="end" delay="0">
                  <p:rtn val="all"/>
                </p:endSync>
                <p:childTnLst>
                  <p:par>
                    <p:cTn id="37" fill="hold">
                      <p:stCondLst>
                        <p:cond delay="0"/>
                      </p:stCondLst>
                      <p:childTnLst>
                        <p:par>
                          <p:cTn id="38" fill="hold">
                            <p:stCondLst>
                              <p:cond delay="0"/>
                            </p:stCondLst>
                            <p:childTnLst>
                              <p:par>
                                <p:cTn id="39" presetID="9" presetClass="exit" presetSubtype="0" fill="hold" grpId="1" nodeType="clickEffect">
                                  <p:stCondLst>
                                    <p:cond delay="0"/>
                                  </p:stCondLst>
                                  <p:childTnLst>
                                    <p:animEffect transition="out" filter="dissolve">
                                      <p:cBhvr>
                                        <p:cTn id="40" dur="500"/>
                                        <p:tgtEl>
                                          <p:spTgt spid="12"/>
                                        </p:tgtEl>
                                      </p:cBhvr>
                                    </p:animEffect>
                                    <p:set>
                                      <p:cBhvr>
                                        <p:cTn id="41" dur="1" fill="hold">
                                          <p:stCondLst>
                                            <p:cond delay="499"/>
                                          </p:stCondLst>
                                        </p:cTn>
                                        <p:tgtEl>
                                          <p:spTgt spid="12"/>
                                        </p:tgtEl>
                                        <p:attrNameLst>
                                          <p:attrName>style.visibility</p:attrName>
                                        </p:attrNameLst>
                                      </p:cBhvr>
                                      <p:to>
                                        <p:strVal val="hidden"/>
                                      </p:to>
                                    </p:set>
                                  </p:childTnLst>
                                  <p:subTnLst>
                                    <p:audio>
                                      <p:cMediaNode>
                                        <p:cTn display="0" masterRel="sameClick">
                                          <p:stCondLst>
                                            <p:cond evt="begin" delay="0">
                                              <p:tn val="39"/>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3"/>
                  </p:tgtEl>
                </p:cond>
              </p:nextCondLst>
            </p:seq>
            <p:seq concurrent="1" nextAc="seek">
              <p:cTn id="48" restart="whenNotActive" fill="hold" evtFilter="cancelBubble" nodeType="interactiveSeq">
                <p:stCondLst>
                  <p:cond evt="onClick" delay="0">
                    <p:tgtEl>
                      <p:spTgt spid="18"/>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18"/>
                                        </p:tgtEl>
                                      </p:cBhvr>
                                    </p:animEffect>
                                    <p:set>
                                      <p:cBhvr>
                                        <p:cTn id="53" dur="1" fill="hold">
                                          <p:stCondLst>
                                            <p:cond delay="499"/>
                                          </p:stCondLst>
                                        </p:cTn>
                                        <p:tgtEl>
                                          <p:spTgt spid="18"/>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8"/>
                  </p:tgtEl>
                </p:cond>
              </p:nextCondLst>
            </p:seq>
            <p:seq concurrent="1" nextAc="seek">
              <p:cTn id="54" restart="whenNotActive" fill="hold" evtFilter="cancelBubble" nodeType="interactiveSeq">
                <p:stCondLst>
                  <p:cond evt="onClick" delay="0">
                    <p:tgtEl>
                      <p:spTgt spid="17"/>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17"/>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18"/>
                                        </p:tgtEl>
                                      </p:cBhvr>
                                    </p:animEffect>
                                    <p:set>
                                      <p:cBhvr>
                                        <p:cTn id="61" dur="1" fill="hold">
                                          <p:stCondLst>
                                            <p:cond delay="499"/>
                                          </p:stCondLst>
                                        </p:cTn>
                                        <p:tgtEl>
                                          <p:spTgt spid="18"/>
                                        </p:tgtEl>
                                        <p:attrNameLst>
                                          <p:attrName>style.visibility</p:attrName>
                                        </p:attrNameLst>
                                      </p:cBhvr>
                                      <p:to>
                                        <p:strVal val="hidden"/>
                                      </p:to>
                                    </p:set>
                                  </p:childTnLst>
                                </p:cTn>
                              </p:par>
                              <p:par>
                                <p:cTn id="62" presetID="9" presetClass="exit" presetSubtype="0" fill="hold" grpId="0" nodeType="withEffect">
                                  <p:stCondLst>
                                    <p:cond delay="0"/>
                                  </p:stCondLst>
                                  <p:childTnLst>
                                    <p:animEffect transition="out" filter="dissolve">
                                      <p:cBhvr>
                                        <p:cTn id="63" dur="500"/>
                                        <p:tgtEl>
                                          <p:spTgt spid="16"/>
                                        </p:tgtEl>
                                      </p:cBhvr>
                                    </p:animEffect>
                                    <p:set>
                                      <p:cBhvr>
                                        <p:cTn id="64"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9" presetClass="exit" presetSubtype="0" fill="hold" grpId="1" nodeType="clickEffect">
                                  <p:stCondLst>
                                    <p:cond delay="0"/>
                                  </p:stCondLst>
                                  <p:childTnLst>
                                    <p:animEffect transition="out" filter="dissolve">
                                      <p:cBhvr>
                                        <p:cTn id="69" dur="500"/>
                                        <p:tgtEl>
                                          <p:spTgt spid="16"/>
                                        </p:tgtEl>
                                      </p:cBhvr>
                                    </p:animEffect>
                                    <p:set>
                                      <p:cBhvr>
                                        <p:cTn id="70" dur="1" fill="hold">
                                          <p:stCondLst>
                                            <p:cond delay="499"/>
                                          </p:stCondLst>
                                        </p:cTn>
                                        <p:tgtEl>
                                          <p:spTgt spid="16"/>
                                        </p:tgtEl>
                                        <p:attrNameLst>
                                          <p:attrName>style.visibility</p:attrName>
                                        </p:attrNameLst>
                                      </p:cBhvr>
                                      <p:to>
                                        <p:strVal val="hidden"/>
                                      </p:to>
                                    </p:set>
                                  </p:childTnLst>
                                  <p:subTnLst>
                                    <p:audio>
                                      <p:cMediaNode>
                                        <p:cTn display="0" masterRel="sameClick">
                                          <p:stCondLst>
                                            <p:cond evt="begin" delay="0">
                                              <p:tn val="6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16"/>
                  </p:tgtEl>
                </p:cond>
              </p:nextCondLst>
            </p:seq>
            <p:seq concurrent="1" nextAc="seek">
              <p:cTn id="71" restart="whenNotActive" fill="hold" evtFilter="cancelBubble" nodeType="interactiveSeq">
                <p:stCondLst>
                  <p:cond evt="onClick" delay="0">
                    <p:tgtEl>
                      <p:spTgt spid="22"/>
                    </p:tgtEl>
                  </p:cond>
                </p:stCondLst>
                <p:endSync evt="end" delay="0">
                  <p:rtn val="all"/>
                </p:endSync>
                <p:childTnLst>
                  <p:par>
                    <p:cTn id="72" fill="hold">
                      <p:stCondLst>
                        <p:cond delay="0"/>
                      </p:stCondLst>
                      <p:childTnLst>
                        <p:par>
                          <p:cTn id="73" fill="hold">
                            <p:stCondLst>
                              <p:cond delay="0"/>
                            </p:stCondLst>
                            <p:childTnLst>
                              <p:par>
                                <p:cTn id="74" presetID="9" presetClass="exit" presetSubtype="0" fill="hold" grpId="0" nodeType="clickEffect">
                                  <p:stCondLst>
                                    <p:cond delay="0"/>
                                  </p:stCondLst>
                                  <p:childTnLst>
                                    <p:animEffect transition="out" filter="dissolve">
                                      <p:cBhvr>
                                        <p:cTn id="75" dur="500"/>
                                        <p:tgtEl>
                                          <p:spTgt spid="22"/>
                                        </p:tgtEl>
                                      </p:cBhvr>
                                    </p:animEffect>
                                    <p:set>
                                      <p:cBhvr>
                                        <p:cTn id="76" dur="1" fill="hold">
                                          <p:stCondLst>
                                            <p:cond delay="499"/>
                                          </p:stCondLst>
                                        </p:cTn>
                                        <p:tgtEl>
                                          <p:spTgt spid="22"/>
                                        </p:tgtEl>
                                        <p:attrNameLst>
                                          <p:attrName>style.visibility</p:attrName>
                                        </p:attrNameLst>
                                      </p:cBhvr>
                                      <p:to>
                                        <p:strVal val="hidden"/>
                                      </p:to>
                                    </p:set>
                                  </p:childTnLst>
                                  <p:subTnLst>
                                    <p:audio>
                                      <p:cMediaNode>
                                        <p:cTn display="0" masterRel="sameClick">
                                          <p:stCondLst>
                                            <p:cond evt="begin" delay="0">
                                              <p:tn val="74"/>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2"/>
                  </p:tgtEl>
                </p:cond>
              </p:nextCondLst>
            </p:seq>
            <p:seq concurrent="1" nextAc="seek">
              <p:cTn id="77" restart="whenNotActive" fill="hold" evtFilter="cancelBubble" nodeType="interactiveSeq">
                <p:stCondLst>
                  <p:cond evt="onClick" delay="0">
                    <p:tgtEl>
                      <p:spTgt spid="21"/>
                    </p:tgtEl>
                  </p:cond>
                </p:stCondLst>
                <p:endSync evt="end" delay="0">
                  <p:rtn val="all"/>
                </p:endSync>
                <p:childTnLst>
                  <p:par>
                    <p:cTn id="78" fill="hold">
                      <p:stCondLst>
                        <p:cond delay="0"/>
                      </p:stCondLst>
                      <p:childTnLst>
                        <p:par>
                          <p:cTn id="79" fill="hold">
                            <p:stCondLst>
                              <p:cond delay="0"/>
                            </p:stCondLst>
                            <p:childTnLst>
                              <p:par>
                                <p:cTn id="80" presetID="6" presetClass="emph" presetSubtype="0" fill="hold" grpId="0" nodeType="clickEffect">
                                  <p:stCondLst>
                                    <p:cond delay="0"/>
                                  </p:stCondLst>
                                  <p:childTnLst>
                                    <p:animScale>
                                      <p:cBhvr>
                                        <p:cTn id="81" dur="2000" fill="hold"/>
                                        <p:tgtEl>
                                          <p:spTgt spid="21"/>
                                        </p:tgtEl>
                                      </p:cBhvr>
                                      <p:by x="150000" y="150000"/>
                                    </p:animScale>
                                  </p:childTnLst>
                                  <p:subTnLst>
                                    <p:audio>
                                      <p:cMediaNode>
                                        <p:cTn display="0" masterRel="sameClick">
                                          <p:stCondLst>
                                            <p:cond evt="begin" delay="0">
                                              <p:tn val="80"/>
                                            </p:cond>
                                          </p:stCondLst>
                                          <p:endCondLst>
                                            <p:cond evt="onStopAudio" delay="0">
                                              <p:tgtEl>
                                                <p:sldTgt/>
                                              </p:tgtEl>
                                            </p:cond>
                                          </p:endCondLst>
                                        </p:cTn>
                                        <p:tgtEl>
                                          <p:sndTgt r:embed="rId2" name="applause.wav"/>
                                        </p:tgtEl>
                                      </p:cMediaNode>
                                    </p:audio>
                                  </p:subTnLst>
                                </p:cTn>
                              </p:par>
                              <p:par>
                                <p:cTn id="82" presetID="9" presetClass="exit" presetSubtype="0" fill="hold" grpId="1" nodeType="withEffect">
                                  <p:stCondLst>
                                    <p:cond delay="0"/>
                                  </p:stCondLst>
                                  <p:childTnLst>
                                    <p:animEffect transition="out" filter="dissolve">
                                      <p:cBhvr>
                                        <p:cTn id="83" dur="500"/>
                                        <p:tgtEl>
                                          <p:spTgt spid="22"/>
                                        </p:tgtEl>
                                      </p:cBhvr>
                                    </p:animEffect>
                                    <p:set>
                                      <p:cBhvr>
                                        <p:cTn id="84" dur="1" fill="hold">
                                          <p:stCondLst>
                                            <p:cond delay="499"/>
                                          </p:stCondLst>
                                        </p:cTn>
                                        <p:tgtEl>
                                          <p:spTgt spid="22"/>
                                        </p:tgtEl>
                                        <p:attrNameLst>
                                          <p:attrName>style.visibility</p:attrName>
                                        </p:attrNameLst>
                                      </p:cBhvr>
                                      <p:to>
                                        <p:strVal val="hidden"/>
                                      </p:to>
                                    </p:set>
                                  </p:childTnLst>
                                </p:cTn>
                              </p:par>
                              <p:par>
                                <p:cTn id="85" presetID="9" presetClass="exit" presetSubtype="0" fill="hold" grpId="0" nodeType="withEffect">
                                  <p:stCondLst>
                                    <p:cond delay="0"/>
                                  </p:stCondLst>
                                  <p:childTnLst>
                                    <p:animEffect transition="out" filter="dissolve">
                                      <p:cBhvr>
                                        <p:cTn id="86" dur="500"/>
                                        <p:tgtEl>
                                          <p:spTgt spid="20"/>
                                        </p:tgtEl>
                                      </p:cBhvr>
                                    </p:animEffect>
                                    <p:set>
                                      <p:cBhvr>
                                        <p:cTn id="87"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88" restart="whenNotActive" fill="hold" evtFilter="cancelBubble" nodeType="interactiveSeq">
                <p:stCondLst>
                  <p:cond evt="onClick" delay="0">
                    <p:tgtEl>
                      <p:spTgt spid="20"/>
                    </p:tgtEl>
                  </p:cond>
                </p:stCondLst>
                <p:endSync evt="end" delay="0">
                  <p:rtn val="all"/>
                </p:endSync>
                <p:childTnLst>
                  <p:par>
                    <p:cTn id="89" fill="hold">
                      <p:stCondLst>
                        <p:cond delay="0"/>
                      </p:stCondLst>
                      <p:childTnLst>
                        <p:par>
                          <p:cTn id="90" fill="hold">
                            <p:stCondLst>
                              <p:cond delay="0"/>
                            </p:stCondLst>
                            <p:childTnLst>
                              <p:par>
                                <p:cTn id="91" presetID="9" presetClass="exit" presetSubtype="0" fill="hold" grpId="1" nodeType="clickEffect">
                                  <p:stCondLst>
                                    <p:cond delay="0"/>
                                  </p:stCondLst>
                                  <p:childTnLst>
                                    <p:animEffect transition="out" filter="dissolve">
                                      <p:cBhvr>
                                        <p:cTn id="92" dur="500"/>
                                        <p:tgtEl>
                                          <p:spTgt spid="20"/>
                                        </p:tgtEl>
                                      </p:cBhvr>
                                    </p:animEffect>
                                    <p:set>
                                      <p:cBhvr>
                                        <p:cTn id="93" dur="1" fill="hold">
                                          <p:stCondLst>
                                            <p:cond delay="499"/>
                                          </p:stCondLst>
                                        </p:cTn>
                                        <p:tgtEl>
                                          <p:spTgt spid="20"/>
                                        </p:tgtEl>
                                        <p:attrNameLst>
                                          <p:attrName>style.visibility</p:attrName>
                                        </p:attrNameLst>
                                      </p:cBhvr>
                                      <p:to>
                                        <p:strVal val="hidden"/>
                                      </p:to>
                                    </p:set>
                                  </p:childTnLst>
                                  <p:subTnLst>
                                    <p:audio>
                                      <p:cMediaNode>
                                        <p:cTn display="0" masterRel="sameClick">
                                          <p:stCondLst>
                                            <p:cond evt="begin" delay="0">
                                              <p:tn val="9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0"/>
                  </p:tgtEl>
                </p:cond>
              </p:nextCondLst>
            </p:seq>
            <p:seq concurrent="1" nextAc="seek">
              <p:cTn id="94" restart="whenNotActive" fill="hold" evtFilter="cancelBubble" nodeType="interactiveSeq">
                <p:stCondLst>
                  <p:cond evt="onClick" delay="0">
                    <p:tgtEl>
                      <p:spTgt spid="30"/>
                    </p:tgtEl>
                  </p:cond>
                </p:stCondLst>
                <p:endSync evt="end" delay="0">
                  <p:rtn val="all"/>
                </p:endSync>
                <p:childTnLst>
                  <p:par>
                    <p:cTn id="95" fill="hold">
                      <p:stCondLst>
                        <p:cond delay="0"/>
                      </p:stCondLst>
                      <p:childTnLst>
                        <p:par>
                          <p:cTn id="96" fill="hold">
                            <p:stCondLst>
                              <p:cond delay="0"/>
                            </p:stCondLst>
                            <p:childTnLst>
                              <p:par>
                                <p:cTn id="97" presetID="9" presetClass="exit" presetSubtype="0" fill="hold" grpId="0" nodeType="clickEffect">
                                  <p:stCondLst>
                                    <p:cond delay="0"/>
                                  </p:stCondLst>
                                  <p:childTnLst>
                                    <p:animEffect transition="out" filter="dissolve">
                                      <p:cBhvr>
                                        <p:cTn id="98" dur="500"/>
                                        <p:tgtEl>
                                          <p:spTgt spid="30"/>
                                        </p:tgtEl>
                                      </p:cBhvr>
                                    </p:animEffect>
                                    <p:set>
                                      <p:cBhvr>
                                        <p:cTn id="99" dur="1" fill="hold">
                                          <p:stCondLst>
                                            <p:cond delay="499"/>
                                          </p:stCondLst>
                                        </p:cTn>
                                        <p:tgtEl>
                                          <p:spTgt spid="30"/>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0"/>
                  </p:tgtEl>
                </p:cond>
              </p:nextCondLst>
            </p:seq>
            <p:seq concurrent="1" nextAc="seek">
              <p:cTn id="100" restart="whenNotActive" fill="hold" evtFilter="cancelBubble" nodeType="interactiveSeq">
                <p:stCondLst>
                  <p:cond evt="onClick" delay="0">
                    <p:tgtEl>
                      <p:spTgt spid="28"/>
                    </p:tgtEl>
                  </p:cond>
                </p:stCondLst>
                <p:endSync evt="end" delay="0">
                  <p:rtn val="all"/>
                </p:endSync>
                <p:childTnLst>
                  <p:par>
                    <p:cTn id="101" fill="hold">
                      <p:stCondLst>
                        <p:cond delay="0"/>
                      </p:stCondLst>
                      <p:childTnLst>
                        <p:par>
                          <p:cTn id="102" fill="hold">
                            <p:stCondLst>
                              <p:cond delay="0"/>
                            </p:stCondLst>
                            <p:childTnLst>
                              <p:par>
                                <p:cTn id="103" presetID="9" presetClass="exit" presetSubtype="0" fill="hold" nodeType="clickEffect">
                                  <p:stCondLst>
                                    <p:cond delay="0"/>
                                  </p:stCondLst>
                                  <p:childTnLst>
                                    <p:animEffect transition="out" filter="dissolve">
                                      <p:cBhvr>
                                        <p:cTn id="104" dur="500"/>
                                        <p:tgtEl>
                                          <p:spTgt spid="28"/>
                                        </p:tgtEl>
                                      </p:cBhvr>
                                    </p:animEffect>
                                    <p:set>
                                      <p:cBhvr>
                                        <p:cTn id="105" dur="1" fill="hold">
                                          <p:stCondLst>
                                            <p:cond delay="499"/>
                                          </p:stCondLst>
                                        </p:cTn>
                                        <p:tgtEl>
                                          <p:spTgt spid="28"/>
                                        </p:tgtEl>
                                        <p:attrNameLst>
                                          <p:attrName>style.visibility</p:attrName>
                                        </p:attrNameLst>
                                      </p:cBhvr>
                                      <p:to>
                                        <p:strVal val="hidden"/>
                                      </p:to>
                                    </p:set>
                                  </p:childTnLst>
                                  <p:subTnLst>
                                    <p:audio>
                                      <p:cMediaNode>
                                        <p:cTn display="0" masterRel="sameClick">
                                          <p:stCondLst>
                                            <p:cond evt="begin" delay="0">
                                              <p:tn val="103"/>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8"/>
                  </p:tgtEl>
                </p:cond>
              </p:nextCondLst>
            </p:seq>
            <p:seq concurrent="1" nextAc="seek">
              <p:cTn id="106" restart="whenNotActive" fill="hold" evtFilter="cancelBubble" nodeType="interactiveSeq">
                <p:stCondLst>
                  <p:cond evt="onClick" delay="0">
                    <p:tgtEl>
                      <p:spTgt spid="29"/>
                    </p:tgtEl>
                  </p:cond>
                </p:stCondLst>
                <p:endSync evt="end" delay="0">
                  <p:rtn val="all"/>
                </p:endSync>
                <p:childTnLst>
                  <p:par>
                    <p:cTn id="107" fill="hold">
                      <p:stCondLst>
                        <p:cond delay="0"/>
                      </p:stCondLst>
                      <p:childTnLst>
                        <p:par>
                          <p:cTn id="108" fill="hold">
                            <p:stCondLst>
                              <p:cond delay="0"/>
                            </p:stCondLst>
                            <p:childTnLst>
                              <p:par>
                                <p:cTn id="109" presetID="6" presetClass="emph" presetSubtype="0" fill="hold" grpId="0" nodeType="clickEffect">
                                  <p:stCondLst>
                                    <p:cond delay="0"/>
                                  </p:stCondLst>
                                  <p:childTnLst>
                                    <p:animScale>
                                      <p:cBhvr>
                                        <p:cTn id="110" dur="2000" fill="hold"/>
                                        <p:tgtEl>
                                          <p:spTgt spid="29"/>
                                        </p:tgtEl>
                                      </p:cBhvr>
                                      <p:by x="150000" y="150000"/>
                                    </p:animScale>
                                  </p:childTnLst>
                                  <p:subTnLst>
                                    <p:audio>
                                      <p:cMediaNode>
                                        <p:cTn display="0" masterRel="sameClick">
                                          <p:stCondLst>
                                            <p:cond evt="begin" delay="0">
                                              <p:tn val="109"/>
                                            </p:cond>
                                          </p:stCondLst>
                                          <p:endCondLst>
                                            <p:cond evt="onStopAudio" delay="0">
                                              <p:tgtEl>
                                                <p:sldTgt/>
                                              </p:tgtEl>
                                            </p:cond>
                                          </p:endCondLst>
                                        </p:cTn>
                                        <p:tgtEl>
                                          <p:sndTgt r:embed="rId2" name="applause.wav"/>
                                        </p:tgtEl>
                                      </p:cMediaNode>
                                    </p:audio>
                                  </p:subTnLst>
                                </p:cTn>
                              </p:par>
                              <p:par>
                                <p:cTn id="111" presetID="9" presetClass="exit" presetSubtype="0" fill="hold" grpId="1" nodeType="withEffect">
                                  <p:stCondLst>
                                    <p:cond delay="0"/>
                                  </p:stCondLst>
                                  <p:childTnLst>
                                    <p:animEffect transition="out" filter="dissolve">
                                      <p:cBhvr>
                                        <p:cTn id="112" dur="500"/>
                                        <p:tgtEl>
                                          <p:spTgt spid="30"/>
                                        </p:tgtEl>
                                      </p:cBhvr>
                                    </p:animEffect>
                                    <p:set>
                                      <p:cBhvr>
                                        <p:cTn id="113" dur="1" fill="hold">
                                          <p:stCondLst>
                                            <p:cond delay="499"/>
                                          </p:stCondLst>
                                        </p:cTn>
                                        <p:tgtEl>
                                          <p:spTgt spid="30"/>
                                        </p:tgtEl>
                                        <p:attrNameLst>
                                          <p:attrName>style.visibility</p:attrName>
                                        </p:attrNameLst>
                                      </p:cBhvr>
                                      <p:to>
                                        <p:strVal val="hidden"/>
                                      </p:to>
                                    </p:set>
                                  </p:childTnLst>
                                </p:cTn>
                              </p:par>
                              <p:par>
                                <p:cTn id="114" presetID="9" presetClass="exit" presetSubtype="0" fill="hold" grpId="0" nodeType="withEffect">
                                  <p:stCondLst>
                                    <p:cond delay="0"/>
                                  </p:stCondLst>
                                  <p:childTnLst>
                                    <p:animEffect transition="out" filter="dissolve">
                                      <p:cBhvr>
                                        <p:cTn id="115" dur="500"/>
                                        <p:tgtEl>
                                          <p:spTgt spid="28"/>
                                        </p:tgtEl>
                                      </p:cBhvr>
                                    </p:animEffect>
                                    <p:set>
                                      <p:cBhvr>
                                        <p:cTn id="116"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9"/>
                  </p:tgtEl>
                </p:cond>
              </p:nextCondLst>
            </p:seq>
          </p:childTnLst>
        </p:cTn>
      </p:par>
    </p:tnLst>
    <p:bldLst>
      <p:bldP spid="4" grpId="0" animBg="1"/>
      <p:bldP spid="4" grpId="1" animBg="1"/>
      <p:bldP spid="5" grpId="0" animBg="1"/>
      <p:bldP spid="5" grpId="1" animBg="1"/>
      <p:bldP spid="6" grpId="0" animBg="1"/>
      <p:bldP spid="12" grpId="0" animBg="1"/>
      <p:bldP spid="12" grpId="1" animBg="1"/>
      <p:bldP spid="13" grpId="0" animBg="1"/>
      <p:bldP spid="13" grpId="1" animBg="1"/>
      <p:bldP spid="14" grpId="0" animBg="1"/>
      <p:bldP spid="16" grpId="0" animBg="1"/>
      <p:bldP spid="16" grpId="1" animBg="1"/>
      <p:bldP spid="17" grpId="0" animBg="1"/>
      <p:bldP spid="18" grpId="0" animBg="1"/>
      <p:bldP spid="18" grpId="1" animBg="1"/>
      <p:bldP spid="20" grpId="0" animBg="1"/>
      <p:bldP spid="20" grpId="1" animBg="1"/>
      <p:bldP spid="21" grpId="0" animBg="1"/>
      <p:bldP spid="22" grpId="0" animBg="1"/>
      <p:bldP spid="22" grpId="1" animBg="1"/>
      <p:bldP spid="28" grpId="0" animBg="1"/>
      <p:bldP spid="29" grpId="0" animBg="1"/>
      <p:bldP spid="30" grpId="0" animBg="1"/>
      <p:bldP spid="30"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611560" y="620688"/>
            <a:ext cx="8064896" cy="5262979"/>
          </a:xfrm>
          <a:prstGeom prst="rect">
            <a:avLst/>
          </a:prstGeom>
        </p:spPr>
        <p:txBody>
          <a:bodyPr wrap="square">
            <a:spAutoFit/>
          </a:bodyPr>
          <a:lstStyle/>
          <a:p>
            <a:pPr>
              <a:buFont typeface="Wingdings" pitchFamily="2" charset="2"/>
              <a:buChar char="v"/>
            </a:pPr>
            <a:r>
              <a:rPr lang="en-GB" sz="2400" b="1" dirty="0" smtClean="0">
                <a:solidFill>
                  <a:srgbClr val="C00000"/>
                </a:solidFill>
                <a:latin typeface="Book Antiqua" pitchFamily="18" charset="0"/>
              </a:rPr>
              <a:t>1618-1648</a:t>
            </a:r>
            <a:r>
              <a:rPr lang="en-GB" sz="2400" dirty="0" smtClean="0">
                <a:solidFill>
                  <a:srgbClr val="C00000"/>
                </a:solidFill>
                <a:latin typeface="Book Antiqua" pitchFamily="18" charset="0"/>
              </a:rPr>
              <a:t> The thirty Years War (war between </a:t>
            </a:r>
            <a:r>
              <a:rPr lang="en-GB" sz="2400" b="1" dirty="0" smtClean="0">
                <a:solidFill>
                  <a:srgbClr val="C00000"/>
                </a:solidFill>
                <a:latin typeface="Book Antiqua" pitchFamily="18" charset="0"/>
              </a:rPr>
              <a:t>pro </a:t>
            </a:r>
            <a:r>
              <a:rPr lang="en-GB" sz="2400" dirty="0" smtClean="0">
                <a:solidFill>
                  <a:srgbClr val="C00000"/>
                </a:solidFill>
                <a:latin typeface="Book Antiqua" pitchFamily="18" charset="0"/>
              </a:rPr>
              <a:t>-Catholics and </a:t>
            </a:r>
            <a:r>
              <a:rPr lang="en-GB" sz="2400" b="1" dirty="0" smtClean="0">
                <a:solidFill>
                  <a:srgbClr val="C00000"/>
                </a:solidFill>
                <a:latin typeface="Book Antiqua" pitchFamily="18" charset="0"/>
              </a:rPr>
              <a:t>non </a:t>
            </a:r>
            <a:r>
              <a:rPr lang="en-GB" sz="2400" dirty="0" smtClean="0">
                <a:solidFill>
                  <a:srgbClr val="C00000"/>
                </a:solidFill>
                <a:latin typeface="Book Antiqua" pitchFamily="18" charset="0"/>
              </a:rPr>
              <a:t>-Catholics (Protestants/Evangelists). </a:t>
            </a:r>
          </a:p>
          <a:p>
            <a:pPr>
              <a:buFont typeface="Wingdings" pitchFamily="2" charset="2"/>
              <a:buChar char="v"/>
            </a:pPr>
            <a:r>
              <a:rPr lang="en-GB" sz="2400" b="1" dirty="0" smtClean="0">
                <a:solidFill>
                  <a:srgbClr val="C00000"/>
                </a:solidFill>
                <a:latin typeface="Book Antiqua" pitchFamily="18" charset="0"/>
              </a:rPr>
              <a:t>After</a:t>
            </a:r>
            <a:r>
              <a:rPr lang="en-GB" sz="2400" dirty="0" smtClean="0">
                <a:solidFill>
                  <a:srgbClr val="C00000"/>
                </a:solidFill>
                <a:latin typeface="Book Antiqua" pitchFamily="18" charset="0"/>
              </a:rPr>
              <a:t> the battle of the White Mountain</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(1618-</a:t>
            </a:r>
            <a:r>
              <a:rPr lang="en-GB" sz="2400" b="1" dirty="0" smtClean="0">
                <a:solidFill>
                  <a:srgbClr val="C00000"/>
                </a:solidFill>
                <a:latin typeface="Book Antiqua" pitchFamily="18" charset="0"/>
              </a:rPr>
              <a:t>1648</a:t>
            </a:r>
            <a:r>
              <a:rPr lang="en-GB" sz="2400" dirty="0" smtClean="0">
                <a:solidFill>
                  <a:srgbClr val="C00000"/>
                </a:solidFill>
                <a:latin typeface="Book Antiqua" pitchFamily="18" charset="0"/>
              </a:rPr>
              <a:t>) a systematic </a:t>
            </a:r>
            <a:r>
              <a:rPr lang="en-GB" sz="2400" b="1" dirty="0" smtClean="0">
                <a:solidFill>
                  <a:srgbClr val="C00000"/>
                </a:solidFill>
                <a:latin typeface="Book Antiqua" pitchFamily="18" charset="0"/>
              </a:rPr>
              <a:t>process of </a:t>
            </a:r>
            <a:r>
              <a:rPr lang="en-GB" sz="2400" b="1" dirty="0" err="1" smtClean="0">
                <a:solidFill>
                  <a:srgbClr val="C00000"/>
                </a:solidFill>
                <a:latin typeface="Book Antiqua" pitchFamily="18" charset="0"/>
              </a:rPr>
              <a:t>recatholisation</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began. The result was that </a:t>
            </a:r>
            <a:r>
              <a:rPr lang="en-GB" sz="2400" b="1" dirty="0" smtClean="0">
                <a:solidFill>
                  <a:srgbClr val="C00000"/>
                </a:solidFill>
                <a:latin typeface="Book Antiqua" pitchFamily="18" charset="0"/>
              </a:rPr>
              <a:t>every 10th Prague citizen </a:t>
            </a:r>
            <a:r>
              <a:rPr lang="en-GB" sz="2400" dirty="0" smtClean="0">
                <a:solidFill>
                  <a:srgbClr val="C00000"/>
                </a:solidFill>
                <a:latin typeface="Book Antiqua" pitchFamily="18" charset="0"/>
              </a:rPr>
              <a:t>who wished to adhere to a non-Catholic faith </a:t>
            </a:r>
            <a:r>
              <a:rPr lang="en-GB" sz="2400" b="1" dirty="0" smtClean="0">
                <a:solidFill>
                  <a:srgbClr val="C00000"/>
                </a:solidFill>
                <a:latin typeface="Book Antiqua" pitchFamily="18" charset="0"/>
              </a:rPr>
              <a:t>had to emigrate</a:t>
            </a:r>
            <a:r>
              <a:rPr lang="en-GB" sz="2400" dirty="0" smtClean="0">
                <a:solidFill>
                  <a:srgbClr val="C00000"/>
                </a:solidFill>
                <a:latin typeface="Book Antiqua" pitchFamily="18" charset="0"/>
              </a:rPr>
              <a:t>. </a:t>
            </a:r>
          </a:p>
          <a:p>
            <a:pPr>
              <a:buFont typeface="Wingdings" pitchFamily="2" charset="2"/>
              <a:buChar char="v"/>
            </a:pPr>
            <a:r>
              <a:rPr lang="en-GB" sz="2400" dirty="0" smtClean="0">
                <a:solidFill>
                  <a:srgbClr val="C00000"/>
                </a:solidFill>
                <a:latin typeface="Book Antiqua" pitchFamily="18" charset="0"/>
              </a:rPr>
              <a:t>The </a:t>
            </a:r>
            <a:r>
              <a:rPr lang="en-GB" sz="2400" dirty="0" smtClean="0">
                <a:solidFill>
                  <a:srgbClr val="C00000"/>
                </a:solidFill>
                <a:latin typeface="Book Antiqua" pitchFamily="18" charset="0"/>
              </a:rPr>
              <a:t>l</a:t>
            </a:r>
            <a:r>
              <a:rPr lang="en-GB" sz="2400" dirty="0" smtClean="0">
                <a:solidFill>
                  <a:srgbClr val="C00000"/>
                </a:solidFill>
                <a:latin typeface="Book Antiqua" pitchFamily="18" charset="0"/>
              </a:rPr>
              <a:t>eft properties were  bought by </a:t>
            </a:r>
            <a:r>
              <a:rPr lang="en-GB" sz="2400" b="1" dirty="0" smtClean="0">
                <a:solidFill>
                  <a:srgbClr val="C00000"/>
                </a:solidFill>
                <a:latin typeface="Book Antiqua" pitchFamily="18" charset="0"/>
              </a:rPr>
              <a:t>rich noblemen </a:t>
            </a:r>
            <a:r>
              <a:rPr lang="en-GB" sz="2400" dirty="0" smtClean="0">
                <a:solidFill>
                  <a:srgbClr val="C00000"/>
                </a:solidFill>
                <a:latin typeface="Book Antiqua" pitchFamily="18" charset="0"/>
              </a:rPr>
              <a:t>(who built new </a:t>
            </a:r>
            <a:r>
              <a:rPr lang="en-GB" sz="2400" b="1" dirty="0" smtClean="0">
                <a:solidFill>
                  <a:srgbClr val="C00000"/>
                </a:solidFill>
                <a:latin typeface="Book Antiqua" pitchFamily="18" charset="0"/>
              </a:rPr>
              <a:t>palaces</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in Baroque style </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Lobkowicz</a:t>
            </a:r>
            <a:r>
              <a:rPr lang="en-GB" sz="2400" dirty="0" smtClean="0">
                <a:solidFill>
                  <a:srgbClr val="C00000"/>
                </a:solidFill>
                <a:latin typeface="Book Antiqua" pitchFamily="18" charset="0"/>
              </a:rPr>
              <a:t> Palace, </a:t>
            </a:r>
            <a:r>
              <a:rPr lang="en-GB" sz="2400" dirty="0" err="1" smtClean="0">
                <a:solidFill>
                  <a:srgbClr val="C00000"/>
                </a:solidFill>
                <a:latin typeface="Book Antiqua" pitchFamily="18" charset="0"/>
              </a:rPr>
              <a:t>Vallenstein</a:t>
            </a:r>
            <a:r>
              <a:rPr lang="en-GB" sz="2400" dirty="0" smtClean="0">
                <a:solidFill>
                  <a:srgbClr val="C00000"/>
                </a:solidFill>
                <a:latin typeface="Book Antiqua" pitchFamily="18" charset="0"/>
              </a:rPr>
              <a:t> palace in the Lesser Town, </a:t>
            </a:r>
            <a:r>
              <a:rPr lang="en-GB" sz="2400" dirty="0" err="1" smtClean="0">
                <a:solidFill>
                  <a:srgbClr val="C00000"/>
                </a:solidFill>
                <a:latin typeface="Book Antiqua" pitchFamily="18" charset="0"/>
              </a:rPr>
              <a:t>Černínský</a:t>
            </a:r>
            <a:r>
              <a:rPr lang="en-GB" sz="2400" dirty="0" smtClean="0">
                <a:solidFill>
                  <a:srgbClr val="C00000"/>
                </a:solidFill>
                <a:latin typeface="Book Antiqua" pitchFamily="18" charset="0"/>
              </a:rPr>
              <a:t> palace in </a:t>
            </a:r>
            <a:r>
              <a:rPr lang="en-GB" sz="2400" dirty="0" err="1" smtClean="0">
                <a:solidFill>
                  <a:srgbClr val="C00000"/>
                </a:solidFill>
                <a:latin typeface="Book Antiqua" pitchFamily="18" charset="0"/>
              </a:rPr>
              <a:t>Loreta</a:t>
            </a:r>
            <a:r>
              <a:rPr lang="en-GB" sz="2400" dirty="0" smtClean="0">
                <a:solidFill>
                  <a:srgbClr val="C00000"/>
                </a:solidFill>
                <a:latin typeface="Book Antiqua" pitchFamily="18" charset="0"/>
              </a:rPr>
              <a:t> Square,) and by </a:t>
            </a:r>
            <a:r>
              <a:rPr lang="en-GB" sz="2400" b="1" dirty="0" smtClean="0">
                <a:solidFill>
                  <a:srgbClr val="C00000"/>
                </a:solidFill>
                <a:latin typeface="Book Antiqua" pitchFamily="18" charset="0"/>
              </a:rPr>
              <a:t>religious orders </a:t>
            </a:r>
            <a:r>
              <a:rPr lang="en-GB" sz="2400" dirty="0" smtClean="0">
                <a:solidFill>
                  <a:srgbClr val="C00000"/>
                </a:solidFill>
                <a:latin typeface="Book Antiqua" pitchFamily="18" charset="0"/>
              </a:rPr>
              <a:t>(built new </a:t>
            </a:r>
            <a:r>
              <a:rPr lang="en-GB" sz="2400" b="1" dirty="0" smtClean="0">
                <a:solidFill>
                  <a:srgbClr val="C00000"/>
                </a:solidFill>
                <a:latin typeface="Book Antiqua" pitchFamily="18" charset="0"/>
              </a:rPr>
              <a:t>monasteries </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Klementinum</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churches</a:t>
            </a:r>
            <a:r>
              <a:rPr lang="en-GB" sz="2400" dirty="0" smtClean="0">
                <a:solidFill>
                  <a:srgbClr val="C00000"/>
                </a:solidFill>
                <a:latin typeface="Book Antiqua" pitchFamily="18" charset="0"/>
              </a:rPr>
              <a:t> – St. Nicholas Church).</a:t>
            </a:r>
          </a:p>
          <a:p>
            <a:pPr>
              <a:buFont typeface="Wingdings" pitchFamily="2" charset="2"/>
              <a:buChar char="v"/>
            </a:pPr>
            <a:r>
              <a:rPr lang="en-GB" sz="2400" b="1" dirty="0" smtClean="0">
                <a:solidFill>
                  <a:srgbClr val="C00000"/>
                </a:solidFill>
                <a:latin typeface="Book Antiqua" pitchFamily="18" charset="0"/>
              </a:rPr>
              <a:t>17th century –Baroque</a:t>
            </a:r>
            <a:r>
              <a:rPr lang="en-GB" sz="2400" dirty="0" smtClean="0">
                <a:solidFill>
                  <a:srgbClr val="C00000"/>
                </a:solidFill>
                <a:latin typeface="Book Antiqua" pitchFamily="18" charset="0"/>
              </a:rPr>
              <a:t> brought a move towards </a:t>
            </a:r>
            <a:r>
              <a:rPr lang="en-GB" sz="2400" b="1" dirty="0" smtClean="0">
                <a:solidFill>
                  <a:srgbClr val="C00000"/>
                </a:solidFill>
                <a:latin typeface="Book Antiqua" pitchFamily="18" charset="0"/>
              </a:rPr>
              <a:t>spirituality  </a:t>
            </a:r>
            <a:endParaRPr lang="en-GB" sz="2400" b="1"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ovéPole 8"/>
          <p:cNvSpPr txBox="1"/>
          <p:nvPr/>
        </p:nvSpPr>
        <p:spPr>
          <a:xfrm>
            <a:off x="395536" y="5013176"/>
            <a:ext cx="8352928"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a:p>
            <a:r>
              <a:rPr lang="cs-CZ" dirty="0" smtClean="0"/>
              <a:t>………………………………………………………………………………………………………………………………….</a:t>
            </a:r>
          </a:p>
        </p:txBody>
      </p:sp>
      <p:sp>
        <p:nvSpPr>
          <p:cNvPr id="2" name="TextovéPole 1"/>
          <p:cNvSpPr txBox="1"/>
          <p:nvPr/>
        </p:nvSpPr>
        <p:spPr>
          <a:xfrm>
            <a:off x="395536" y="404664"/>
            <a:ext cx="5253618" cy="523220"/>
          </a:xfrm>
          <a:prstGeom prst="rect">
            <a:avLst/>
          </a:prstGeom>
          <a:noFill/>
        </p:spPr>
        <p:txBody>
          <a:bodyPr wrap="none" rtlCol="0">
            <a:spAutoFit/>
          </a:bodyPr>
          <a:lstStyle/>
          <a:p>
            <a:r>
              <a:rPr lang="cs-CZ" sz="2800" b="1" dirty="0" err="1" smtClean="0"/>
              <a:t>Translate</a:t>
            </a:r>
            <a:r>
              <a:rPr lang="cs-CZ" sz="2800" b="1" dirty="0" smtClean="0"/>
              <a:t> </a:t>
            </a:r>
            <a:r>
              <a:rPr lang="cs-CZ" sz="2800" b="1" dirty="0" err="1" smtClean="0"/>
              <a:t>the</a:t>
            </a:r>
            <a:r>
              <a:rPr lang="cs-CZ" sz="2800" b="1" dirty="0" smtClean="0"/>
              <a:t> </a:t>
            </a:r>
            <a:r>
              <a:rPr lang="cs-CZ" sz="2800" b="1" dirty="0" err="1" smtClean="0"/>
              <a:t>following</a:t>
            </a:r>
            <a:r>
              <a:rPr lang="cs-CZ" sz="2800" b="1" dirty="0" smtClean="0"/>
              <a:t> </a:t>
            </a:r>
            <a:r>
              <a:rPr lang="cs-CZ" sz="2800" b="1" dirty="0" err="1" smtClean="0"/>
              <a:t>sentences</a:t>
            </a:r>
            <a:r>
              <a:rPr lang="cs-CZ" sz="2800" b="1" dirty="0" smtClean="0"/>
              <a:t>:</a:t>
            </a:r>
            <a:endParaRPr lang="cs-CZ" sz="2800" b="1" dirty="0"/>
          </a:p>
        </p:txBody>
      </p:sp>
      <p:sp>
        <p:nvSpPr>
          <p:cNvPr id="5" name="TextovéPole 4"/>
          <p:cNvSpPr txBox="1"/>
          <p:nvPr/>
        </p:nvSpPr>
        <p:spPr>
          <a:xfrm>
            <a:off x="395536" y="1916832"/>
            <a:ext cx="8352928"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a:p>
            <a:endParaRPr lang="cs-CZ" dirty="0" smtClean="0"/>
          </a:p>
        </p:txBody>
      </p:sp>
      <p:sp>
        <p:nvSpPr>
          <p:cNvPr id="6" name="TextovéPole 5"/>
          <p:cNvSpPr txBox="1"/>
          <p:nvPr/>
        </p:nvSpPr>
        <p:spPr>
          <a:xfrm>
            <a:off x="395536" y="3429000"/>
            <a:ext cx="8352928" cy="156966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chemeClr val="tx1"/>
                </a:solidFill>
              </a:rPr>
              <a:t>To místo </a:t>
            </a:r>
            <a:r>
              <a:rPr lang="cs-CZ" sz="2400" dirty="0" smtClean="0">
                <a:solidFill>
                  <a:srgbClr val="C00000"/>
                </a:solidFill>
              </a:rPr>
              <a:t>bylo vyznačeno </a:t>
            </a:r>
            <a:r>
              <a:rPr lang="cs-CZ" sz="2400" dirty="0" smtClean="0">
                <a:solidFill>
                  <a:schemeClr val="tx1"/>
                </a:solidFill>
              </a:rPr>
              <a:t>bílými</a:t>
            </a:r>
            <a:r>
              <a:rPr lang="cs-CZ" sz="2400" dirty="0" smtClean="0">
                <a:solidFill>
                  <a:srgbClr val="C00000"/>
                </a:solidFill>
              </a:rPr>
              <a:t> kříži v dlažbě </a:t>
            </a:r>
            <a:r>
              <a:rPr lang="cs-CZ" sz="2400" dirty="0" smtClean="0">
                <a:solidFill>
                  <a:schemeClr val="tx1"/>
                </a:solidFill>
              </a:rPr>
              <a:t>před věží  Staroměstské radnice a v blízkosti je </a:t>
            </a:r>
            <a:r>
              <a:rPr lang="cs-CZ" sz="2400" dirty="0" smtClean="0">
                <a:solidFill>
                  <a:srgbClr val="C00000"/>
                </a:solidFill>
              </a:rPr>
              <a:t>pamětní deska</a:t>
            </a:r>
            <a:r>
              <a:rPr lang="cs-CZ" sz="2400" dirty="0" smtClean="0">
                <a:solidFill>
                  <a:schemeClr val="tx1"/>
                </a:solidFill>
              </a:rPr>
              <a:t>, která </a:t>
            </a:r>
            <a:r>
              <a:rPr lang="cs-CZ" sz="2400" b="1" dirty="0" smtClean="0">
                <a:solidFill>
                  <a:schemeClr val="tx1"/>
                </a:solidFill>
              </a:rPr>
              <a:t>nese seznam jmen všech 27 obětí (</a:t>
            </a:r>
            <a:r>
              <a:rPr lang="cs-CZ" sz="2400" b="1" dirty="0" smtClean="0">
                <a:solidFill>
                  <a:srgbClr val="C00000"/>
                </a:solidFill>
              </a:rPr>
              <a:t>pochází </a:t>
            </a:r>
            <a:r>
              <a:rPr lang="cs-CZ" sz="2400" b="1" dirty="0" smtClean="0">
                <a:solidFill>
                  <a:schemeClr val="tx1"/>
                </a:solidFill>
              </a:rPr>
              <a:t>z r. 1911).</a:t>
            </a:r>
          </a:p>
          <a:p>
            <a:endParaRPr lang="cs-CZ" sz="2400" dirty="0">
              <a:solidFill>
                <a:schemeClr val="tx1"/>
              </a:solidFill>
            </a:endParaRPr>
          </a:p>
        </p:txBody>
      </p:sp>
      <p:sp>
        <p:nvSpPr>
          <p:cNvPr id="7" name="TextovéPole 6"/>
          <p:cNvSpPr txBox="1"/>
          <p:nvPr/>
        </p:nvSpPr>
        <p:spPr>
          <a:xfrm>
            <a:off x="395536" y="5085184"/>
            <a:ext cx="8352928"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err="1" smtClean="0">
                <a:solidFill>
                  <a:srgbClr val="441918"/>
                </a:solidFill>
              </a:rPr>
              <a:t>The</a:t>
            </a:r>
            <a:r>
              <a:rPr lang="cs-CZ" sz="2400" dirty="0" smtClean="0">
                <a:solidFill>
                  <a:srgbClr val="441918"/>
                </a:solidFill>
              </a:rPr>
              <a:t> </a:t>
            </a:r>
            <a:r>
              <a:rPr lang="cs-CZ" sz="2400" dirty="0" err="1" smtClean="0">
                <a:solidFill>
                  <a:srgbClr val="441918"/>
                </a:solidFill>
              </a:rPr>
              <a:t>place</a:t>
            </a:r>
            <a:r>
              <a:rPr lang="cs-CZ" sz="2400" dirty="0" smtClean="0">
                <a:solidFill>
                  <a:srgbClr val="441918"/>
                </a:solidFill>
              </a:rPr>
              <a:t> </a:t>
            </a:r>
            <a:r>
              <a:rPr lang="cs-CZ" sz="2400" dirty="0" err="1" smtClean="0">
                <a:solidFill>
                  <a:srgbClr val="C00000"/>
                </a:solidFill>
              </a:rPr>
              <a:t>was</a:t>
            </a:r>
            <a:r>
              <a:rPr lang="cs-CZ" sz="2400" dirty="0" smtClean="0">
                <a:solidFill>
                  <a:srgbClr val="441918"/>
                </a:solidFill>
              </a:rPr>
              <a:t> </a:t>
            </a:r>
            <a:r>
              <a:rPr lang="en-US" sz="2400" dirty="0" smtClean="0">
                <a:solidFill>
                  <a:srgbClr val="441918"/>
                </a:solidFill>
              </a:rPr>
              <a:t> </a:t>
            </a:r>
            <a:r>
              <a:rPr lang="en-US" sz="2400" dirty="0" smtClean="0">
                <a:solidFill>
                  <a:srgbClr val="C00000"/>
                </a:solidFill>
              </a:rPr>
              <a:t>marked out </a:t>
            </a:r>
            <a:r>
              <a:rPr lang="en-US" sz="2400" dirty="0" smtClean="0">
                <a:solidFill>
                  <a:srgbClr val="441918"/>
                </a:solidFill>
              </a:rPr>
              <a:t>by white </a:t>
            </a:r>
            <a:r>
              <a:rPr lang="en-US" sz="2400" dirty="0" smtClean="0">
                <a:solidFill>
                  <a:srgbClr val="C00000"/>
                </a:solidFill>
              </a:rPr>
              <a:t>crosses in the paving</a:t>
            </a:r>
            <a:r>
              <a:rPr lang="en-US" sz="2400" dirty="0" smtClean="0">
                <a:solidFill>
                  <a:srgbClr val="441918"/>
                </a:solidFill>
              </a:rPr>
              <a:t> in front of the Old Town Hall tower</a:t>
            </a:r>
            <a:r>
              <a:rPr lang="cs-CZ" sz="2400" dirty="0" smtClean="0"/>
              <a:t> </a:t>
            </a:r>
            <a:r>
              <a:rPr lang="cs-CZ" sz="2400" dirty="0" err="1" smtClean="0"/>
              <a:t>and</a:t>
            </a:r>
            <a:r>
              <a:rPr lang="en-US" sz="2400" dirty="0" smtClean="0"/>
              <a:t> nearby </a:t>
            </a:r>
            <a:r>
              <a:rPr lang="cs-CZ" sz="2400" dirty="0" err="1" smtClean="0"/>
              <a:t>there</a:t>
            </a:r>
            <a:r>
              <a:rPr lang="cs-CZ" sz="2400" dirty="0" smtClean="0"/>
              <a:t> </a:t>
            </a:r>
            <a:r>
              <a:rPr lang="cs-CZ" sz="2400" dirty="0" err="1" smtClean="0"/>
              <a:t>is</a:t>
            </a:r>
            <a:r>
              <a:rPr lang="cs-CZ" sz="2400" dirty="0" smtClean="0"/>
              <a:t> </a:t>
            </a:r>
            <a:r>
              <a:rPr lang="en-US" sz="2400" dirty="0" smtClean="0"/>
              <a:t>a </a:t>
            </a:r>
            <a:r>
              <a:rPr lang="cs-CZ" sz="2400" dirty="0" err="1" smtClean="0">
                <a:solidFill>
                  <a:srgbClr val="C00000"/>
                </a:solidFill>
              </a:rPr>
              <a:t>memorial</a:t>
            </a:r>
            <a:r>
              <a:rPr lang="cs-CZ" sz="2400" dirty="0" smtClean="0">
                <a:solidFill>
                  <a:srgbClr val="C00000"/>
                </a:solidFill>
              </a:rPr>
              <a:t> tablet </a:t>
            </a:r>
            <a:r>
              <a:rPr lang="en-US" sz="2400" dirty="0" smtClean="0">
                <a:solidFill>
                  <a:srgbClr val="C00000"/>
                </a:solidFill>
              </a:rPr>
              <a:t> </a:t>
            </a:r>
            <a:r>
              <a:rPr lang="en-US" sz="2400" dirty="0" smtClean="0"/>
              <a:t>which lists the names of all 27 victims </a:t>
            </a:r>
            <a:r>
              <a:rPr lang="cs-CZ" sz="2400" dirty="0" smtClean="0"/>
              <a:t>(</a:t>
            </a:r>
            <a:r>
              <a:rPr lang="en-US" sz="2400" dirty="0" smtClean="0">
                <a:solidFill>
                  <a:srgbClr val="C00000"/>
                </a:solidFill>
              </a:rPr>
              <a:t>dates</a:t>
            </a:r>
            <a:r>
              <a:rPr lang="en-US" sz="2400" dirty="0" smtClean="0"/>
              <a:t> from 1911</a:t>
            </a:r>
            <a:r>
              <a:rPr lang="cs-CZ" sz="2400" dirty="0" smtClean="0"/>
              <a:t>)</a:t>
            </a:r>
            <a:r>
              <a:rPr lang="en-US" sz="2400" dirty="0" smtClean="0"/>
              <a:t>.</a:t>
            </a:r>
            <a:r>
              <a:rPr lang="cs-CZ" sz="2400" dirty="0" smtClean="0">
                <a:solidFill>
                  <a:srgbClr val="441918"/>
                </a:solidFill>
              </a:rPr>
              <a:t> </a:t>
            </a:r>
          </a:p>
          <a:p>
            <a:endParaRPr lang="cs-CZ" sz="2400" dirty="0" smtClean="0">
              <a:solidFill>
                <a:srgbClr val="441918"/>
              </a:solidFill>
            </a:endParaRPr>
          </a:p>
        </p:txBody>
      </p:sp>
      <p:sp>
        <p:nvSpPr>
          <p:cNvPr id="4" name="TextovéPole 3"/>
          <p:cNvSpPr txBox="1"/>
          <p:nvPr/>
        </p:nvSpPr>
        <p:spPr>
          <a:xfrm>
            <a:off x="395536" y="1916832"/>
            <a:ext cx="8352928"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marL="0" lvl="1"/>
            <a:endParaRPr lang="cs-CZ" sz="2400" dirty="0" smtClean="0">
              <a:solidFill>
                <a:schemeClr val="tx1"/>
              </a:solidFill>
            </a:endParaRPr>
          </a:p>
          <a:p>
            <a:pPr marL="0" lvl="1"/>
            <a:r>
              <a:rPr lang="cs-CZ" sz="2400" dirty="0" smtClean="0">
                <a:solidFill>
                  <a:schemeClr val="tx1"/>
                </a:solidFill>
              </a:rPr>
              <a:t>T</a:t>
            </a:r>
            <a:r>
              <a:rPr lang="en-US" sz="2400" dirty="0" smtClean="0">
                <a:solidFill>
                  <a:schemeClr val="tx1"/>
                </a:solidFill>
              </a:rPr>
              <a:t>he </a:t>
            </a:r>
            <a:r>
              <a:rPr lang="en-US" sz="2400" dirty="0" smtClean="0">
                <a:solidFill>
                  <a:srgbClr val="C00000"/>
                </a:solidFill>
              </a:rPr>
              <a:t>Czech </a:t>
            </a:r>
            <a:r>
              <a:rPr lang="cs-CZ" sz="2400" dirty="0" smtClean="0">
                <a:solidFill>
                  <a:srgbClr val="C00000"/>
                </a:solidFill>
              </a:rPr>
              <a:t>E</a:t>
            </a:r>
            <a:r>
              <a:rPr lang="en-US" sz="2400" dirty="0" smtClean="0">
                <a:solidFill>
                  <a:srgbClr val="C00000"/>
                </a:solidFill>
              </a:rPr>
              <a:t>states were defeated </a:t>
            </a:r>
            <a:r>
              <a:rPr lang="en-US" sz="2400" dirty="0" smtClean="0">
                <a:solidFill>
                  <a:schemeClr val="tx1"/>
                </a:solidFill>
              </a:rPr>
              <a:t>at </a:t>
            </a:r>
            <a:r>
              <a:rPr lang="cs-CZ" sz="2400" dirty="0" err="1" smtClean="0">
                <a:solidFill>
                  <a:schemeClr val="tx1"/>
                </a:solidFill>
              </a:rPr>
              <a:t>the</a:t>
            </a:r>
            <a:r>
              <a:rPr lang="cs-CZ" sz="2400" dirty="0" smtClean="0">
                <a:solidFill>
                  <a:schemeClr val="tx1"/>
                </a:solidFill>
              </a:rPr>
              <a:t> </a:t>
            </a:r>
            <a:r>
              <a:rPr lang="en-US" sz="2400" dirty="0" smtClean="0">
                <a:solidFill>
                  <a:schemeClr val="tx1"/>
                </a:solidFill>
              </a:rPr>
              <a:t>Battle of White Mountain</a:t>
            </a:r>
            <a:r>
              <a:rPr lang="cs-CZ" sz="2400" dirty="0" smtClean="0">
                <a:solidFill>
                  <a:schemeClr val="tx1"/>
                </a:solidFill>
              </a:rPr>
              <a:t> </a:t>
            </a:r>
            <a:r>
              <a:rPr lang="cs-CZ" sz="2400" dirty="0" err="1" smtClean="0">
                <a:solidFill>
                  <a:schemeClr val="tx1"/>
                </a:solidFill>
              </a:rPr>
              <a:t>and</a:t>
            </a:r>
            <a:r>
              <a:rPr lang="cs-CZ" sz="2400" dirty="0" smtClean="0">
                <a:solidFill>
                  <a:schemeClr val="tx1"/>
                </a:solidFill>
              </a:rPr>
              <a:t>  27 </a:t>
            </a:r>
            <a:r>
              <a:rPr lang="cs-CZ" sz="2400" dirty="0" err="1" smtClean="0">
                <a:solidFill>
                  <a:schemeClr val="tx1"/>
                </a:solidFill>
              </a:rPr>
              <a:t>of</a:t>
            </a:r>
            <a:r>
              <a:rPr lang="cs-CZ" sz="2400" dirty="0" smtClean="0">
                <a:solidFill>
                  <a:schemeClr val="tx1"/>
                </a:solidFill>
              </a:rPr>
              <a:t> </a:t>
            </a:r>
            <a:r>
              <a:rPr lang="cs-CZ" sz="2400" dirty="0" err="1" smtClean="0">
                <a:solidFill>
                  <a:schemeClr val="tx1"/>
                </a:solidFill>
              </a:rPr>
              <a:t>them</a:t>
            </a:r>
            <a:r>
              <a:rPr lang="cs-CZ" sz="2400" dirty="0" smtClean="0">
                <a:solidFill>
                  <a:schemeClr val="tx1"/>
                </a:solidFill>
              </a:rPr>
              <a:t> </a:t>
            </a:r>
            <a:r>
              <a:rPr lang="cs-CZ" sz="2400" dirty="0" err="1" smtClean="0">
                <a:solidFill>
                  <a:srgbClr val="C00000"/>
                </a:solidFill>
              </a:rPr>
              <a:t>were</a:t>
            </a:r>
            <a:r>
              <a:rPr lang="cs-CZ" sz="2400" dirty="0" smtClean="0">
                <a:solidFill>
                  <a:srgbClr val="C00000"/>
                </a:solidFill>
              </a:rPr>
              <a:t> </a:t>
            </a:r>
            <a:r>
              <a:rPr lang="cs-CZ" sz="2400" dirty="0" err="1" smtClean="0">
                <a:solidFill>
                  <a:srgbClr val="C00000"/>
                </a:solidFill>
              </a:rPr>
              <a:t>executed</a:t>
            </a:r>
            <a:r>
              <a:rPr lang="cs-CZ" sz="2400" dirty="0" smtClean="0">
                <a:solidFill>
                  <a:srgbClr val="C00000"/>
                </a:solidFill>
              </a:rPr>
              <a:t>.</a:t>
            </a:r>
          </a:p>
          <a:p>
            <a:endParaRPr lang="cs-CZ" sz="2400" dirty="0">
              <a:solidFill>
                <a:schemeClr val="tx1"/>
              </a:solidFill>
            </a:endParaRPr>
          </a:p>
        </p:txBody>
      </p:sp>
      <p:sp>
        <p:nvSpPr>
          <p:cNvPr id="3" name="TextovéPole 2"/>
          <p:cNvSpPr txBox="1"/>
          <p:nvPr/>
        </p:nvSpPr>
        <p:spPr>
          <a:xfrm>
            <a:off x="395536" y="1052736"/>
            <a:ext cx="8352928"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rgbClr val="C00000"/>
                </a:solidFill>
              </a:rPr>
              <a:t>České stavy byly poraženy </a:t>
            </a:r>
            <a:r>
              <a:rPr lang="cs-CZ" sz="2400" dirty="0" smtClean="0">
                <a:solidFill>
                  <a:srgbClr val="441918"/>
                </a:solidFill>
              </a:rPr>
              <a:t>v Bitvě na Bílé hoře a 27 z nich</a:t>
            </a:r>
            <a:r>
              <a:rPr lang="cs-CZ" sz="2400" dirty="0" smtClean="0">
                <a:solidFill>
                  <a:srgbClr val="C00000"/>
                </a:solidFill>
              </a:rPr>
              <a:t> bylo popraveno.</a:t>
            </a:r>
            <a:endParaRPr lang="cs-CZ" sz="2400" dirty="0">
              <a:solidFill>
                <a:schemeClr val="tx1"/>
              </a:solidFill>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upload.wikimedia.org/wikipedia/commons/thumb/1/13/Prague_Castle_Mathias_Gate.jpg/170px-Prague_Castle_Mathias_Gate.jpg">
            <a:hlinkClick r:id="rId2"/>
          </p:cNvPr>
          <p:cNvPicPr>
            <a:picLocks noChangeAspect="1" noChangeArrowheads="1"/>
          </p:cNvPicPr>
          <p:nvPr/>
        </p:nvPicPr>
        <p:blipFill>
          <a:blip r:embed="rId3" cstate="print"/>
          <a:srcRect l="8337" r="10005"/>
          <a:stretch>
            <a:fillRect/>
          </a:stretch>
        </p:blipFill>
        <p:spPr bwMode="auto">
          <a:xfrm>
            <a:off x="6228184" y="980728"/>
            <a:ext cx="2469556" cy="4038379"/>
          </a:xfrm>
          <a:prstGeom prst="rect">
            <a:avLst/>
          </a:prstGeom>
          <a:noFill/>
        </p:spPr>
      </p:pic>
      <p:sp>
        <p:nvSpPr>
          <p:cNvPr id="4" name="TextovéPole 3"/>
          <p:cNvSpPr txBox="1"/>
          <p:nvPr/>
        </p:nvSpPr>
        <p:spPr>
          <a:xfrm>
            <a:off x="539552" y="620688"/>
            <a:ext cx="7072770" cy="5632311"/>
          </a:xfrm>
          <a:prstGeom prst="rect">
            <a:avLst/>
          </a:prstGeom>
          <a:noFill/>
        </p:spPr>
        <p:txBody>
          <a:bodyPr wrap="square" rtlCol="0">
            <a:spAutoFit/>
          </a:bodyPr>
          <a:lstStyle/>
          <a:p>
            <a:pPr>
              <a:buFont typeface="Wingdings" pitchFamily="2" charset="2"/>
              <a:buChar char="v"/>
            </a:pPr>
            <a:r>
              <a:rPr lang="en-GB" sz="2400" b="1" dirty="0" smtClean="0">
                <a:solidFill>
                  <a:srgbClr val="C00000"/>
                </a:solidFill>
                <a:latin typeface="Book Antiqua" pitchFamily="18" charset="0"/>
              </a:rPr>
              <a:t>Prague Baroque</a:t>
            </a:r>
          </a:p>
          <a:p>
            <a:r>
              <a:rPr lang="en-GB" sz="2400" b="1" dirty="0" smtClean="0">
                <a:solidFill>
                  <a:srgbClr val="C00000"/>
                </a:solidFill>
                <a:latin typeface="Book Antiqua" pitchFamily="18" charset="0"/>
              </a:rPr>
              <a:t>The Matthias Gate of the Prague Castle</a:t>
            </a:r>
            <a:r>
              <a:rPr lang="en-GB" sz="2400" dirty="0" smtClean="0">
                <a:solidFill>
                  <a:srgbClr val="C00000"/>
                </a:solidFill>
                <a:latin typeface="Book Antiqua" pitchFamily="18" charset="0"/>
              </a:rPr>
              <a:t>, </a:t>
            </a:r>
          </a:p>
          <a:p>
            <a:r>
              <a:rPr lang="en-GB" sz="2400" dirty="0" smtClean="0">
                <a:solidFill>
                  <a:srgbClr val="C00000"/>
                </a:solidFill>
                <a:latin typeface="Book Antiqua" pitchFamily="18" charset="0"/>
              </a:rPr>
              <a:t>built before </a:t>
            </a:r>
            <a:r>
              <a:rPr lang="en-GB" sz="2400" b="1" dirty="0" smtClean="0">
                <a:solidFill>
                  <a:srgbClr val="C00000"/>
                </a:solidFill>
                <a:latin typeface="Book Antiqua" pitchFamily="18" charset="0"/>
              </a:rPr>
              <a:t>1614</a:t>
            </a:r>
            <a:r>
              <a:rPr lang="en-GB" sz="2400" dirty="0" smtClean="0">
                <a:solidFill>
                  <a:srgbClr val="C00000"/>
                </a:solidFill>
                <a:latin typeface="Book Antiqua" pitchFamily="18" charset="0"/>
              </a:rPr>
              <a:t> probably </a:t>
            </a:r>
          </a:p>
          <a:p>
            <a:r>
              <a:rPr lang="en-GB" sz="2400" dirty="0" smtClean="0">
                <a:solidFill>
                  <a:srgbClr val="C00000"/>
                </a:solidFill>
                <a:latin typeface="Book Antiqua" pitchFamily="18" charset="0"/>
              </a:rPr>
              <a:t>by Giovanni Maria </a:t>
            </a:r>
            <a:r>
              <a:rPr lang="en-GB" sz="2400" dirty="0" err="1" smtClean="0">
                <a:solidFill>
                  <a:srgbClr val="C00000"/>
                </a:solidFill>
                <a:latin typeface="Book Antiqua" pitchFamily="18" charset="0"/>
              </a:rPr>
              <a:t>Filippi</a:t>
            </a:r>
            <a:r>
              <a:rPr lang="en-GB" sz="2400" dirty="0" smtClean="0">
                <a:solidFill>
                  <a:srgbClr val="C00000"/>
                </a:solidFill>
                <a:latin typeface="Book Antiqua" pitchFamily="18" charset="0"/>
              </a:rPr>
              <a:t>, </a:t>
            </a:r>
          </a:p>
          <a:p>
            <a:r>
              <a:rPr lang="en-GB" sz="2400" dirty="0" smtClean="0">
                <a:solidFill>
                  <a:srgbClr val="C00000"/>
                </a:solidFill>
                <a:latin typeface="Book Antiqua" pitchFamily="18" charset="0"/>
              </a:rPr>
              <a:t>is traditionally designated</a:t>
            </a:r>
            <a:r>
              <a:rPr lang="en-GB" sz="2400" b="1" dirty="0" smtClean="0">
                <a:solidFill>
                  <a:srgbClr val="C00000"/>
                </a:solidFill>
                <a:latin typeface="Book Antiqua" pitchFamily="18" charset="0"/>
              </a:rPr>
              <a:t> </a:t>
            </a:r>
          </a:p>
          <a:p>
            <a:r>
              <a:rPr lang="en-GB" sz="2400" b="1" dirty="0" smtClean="0">
                <a:solidFill>
                  <a:srgbClr val="C00000"/>
                </a:solidFill>
                <a:latin typeface="Book Antiqua" pitchFamily="18" charset="0"/>
              </a:rPr>
              <a:t>the first Baroque structure in Prague.</a:t>
            </a:r>
          </a:p>
          <a:p>
            <a:r>
              <a:rPr lang="en-GB" sz="2400" dirty="0" smtClean="0">
                <a:solidFill>
                  <a:srgbClr val="C00000"/>
                </a:solidFill>
                <a:latin typeface="Book Antiqua" pitchFamily="18" charset="0"/>
              </a:rPr>
              <a:t>It was named after </a:t>
            </a:r>
            <a:r>
              <a:rPr lang="en-GB" sz="2400" b="1" dirty="0" smtClean="0">
                <a:solidFill>
                  <a:srgbClr val="C00000"/>
                </a:solidFill>
                <a:latin typeface="Book Antiqua" pitchFamily="18" charset="0"/>
              </a:rPr>
              <a:t>Emperor Matthias II</a:t>
            </a:r>
            <a:r>
              <a:rPr lang="en-GB" sz="2400" dirty="0" smtClean="0">
                <a:solidFill>
                  <a:srgbClr val="C00000"/>
                </a:solidFill>
                <a:latin typeface="Book Antiqua" pitchFamily="18" charset="0"/>
              </a:rPr>
              <a:t>,</a:t>
            </a:r>
          </a:p>
          <a:p>
            <a:r>
              <a:rPr lang="en-GB" sz="2400" dirty="0" smtClean="0">
                <a:solidFill>
                  <a:srgbClr val="C00000"/>
                </a:solidFill>
                <a:latin typeface="Book Antiqua" pitchFamily="18" charset="0"/>
              </a:rPr>
              <a:t>successor of Rudolf II. Matthias’ imperial</a:t>
            </a:r>
          </a:p>
          <a:p>
            <a:r>
              <a:rPr lang="en-GB" sz="2400" dirty="0" smtClean="0">
                <a:solidFill>
                  <a:srgbClr val="C00000"/>
                </a:solidFill>
                <a:latin typeface="Book Antiqua" pitchFamily="18" charset="0"/>
              </a:rPr>
              <a:t>coat of arms  and coats of arms of his </a:t>
            </a:r>
          </a:p>
          <a:p>
            <a:r>
              <a:rPr lang="en-GB" sz="2400" dirty="0" smtClean="0">
                <a:solidFill>
                  <a:srgbClr val="C00000"/>
                </a:solidFill>
                <a:latin typeface="Book Antiqua" pitchFamily="18" charset="0"/>
              </a:rPr>
              <a:t>Lands can be seen there.</a:t>
            </a:r>
          </a:p>
          <a:p>
            <a:endParaRPr lang="en-GB" sz="2400" dirty="0" smtClean="0">
              <a:solidFill>
                <a:srgbClr val="C00000"/>
              </a:solidFill>
              <a:latin typeface="Book Antiqua" pitchFamily="18" charset="0"/>
            </a:endParaRPr>
          </a:p>
          <a:p>
            <a:endParaRPr lang="en-GB" sz="2400" b="1" dirty="0" smtClean="0">
              <a:solidFill>
                <a:srgbClr val="C00000"/>
              </a:solidFill>
              <a:latin typeface="Book Antiqua" pitchFamily="18" charset="0"/>
            </a:endParaRPr>
          </a:p>
          <a:p>
            <a:pPr>
              <a:buFont typeface="Wingdings" pitchFamily="2" charset="2"/>
              <a:buChar char="v"/>
            </a:pPr>
            <a:r>
              <a:rPr lang="en-GB" sz="2400" b="1" dirty="0" smtClean="0">
                <a:solidFill>
                  <a:srgbClr val="C00000"/>
                </a:solidFill>
                <a:latin typeface="Book Antiqua" pitchFamily="18" charset="0"/>
              </a:rPr>
              <a:t>Baroque statues </a:t>
            </a:r>
            <a:r>
              <a:rPr lang="en-GB" sz="2400" dirty="0" smtClean="0">
                <a:solidFill>
                  <a:srgbClr val="C00000"/>
                </a:solidFill>
                <a:latin typeface="Book Antiqua" pitchFamily="18" charset="0"/>
              </a:rPr>
              <a:t>began to decorate </a:t>
            </a:r>
            <a:r>
              <a:rPr lang="en-GB" sz="2400" b="1" dirty="0" smtClean="0">
                <a:solidFill>
                  <a:srgbClr val="C00000"/>
                </a:solidFill>
                <a:latin typeface="Book Antiqua" pitchFamily="18" charset="0"/>
              </a:rPr>
              <a:t>Charles Bridge</a:t>
            </a:r>
          </a:p>
          <a:p>
            <a:r>
              <a:rPr lang="en-GB" sz="2400" b="1" dirty="0" smtClean="0">
                <a:solidFill>
                  <a:srgbClr val="C00000"/>
                </a:solidFill>
                <a:latin typeface="Book Antiqua" pitchFamily="18" charset="0"/>
              </a:rPr>
              <a:t>(</a:t>
            </a:r>
            <a:r>
              <a:rPr lang="en-GB" sz="2400" dirty="0" smtClean="0">
                <a:solidFill>
                  <a:srgbClr val="C00000"/>
                </a:solidFill>
                <a:latin typeface="Book Antiqua" pitchFamily="18" charset="0"/>
              </a:rPr>
              <a:t>sculptors </a:t>
            </a:r>
            <a:r>
              <a:rPr lang="en-GB" sz="2400" b="1" dirty="0" smtClean="0">
                <a:solidFill>
                  <a:srgbClr val="C00000"/>
                </a:solidFill>
                <a:latin typeface="Book Antiqua" pitchFamily="18" charset="0"/>
              </a:rPr>
              <a:t>Matthias Braun, Jan </a:t>
            </a:r>
            <a:r>
              <a:rPr lang="en-GB" sz="2400" b="1" dirty="0" err="1" smtClean="0">
                <a:solidFill>
                  <a:srgbClr val="C00000"/>
                </a:solidFill>
                <a:latin typeface="Book Antiqua" pitchFamily="18" charset="0"/>
              </a:rPr>
              <a:t>Brokoff</a:t>
            </a:r>
            <a:r>
              <a:rPr lang="en-GB" sz="2400" b="1" dirty="0" smtClean="0">
                <a:solidFill>
                  <a:srgbClr val="C00000"/>
                </a:solidFill>
                <a:latin typeface="Book Antiqua" pitchFamily="18" charset="0"/>
              </a:rPr>
              <a:t>)</a:t>
            </a:r>
            <a:endParaRPr lang="en-GB" dirty="0"/>
          </a:p>
        </p:txBody>
      </p:sp>
      <p:sp>
        <p:nvSpPr>
          <p:cNvPr id="2" name="Obdélník 1"/>
          <p:cNvSpPr/>
          <p:nvPr/>
        </p:nvSpPr>
        <p:spPr>
          <a:xfrm>
            <a:off x="6084168" y="548680"/>
            <a:ext cx="2736304" cy="830997"/>
          </a:xfrm>
          <a:prstGeom prst="rect">
            <a:avLst/>
          </a:prstGeom>
          <a:solidFill>
            <a:schemeClr val="bg1"/>
          </a:solidFill>
        </p:spPr>
        <p:txBody>
          <a:bodyPr wrap="square">
            <a:spAutoFit/>
          </a:bodyPr>
          <a:lstStyle/>
          <a:p>
            <a:r>
              <a:rPr lang="en-US" sz="2400" b="1" dirty="0" smtClean="0"/>
              <a:t>The Matthias Gate </a:t>
            </a:r>
            <a:r>
              <a:rPr lang="en-US" sz="2400" dirty="0" smtClean="0"/>
              <a:t>of the </a:t>
            </a:r>
            <a:r>
              <a:rPr lang="en-US" sz="2400" b="1" dirty="0" smtClean="0"/>
              <a:t>Prague Castle</a:t>
            </a:r>
            <a:endParaRPr lang="cs-CZ" sz="2400" b="1" dirty="0" smtClean="0"/>
          </a:p>
        </p:txBody>
      </p:sp>
      <p:sp>
        <p:nvSpPr>
          <p:cNvPr id="5" name="TextovéPole 4"/>
          <p:cNvSpPr txBox="1"/>
          <p:nvPr/>
        </p:nvSpPr>
        <p:spPr>
          <a:xfrm>
            <a:off x="5580112" y="548680"/>
            <a:ext cx="476412" cy="369332"/>
          </a:xfrm>
          <a:prstGeom prst="rect">
            <a:avLst/>
          </a:prstGeom>
          <a:noFill/>
        </p:spPr>
        <p:txBody>
          <a:bodyPr wrap="none" rtlCol="0">
            <a:spAutoFit/>
          </a:bodyPr>
          <a:lstStyle/>
          <a:p>
            <a:r>
              <a:rPr lang="cs-CZ" dirty="0" smtClean="0"/>
              <a:t>13.</a:t>
            </a:r>
            <a:endParaRPr lang="cs-CZ"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124744"/>
            <a:ext cx="7920880" cy="5539978"/>
          </a:xfrm>
          <a:prstGeom prst="rect">
            <a:avLst/>
          </a:prstGeom>
        </p:spPr>
        <p:txBody>
          <a:bodyPr wrap="square">
            <a:spAutoFit/>
          </a:bodyPr>
          <a:lstStyle/>
          <a:p>
            <a:r>
              <a:rPr lang="en-GB" sz="2400" b="1" dirty="0" err="1" smtClean="0">
                <a:solidFill>
                  <a:srgbClr val="C00000"/>
                </a:solidFill>
                <a:latin typeface="Book Antiqua" pitchFamily="18" charset="0"/>
              </a:rPr>
              <a:t>Černín</a:t>
            </a:r>
            <a:r>
              <a:rPr lang="en-GB" sz="2400" b="1" dirty="0" smtClean="0">
                <a:solidFill>
                  <a:srgbClr val="C00000"/>
                </a:solidFill>
                <a:latin typeface="Book Antiqua" pitchFamily="18" charset="0"/>
              </a:rPr>
              <a:t> Palace  (1669– ) </a:t>
            </a:r>
            <a:r>
              <a:rPr lang="en-GB" sz="2400" dirty="0" smtClean="0">
                <a:solidFill>
                  <a:srgbClr val="C00000"/>
                </a:solidFill>
                <a:latin typeface="Book Antiqua" pitchFamily="18" charset="0"/>
              </a:rPr>
              <a:t>nowadays </a:t>
            </a:r>
            <a:r>
              <a:rPr lang="cs-CZ" sz="2400" dirty="0" err="1" smtClean="0">
                <a:solidFill>
                  <a:srgbClr val="C00000"/>
                </a:solidFill>
                <a:latin typeface="Book Antiqua" pitchFamily="18" charset="0"/>
              </a:rPr>
              <a:t>the</a:t>
            </a:r>
            <a:r>
              <a:rPr lang="cs-CZ" sz="2400" dirty="0" smtClean="0">
                <a:solidFill>
                  <a:srgbClr val="C00000"/>
                </a:solidFill>
                <a:latin typeface="Book Antiqua" pitchFamily="18" charset="0"/>
              </a:rPr>
              <a:t> </a:t>
            </a:r>
            <a:r>
              <a:rPr lang="en-GB" sz="2400" b="1" dirty="0" smtClean="0">
                <a:solidFill>
                  <a:srgbClr val="C00000"/>
                </a:solidFill>
                <a:latin typeface="Book Antiqua" pitchFamily="18" charset="0"/>
              </a:rPr>
              <a:t>Ministry or Foreign Affairs</a:t>
            </a:r>
          </a:p>
          <a:p>
            <a:r>
              <a:rPr lang="en-GB" sz="2400" dirty="0" smtClean="0">
                <a:solidFill>
                  <a:srgbClr val="C00000"/>
                </a:solidFill>
                <a:latin typeface="Book Antiqua" pitchFamily="18" charset="0"/>
              </a:rPr>
              <a:t>the biggest Baroque palace in Prague ( Loreto Square) ; architects: F. </a:t>
            </a:r>
            <a:r>
              <a:rPr lang="en-GB" sz="2400" dirty="0" err="1" smtClean="0">
                <a:solidFill>
                  <a:srgbClr val="C00000"/>
                </a:solidFill>
                <a:latin typeface="Book Antiqua" pitchFamily="18" charset="0"/>
              </a:rPr>
              <a:t>Caratti</a:t>
            </a:r>
            <a:r>
              <a:rPr lang="en-GB" sz="2400" dirty="0" smtClean="0">
                <a:solidFill>
                  <a:srgbClr val="C00000"/>
                </a:solidFill>
                <a:latin typeface="Book Antiqua" pitchFamily="18" charset="0"/>
              </a:rPr>
              <a:t>, G. B. </a:t>
            </a:r>
            <a:r>
              <a:rPr lang="en-GB" sz="2400" dirty="0" err="1" smtClean="0">
                <a:solidFill>
                  <a:srgbClr val="C00000"/>
                </a:solidFill>
                <a:latin typeface="Book Antiqua" pitchFamily="18" charset="0"/>
              </a:rPr>
              <a:t>Alliprandi</a:t>
            </a:r>
            <a:r>
              <a:rPr lang="en-GB" sz="2400" dirty="0" smtClean="0">
                <a:solidFill>
                  <a:srgbClr val="C00000"/>
                </a:solidFill>
                <a:latin typeface="Book Antiqua" pitchFamily="18" charset="0"/>
              </a:rPr>
              <a:t>, F. M. </a:t>
            </a:r>
            <a:r>
              <a:rPr lang="en-GB" sz="2400" dirty="0" err="1" smtClean="0">
                <a:solidFill>
                  <a:srgbClr val="C00000"/>
                </a:solidFill>
                <a:latin typeface="Book Antiqua" pitchFamily="18" charset="0"/>
              </a:rPr>
              <a:t>Kaňka</a:t>
            </a:r>
            <a:r>
              <a:rPr lang="en-GB" sz="2400" dirty="0" smtClean="0">
                <a:solidFill>
                  <a:srgbClr val="C00000"/>
                </a:solidFill>
                <a:latin typeface="Book Antiqua" pitchFamily="18" charset="0"/>
              </a:rPr>
              <a:t>, A. M. </a:t>
            </a:r>
            <a:r>
              <a:rPr lang="en-GB" sz="2400" dirty="0" err="1" smtClean="0">
                <a:solidFill>
                  <a:srgbClr val="C00000"/>
                </a:solidFill>
                <a:latin typeface="Book Antiqua" pitchFamily="18" charset="0"/>
              </a:rPr>
              <a:t>Lurago</a:t>
            </a:r>
            <a:endParaRPr lang="en-GB" sz="2400" dirty="0" smtClean="0">
              <a:solidFill>
                <a:srgbClr val="C00000"/>
              </a:solidFill>
              <a:latin typeface="Book Antiqua" pitchFamily="18" charset="0"/>
            </a:endParaRPr>
          </a:p>
          <a:p>
            <a:r>
              <a:rPr lang="en-GB" sz="2400" dirty="0" smtClean="0">
                <a:solidFill>
                  <a:srgbClr val="C00000"/>
                </a:solidFill>
                <a:latin typeface="Book Antiqua" pitchFamily="18" charset="0"/>
              </a:rPr>
              <a:t>Sculptors:  M. B. </a:t>
            </a:r>
            <a:r>
              <a:rPr lang="en-GB" sz="2400" b="1" dirty="0" smtClean="0">
                <a:solidFill>
                  <a:srgbClr val="C00000"/>
                </a:solidFill>
                <a:latin typeface="Book Antiqua" pitchFamily="18" charset="0"/>
              </a:rPr>
              <a:t>Braun, </a:t>
            </a:r>
            <a:r>
              <a:rPr lang="en-GB" sz="2400" dirty="0" smtClean="0">
                <a:solidFill>
                  <a:srgbClr val="C00000"/>
                </a:solidFill>
                <a:latin typeface="Book Antiqua" pitchFamily="18" charset="0"/>
              </a:rPr>
              <a:t>I. F. </a:t>
            </a:r>
            <a:r>
              <a:rPr lang="en-GB" sz="2400" b="1" dirty="0" err="1" smtClean="0">
                <a:solidFill>
                  <a:srgbClr val="C00000"/>
                </a:solidFill>
                <a:latin typeface="Book Antiqua" pitchFamily="18" charset="0"/>
              </a:rPr>
              <a:t>Platzer</a:t>
            </a:r>
            <a:endParaRPr lang="en-GB" sz="2400" b="1" dirty="0" smtClean="0">
              <a:solidFill>
                <a:srgbClr val="C00000"/>
              </a:solidFill>
              <a:latin typeface="Book Antiqua" pitchFamily="18" charset="0"/>
            </a:endParaRPr>
          </a:p>
          <a:p>
            <a:endParaRPr lang="en-GB" sz="2400" b="1" dirty="0" smtClean="0">
              <a:solidFill>
                <a:srgbClr val="C00000"/>
              </a:solidFill>
              <a:latin typeface="Book Antiqua" pitchFamily="18" charset="0"/>
            </a:endParaRPr>
          </a:p>
          <a:p>
            <a:r>
              <a:rPr lang="en-GB" sz="2400" dirty="0" smtClean="0">
                <a:solidFill>
                  <a:srgbClr val="441918"/>
                </a:solidFill>
              </a:rPr>
              <a:t>(</a:t>
            </a:r>
            <a:r>
              <a:rPr lang="en-GB" sz="2400" b="1" dirty="0" smtClean="0">
                <a:solidFill>
                  <a:srgbClr val="441918"/>
                </a:solidFill>
              </a:rPr>
              <a:t>1948</a:t>
            </a:r>
            <a:r>
              <a:rPr lang="en-GB" sz="2400" dirty="0" smtClean="0">
                <a:solidFill>
                  <a:srgbClr val="441918"/>
                </a:solidFill>
              </a:rPr>
              <a:t> – The former minister of foreign affairs </a:t>
            </a:r>
            <a:r>
              <a:rPr lang="en-GB" sz="2400" b="1" dirty="0" smtClean="0">
                <a:solidFill>
                  <a:srgbClr val="441918"/>
                </a:solidFill>
              </a:rPr>
              <a:t>Jan Masaryk </a:t>
            </a:r>
            <a:r>
              <a:rPr lang="en-GB" sz="2400" dirty="0" smtClean="0">
                <a:solidFill>
                  <a:srgbClr val="441918"/>
                </a:solidFill>
              </a:rPr>
              <a:t>fell down from the window of his flat at the back of the palace. The circumstances of his death are still unclear.</a:t>
            </a:r>
          </a:p>
          <a:p>
            <a:r>
              <a:rPr lang="en-GB" sz="2400" b="1" dirty="0" smtClean="0">
                <a:solidFill>
                  <a:srgbClr val="441918"/>
                </a:solidFill>
              </a:rPr>
              <a:t>1991</a:t>
            </a:r>
            <a:r>
              <a:rPr lang="en-GB" sz="2400" dirty="0" smtClean="0">
                <a:solidFill>
                  <a:srgbClr val="441918"/>
                </a:solidFill>
              </a:rPr>
              <a:t> – place, where the first Czechoslovak President </a:t>
            </a:r>
            <a:r>
              <a:rPr lang="en-GB" sz="2400" b="1" dirty="0" err="1" smtClean="0">
                <a:solidFill>
                  <a:srgbClr val="441918"/>
                </a:solidFill>
              </a:rPr>
              <a:t>Václav</a:t>
            </a:r>
            <a:r>
              <a:rPr lang="en-GB" sz="2400" b="1" dirty="0" smtClean="0">
                <a:solidFill>
                  <a:srgbClr val="441918"/>
                </a:solidFill>
              </a:rPr>
              <a:t> Havel </a:t>
            </a:r>
            <a:r>
              <a:rPr lang="en-GB" sz="2400" dirty="0" smtClean="0">
                <a:solidFill>
                  <a:srgbClr val="441918"/>
                </a:solidFill>
              </a:rPr>
              <a:t>disestablished the Warsaw Treaty (after 36 years of military alliance with the USSR) </a:t>
            </a:r>
          </a:p>
          <a:p>
            <a:endParaRPr lang="cs-CZ" sz="2400" dirty="0" smtClean="0"/>
          </a:p>
          <a:p>
            <a:endParaRPr lang="cs-CZ"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2" name="Picture 4" descr="http://upload.wikimedia.org/wikipedia/commons/4/49/Praha%2C_Hrad%C4%8Dany%2C_%C4%8Cern%C3%ADnsk%C3%BD_pal%C3%A1c_02.jpg"/>
          <p:cNvPicPr>
            <a:picLocks noChangeAspect="1" noChangeArrowheads="1"/>
          </p:cNvPicPr>
          <p:nvPr/>
        </p:nvPicPr>
        <p:blipFill>
          <a:blip r:embed="rId2" cstate="print"/>
          <a:srcRect l="5355" t="12276" r="8080" b="4134"/>
          <a:stretch>
            <a:fillRect/>
          </a:stretch>
        </p:blipFill>
        <p:spPr bwMode="auto">
          <a:xfrm>
            <a:off x="0" y="151160"/>
            <a:ext cx="9257395" cy="6706840"/>
          </a:xfrm>
          <a:prstGeom prst="rect">
            <a:avLst/>
          </a:prstGeom>
          <a:noFill/>
        </p:spPr>
      </p:pic>
      <p:pic>
        <p:nvPicPr>
          <p:cNvPr id="73730" name="Picture 2" descr="Soubor:Černínský palác MZ.JPG">
            <a:hlinkClick r:id="rId3"/>
          </p:cNvPr>
          <p:cNvPicPr>
            <a:picLocks noChangeAspect="1" noChangeArrowheads="1"/>
          </p:cNvPicPr>
          <p:nvPr/>
        </p:nvPicPr>
        <p:blipFill>
          <a:blip r:embed="rId4" cstate="print"/>
          <a:srcRect t="8241" b="18543"/>
          <a:stretch>
            <a:fillRect/>
          </a:stretch>
        </p:blipFill>
        <p:spPr bwMode="auto">
          <a:xfrm>
            <a:off x="4716016" y="4221088"/>
            <a:ext cx="4235591" cy="2325815"/>
          </a:xfrm>
          <a:prstGeom prst="rect">
            <a:avLst/>
          </a:prstGeom>
          <a:noFill/>
        </p:spPr>
      </p:pic>
      <p:sp>
        <p:nvSpPr>
          <p:cNvPr id="9" name="TextovéPole 8"/>
          <p:cNvSpPr txBox="1"/>
          <p:nvPr/>
        </p:nvSpPr>
        <p:spPr>
          <a:xfrm>
            <a:off x="4707849" y="4221088"/>
            <a:ext cx="4436151" cy="461665"/>
          </a:xfrm>
          <a:prstGeom prst="rect">
            <a:avLst/>
          </a:prstGeom>
          <a:noFill/>
        </p:spPr>
        <p:txBody>
          <a:bodyPr wrap="none" rtlCol="0">
            <a:spAutoFit/>
          </a:bodyPr>
          <a:lstStyle/>
          <a:p>
            <a:r>
              <a:rPr lang="cs-CZ" sz="2400" dirty="0" err="1" smtClean="0"/>
              <a:t>The</a:t>
            </a:r>
            <a:r>
              <a:rPr lang="cs-CZ" sz="2400" dirty="0" smtClean="0"/>
              <a:t> </a:t>
            </a:r>
            <a:r>
              <a:rPr lang="cs-CZ" sz="2400" dirty="0" err="1" smtClean="0"/>
              <a:t>View</a:t>
            </a:r>
            <a:r>
              <a:rPr lang="cs-CZ" sz="2400" dirty="0" smtClean="0"/>
              <a:t> </a:t>
            </a:r>
            <a:r>
              <a:rPr lang="cs-CZ" sz="2400" dirty="0" err="1" smtClean="0"/>
              <a:t>from</a:t>
            </a:r>
            <a:r>
              <a:rPr lang="cs-CZ" sz="2400" dirty="0" smtClean="0"/>
              <a:t> </a:t>
            </a:r>
            <a:r>
              <a:rPr lang="cs-CZ" sz="2400" dirty="0" err="1" smtClean="0"/>
              <a:t>the</a:t>
            </a:r>
            <a:r>
              <a:rPr lang="cs-CZ" sz="2400" dirty="0" smtClean="0"/>
              <a:t> Loreta square</a:t>
            </a:r>
            <a:endParaRPr lang="cs-CZ" sz="2400" dirty="0"/>
          </a:p>
        </p:txBody>
      </p:sp>
      <p:sp>
        <p:nvSpPr>
          <p:cNvPr id="5" name="Obdélník 4"/>
          <p:cNvSpPr/>
          <p:nvPr/>
        </p:nvSpPr>
        <p:spPr>
          <a:xfrm>
            <a:off x="395536" y="188640"/>
            <a:ext cx="7452320" cy="830997"/>
          </a:xfrm>
          <a:prstGeom prst="rect">
            <a:avLst/>
          </a:prstGeom>
          <a:solidFill>
            <a:schemeClr val="bg1"/>
          </a:solidFill>
        </p:spPr>
        <p:txBody>
          <a:bodyPr wrap="square">
            <a:spAutoFit/>
          </a:bodyPr>
          <a:lstStyle/>
          <a:p>
            <a:r>
              <a:rPr lang="cs-CZ" sz="2400" b="1" dirty="0" smtClean="0">
                <a:solidFill>
                  <a:srgbClr val="441918"/>
                </a:solidFill>
              </a:rPr>
              <a:t>Černín </a:t>
            </a:r>
            <a:r>
              <a:rPr lang="cs-CZ" sz="2400" b="1" dirty="0" err="1" smtClean="0">
                <a:solidFill>
                  <a:srgbClr val="441918"/>
                </a:solidFill>
              </a:rPr>
              <a:t>Palace</a:t>
            </a:r>
            <a:r>
              <a:rPr lang="cs-CZ" sz="2400" b="1" dirty="0" smtClean="0">
                <a:solidFill>
                  <a:srgbClr val="441918"/>
                </a:solidFill>
              </a:rPr>
              <a:t> </a:t>
            </a:r>
            <a:r>
              <a:rPr lang="cs-CZ" sz="2400" dirty="0" smtClean="0">
                <a:solidFill>
                  <a:srgbClr val="441918"/>
                </a:solidFill>
              </a:rPr>
              <a:t>– </a:t>
            </a:r>
            <a:r>
              <a:rPr lang="cs-CZ" sz="2400" dirty="0" err="1" smtClean="0">
                <a:solidFill>
                  <a:srgbClr val="441918"/>
                </a:solidFill>
              </a:rPr>
              <a:t>the</a:t>
            </a:r>
            <a:r>
              <a:rPr lang="cs-CZ" sz="2400" dirty="0" smtClean="0">
                <a:solidFill>
                  <a:srgbClr val="441918"/>
                </a:solidFill>
              </a:rPr>
              <a:t> </a:t>
            </a:r>
            <a:r>
              <a:rPr lang="cs-CZ" sz="2400" dirty="0" err="1" smtClean="0">
                <a:solidFill>
                  <a:srgbClr val="441918"/>
                </a:solidFill>
              </a:rPr>
              <a:t>view</a:t>
            </a:r>
            <a:r>
              <a:rPr lang="cs-CZ" sz="2400" dirty="0" smtClean="0">
                <a:solidFill>
                  <a:srgbClr val="441918"/>
                </a:solidFill>
              </a:rPr>
              <a:t> </a:t>
            </a:r>
            <a:r>
              <a:rPr lang="cs-CZ" sz="2400" dirty="0" err="1" smtClean="0">
                <a:solidFill>
                  <a:srgbClr val="441918"/>
                </a:solidFill>
              </a:rPr>
              <a:t>from</a:t>
            </a:r>
            <a:r>
              <a:rPr lang="cs-CZ" sz="2400" dirty="0" smtClean="0">
                <a:solidFill>
                  <a:srgbClr val="441918"/>
                </a:solidFill>
              </a:rPr>
              <a:t> </a:t>
            </a:r>
            <a:r>
              <a:rPr lang="cs-CZ" sz="2400" dirty="0" err="1" smtClean="0">
                <a:solidFill>
                  <a:srgbClr val="441918"/>
                </a:solidFill>
              </a:rPr>
              <a:t>the</a:t>
            </a:r>
            <a:r>
              <a:rPr lang="cs-CZ" sz="2400" dirty="0" smtClean="0">
                <a:solidFill>
                  <a:srgbClr val="441918"/>
                </a:solidFill>
              </a:rPr>
              <a:t>  </a:t>
            </a:r>
            <a:r>
              <a:rPr lang="cs-CZ" sz="2400" dirty="0" err="1" smtClean="0">
                <a:solidFill>
                  <a:srgbClr val="441918"/>
                </a:solidFill>
              </a:rPr>
              <a:t>North</a:t>
            </a:r>
            <a:r>
              <a:rPr lang="cs-CZ" sz="2400" dirty="0" smtClean="0"/>
              <a:t>, </a:t>
            </a:r>
            <a:r>
              <a:rPr lang="cs-CZ" sz="2400" dirty="0" err="1" smtClean="0"/>
              <a:t>currently</a:t>
            </a:r>
            <a:r>
              <a:rPr lang="cs-CZ" sz="2400" dirty="0" smtClean="0"/>
              <a:t>  </a:t>
            </a:r>
          </a:p>
          <a:p>
            <a:r>
              <a:rPr lang="cs-CZ" sz="2400" b="1" dirty="0" err="1" smtClean="0"/>
              <a:t>The</a:t>
            </a:r>
            <a:r>
              <a:rPr lang="cs-CZ" sz="2400" b="1" dirty="0" smtClean="0"/>
              <a:t>  Ministry </a:t>
            </a:r>
            <a:r>
              <a:rPr lang="cs-CZ" sz="2400" b="1" dirty="0" err="1" smtClean="0"/>
              <a:t>of</a:t>
            </a:r>
            <a:r>
              <a:rPr lang="cs-CZ" sz="2400" b="1" dirty="0" smtClean="0"/>
              <a:t> </a:t>
            </a:r>
            <a:r>
              <a:rPr lang="cs-CZ" sz="2400" b="1" dirty="0" err="1" smtClean="0"/>
              <a:t>Foreign</a:t>
            </a:r>
            <a:r>
              <a:rPr lang="cs-CZ" sz="2400" b="1" dirty="0" smtClean="0"/>
              <a:t> </a:t>
            </a:r>
            <a:r>
              <a:rPr lang="cs-CZ" sz="2400" b="1" dirty="0" err="1" smtClean="0"/>
              <a:t>Affairs</a:t>
            </a:r>
            <a:r>
              <a:rPr lang="cs-CZ" sz="2400" b="1" dirty="0" smtClean="0"/>
              <a:t> </a:t>
            </a:r>
            <a:endParaRPr lang="cs-CZ" sz="2400" dirty="0" smtClean="0"/>
          </a:p>
        </p:txBody>
      </p:sp>
      <p:sp>
        <p:nvSpPr>
          <p:cNvPr id="6" name="TextovéPole 5"/>
          <p:cNvSpPr txBox="1"/>
          <p:nvPr/>
        </p:nvSpPr>
        <p:spPr>
          <a:xfrm>
            <a:off x="7956376" y="332656"/>
            <a:ext cx="476412" cy="369332"/>
          </a:xfrm>
          <a:prstGeom prst="rect">
            <a:avLst/>
          </a:prstGeom>
          <a:noFill/>
        </p:spPr>
        <p:txBody>
          <a:bodyPr wrap="none" rtlCol="0">
            <a:spAutoFit/>
          </a:bodyPr>
          <a:lstStyle/>
          <a:p>
            <a:r>
              <a:rPr lang="cs-CZ" dirty="0" smtClean="0"/>
              <a:t>14.</a:t>
            </a:r>
            <a:endParaRPr lang="cs-CZ" dirty="0"/>
          </a:p>
        </p:txBody>
      </p:sp>
      <p:sp>
        <p:nvSpPr>
          <p:cNvPr id="7" name="TextovéPole 6"/>
          <p:cNvSpPr txBox="1"/>
          <p:nvPr/>
        </p:nvSpPr>
        <p:spPr>
          <a:xfrm>
            <a:off x="8532440" y="5229200"/>
            <a:ext cx="476412" cy="369332"/>
          </a:xfrm>
          <a:prstGeom prst="rect">
            <a:avLst/>
          </a:prstGeom>
          <a:noFill/>
        </p:spPr>
        <p:txBody>
          <a:bodyPr wrap="square" rtlCol="0">
            <a:spAutoFit/>
          </a:bodyPr>
          <a:lstStyle/>
          <a:p>
            <a:r>
              <a:rPr lang="cs-CZ" dirty="0" smtClean="0"/>
              <a:t>15.</a:t>
            </a:r>
            <a:endParaRPr lang="cs-CZ"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File:Valdstejnsky Palace garden autumn.jpg">
            <a:hlinkClick r:id="rId2"/>
          </p:cNvPr>
          <p:cNvPicPr>
            <a:picLocks noChangeAspect="1" noChangeArrowheads="1"/>
          </p:cNvPicPr>
          <p:nvPr/>
        </p:nvPicPr>
        <p:blipFill>
          <a:blip r:embed="rId3" cstate="print"/>
          <a:srcRect/>
          <a:stretch>
            <a:fillRect/>
          </a:stretch>
        </p:blipFill>
        <p:spPr bwMode="auto">
          <a:xfrm>
            <a:off x="683568" y="1196752"/>
            <a:ext cx="7620000" cy="5095876"/>
          </a:xfrm>
          <a:prstGeom prst="rect">
            <a:avLst/>
          </a:prstGeom>
          <a:noFill/>
        </p:spPr>
      </p:pic>
      <p:sp>
        <p:nvSpPr>
          <p:cNvPr id="3" name="Obdélník 2"/>
          <p:cNvSpPr/>
          <p:nvPr/>
        </p:nvSpPr>
        <p:spPr>
          <a:xfrm>
            <a:off x="683568" y="260648"/>
            <a:ext cx="7632848" cy="830997"/>
          </a:xfrm>
          <a:prstGeom prst="rect">
            <a:avLst/>
          </a:prstGeom>
        </p:spPr>
        <p:txBody>
          <a:bodyPr wrap="square">
            <a:spAutoFit/>
          </a:bodyPr>
          <a:lstStyle/>
          <a:p>
            <a:r>
              <a:rPr lang="cs-CZ" sz="2400" b="1" dirty="0" err="1" smtClean="0"/>
              <a:t>Wallenstein</a:t>
            </a:r>
            <a:r>
              <a:rPr lang="cs-CZ" sz="2400" b="1" dirty="0" smtClean="0"/>
              <a:t> </a:t>
            </a:r>
            <a:r>
              <a:rPr lang="cs-CZ" sz="2400" b="1" dirty="0" err="1" smtClean="0"/>
              <a:t>Palace</a:t>
            </a:r>
            <a:r>
              <a:rPr lang="cs-CZ" sz="2400" dirty="0" smtClean="0"/>
              <a:t> </a:t>
            </a:r>
            <a:r>
              <a:rPr lang="cs-CZ" sz="2400" dirty="0" err="1" smtClean="0"/>
              <a:t>is</a:t>
            </a:r>
            <a:r>
              <a:rPr lang="cs-CZ" sz="2400" dirty="0" smtClean="0"/>
              <a:t> a </a:t>
            </a:r>
            <a:r>
              <a:rPr lang="cs-CZ" sz="2400" dirty="0" err="1" smtClean="0"/>
              <a:t>Baroque</a:t>
            </a:r>
            <a:r>
              <a:rPr lang="cs-CZ" sz="2400" dirty="0" smtClean="0"/>
              <a:t> </a:t>
            </a:r>
            <a:r>
              <a:rPr lang="cs-CZ" sz="2400" dirty="0" err="1" smtClean="0"/>
              <a:t>palace</a:t>
            </a:r>
            <a:r>
              <a:rPr lang="cs-CZ" sz="2400" dirty="0" smtClean="0"/>
              <a:t> in </a:t>
            </a:r>
            <a:r>
              <a:rPr lang="cs-CZ" sz="2400" dirty="0" err="1" smtClean="0"/>
              <a:t>Lesser</a:t>
            </a:r>
            <a:r>
              <a:rPr lang="cs-CZ" sz="2400" dirty="0" smtClean="0"/>
              <a:t> </a:t>
            </a:r>
            <a:r>
              <a:rPr lang="cs-CZ" sz="2400" dirty="0" err="1" smtClean="0"/>
              <a:t>Town</a:t>
            </a:r>
            <a:r>
              <a:rPr lang="cs-CZ" sz="2400" dirty="0" smtClean="0"/>
              <a:t>, </a:t>
            </a:r>
            <a:r>
              <a:rPr lang="cs-CZ" sz="2400" dirty="0" err="1" smtClean="0"/>
              <a:t>Prague</a:t>
            </a:r>
            <a:r>
              <a:rPr lang="cs-CZ" sz="2400" dirty="0" smtClean="0"/>
              <a:t>, </a:t>
            </a:r>
            <a:r>
              <a:rPr lang="cs-CZ" sz="2400" dirty="0" err="1" smtClean="0"/>
              <a:t>currently</a:t>
            </a:r>
            <a:r>
              <a:rPr lang="cs-CZ" sz="2400" dirty="0" smtClean="0"/>
              <a:t> </a:t>
            </a:r>
            <a:r>
              <a:rPr lang="cs-CZ" sz="2400" dirty="0" err="1" smtClean="0"/>
              <a:t>the</a:t>
            </a:r>
            <a:r>
              <a:rPr lang="cs-CZ" sz="2400" dirty="0" smtClean="0"/>
              <a:t> </a:t>
            </a:r>
            <a:r>
              <a:rPr lang="cs-CZ" sz="2400" dirty="0" err="1" smtClean="0"/>
              <a:t>home</a:t>
            </a:r>
            <a:r>
              <a:rPr lang="cs-CZ" sz="2400" dirty="0" smtClean="0"/>
              <a:t> </a:t>
            </a:r>
            <a:r>
              <a:rPr lang="cs-CZ" sz="2400" dirty="0" err="1" smtClean="0"/>
              <a:t>of</a:t>
            </a:r>
            <a:r>
              <a:rPr lang="cs-CZ" sz="2400" dirty="0" smtClean="0"/>
              <a:t> </a:t>
            </a:r>
            <a:r>
              <a:rPr lang="cs-CZ" sz="2400" dirty="0" err="1" smtClean="0"/>
              <a:t>the</a:t>
            </a:r>
            <a:r>
              <a:rPr lang="cs-CZ" sz="2400" dirty="0" smtClean="0"/>
              <a:t> </a:t>
            </a:r>
            <a:r>
              <a:rPr lang="cs-CZ" sz="2400" b="1" dirty="0" err="1" smtClean="0"/>
              <a:t>Czech</a:t>
            </a:r>
            <a:r>
              <a:rPr lang="cs-CZ" sz="2400" b="1" dirty="0" smtClean="0"/>
              <a:t> </a:t>
            </a:r>
            <a:r>
              <a:rPr lang="cs-CZ" sz="2400" b="1" dirty="0" err="1" smtClean="0"/>
              <a:t>Senate</a:t>
            </a:r>
            <a:r>
              <a:rPr lang="cs-CZ" sz="2400" b="1" dirty="0" smtClean="0"/>
              <a:t>.</a:t>
            </a:r>
            <a:endParaRPr lang="cs-CZ" sz="2400" b="1" dirty="0"/>
          </a:p>
        </p:txBody>
      </p:sp>
      <p:sp>
        <p:nvSpPr>
          <p:cNvPr id="4" name="TextovéPole 3"/>
          <p:cNvSpPr txBox="1"/>
          <p:nvPr/>
        </p:nvSpPr>
        <p:spPr>
          <a:xfrm>
            <a:off x="8316416" y="1196752"/>
            <a:ext cx="476412" cy="369332"/>
          </a:xfrm>
          <a:prstGeom prst="rect">
            <a:avLst/>
          </a:prstGeom>
          <a:noFill/>
        </p:spPr>
        <p:txBody>
          <a:bodyPr wrap="none" rtlCol="0">
            <a:spAutoFit/>
          </a:bodyPr>
          <a:lstStyle/>
          <a:p>
            <a:r>
              <a:rPr lang="cs-CZ" dirty="0" smtClean="0"/>
              <a:t>16.</a:t>
            </a:r>
            <a:endParaRPr lang="cs-CZ"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899592" y="1196752"/>
            <a:ext cx="7416824" cy="4893647"/>
          </a:xfrm>
          <a:prstGeom prst="rect">
            <a:avLst/>
          </a:prstGeom>
        </p:spPr>
        <p:txBody>
          <a:bodyPr wrap="square">
            <a:spAutoFit/>
          </a:bodyPr>
          <a:lstStyle/>
          <a:p>
            <a:r>
              <a:rPr lang="en-GB" sz="2400" dirty="0" smtClean="0">
                <a:solidFill>
                  <a:srgbClr val="C00000"/>
                </a:solidFill>
                <a:latin typeface="Book Antiqua" pitchFamily="18" charset="0"/>
              </a:rPr>
              <a:t>One of the most valuable </a:t>
            </a:r>
            <a:r>
              <a:rPr lang="en-GB" sz="2400" b="1" dirty="0" smtClean="0">
                <a:solidFill>
                  <a:srgbClr val="C00000"/>
                </a:solidFill>
                <a:latin typeface="Book Antiqua" pitchFamily="18" charset="0"/>
              </a:rPr>
              <a:t>Baroque buildings </a:t>
            </a:r>
            <a:r>
              <a:rPr lang="en-GB" sz="2400" dirty="0" smtClean="0">
                <a:solidFill>
                  <a:srgbClr val="C00000"/>
                </a:solidFill>
                <a:latin typeface="Book Antiqua" pitchFamily="18" charset="0"/>
              </a:rPr>
              <a:t>is </a:t>
            </a:r>
          </a:p>
          <a:p>
            <a:r>
              <a:rPr lang="en-GB" sz="2400" b="1" dirty="0" smtClean="0">
                <a:solidFill>
                  <a:srgbClr val="C00000"/>
                </a:solidFill>
                <a:latin typeface="Book Antiqua" pitchFamily="18" charset="0"/>
              </a:rPr>
              <a:t>The St. Nicholas Church. </a:t>
            </a:r>
            <a:r>
              <a:rPr lang="en-GB" sz="2400" dirty="0" smtClean="0">
                <a:solidFill>
                  <a:srgbClr val="C00000"/>
                </a:solidFill>
                <a:latin typeface="Book Antiqua" pitchFamily="18" charset="0"/>
              </a:rPr>
              <a:t>Along with the former </a:t>
            </a:r>
            <a:r>
              <a:rPr lang="en-GB" sz="2400" b="1" dirty="0" smtClean="0">
                <a:solidFill>
                  <a:srgbClr val="C00000"/>
                </a:solidFill>
                <a:latin typeface="Book Antiqua" pitchFamily="18" charset="0"/>
              </a:rPr>
              <a:t>Jesuit</a:t>
            </a:r>
            <a:r>
              <a:rPr lang="en-GB" sz="2400" dirty="0" smtClean="0">
                <a:solidFill>
                  <a:srgbClr val="C00000"/>
                </a:solidFill>
                <a:latin typeface="Book Antiqua" pitchFamily="18" charset="0"/>
              </a:rPr>
              <a:t> college it stands in the centre of the Lesser Town Square. It is a masterpiece of High Baroque architects </a:t>
            </a:r>
            <a:r>
              <a:rPr lang="en-GB" sz="2400" b="1" dirty="0" err="1" smtClean="0">
                <a:solidFill>
                  <a:srgbClr val="C00000"/>
                </a:solidFill>
                <a:latin typeface="Book Antiqua" pitchFamily="18" charset="0"/>
              </a:rPr>
              <a:t>Christoph</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Dientzenhofer</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and his son </a:t>
            </a:r>
            <a:r>
              <a:rPr lang="en-GB" sz="2400" b="1" dirty="0" err="1" smtClean="0">
                <a:solidFill>
                  <a:srgbClr val="C00000"/>
                </a:solidFill>
                <a:latin typeface="Book Antiqua" pitchFamily="18" charset="0"/>
              </a:rPr>
              <a:t>Kilian</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Ignaz</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Dientzenhofer</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(lived in Lesser Town). The church began to be built in 1703 but the master builder  </a:t>
            </a:r>
            <a:r>
              <a:rPr lang="en-GB" sz="2400" dirty="0" err="1" smtClean="0">
                <a:solidFill>
                  <a:srgbClr val="C00000"/>
                </a:solidFill>
                <a:latin typeface="Book Antiqua" pitchFamily="18" charset="0"/>
              </a:rPr>
              <a:t>Christoph</a:t>
            </a:r>
            <a:r>
              <a:rPr lang="en-GB" sz="2400" dirty="0" smtClean="0">
                <a:solidFill>
                  <a:srgbClr val="C00000"/>
                </a:solidFill>
                <a:latin typeface="Book Antiqua" pitchFamily="18" charset="0"/>
              </a:rPr>
              <a:t> D. died in 1722, so his son </a:t>
            </a:r>
            <a:r>
              <a:rPr lang="en-GB" sz="2400" dirty="0" err="1" smtClean="0">
                <a:solidFill>
                  <a:srgbClr val="C00000"/>
                </a:solidFill>
                <a:latin typeface="Book Antiqua" pitchFamily="18" charset="0"/>
              </a:rPr>
              <a:t>Kilian</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Ignaz</a:t>
            </a:r>
            <a:r>
              <a:rPr lang="en-GB" sz="2400" dirty="0" smtClean="0">
                <a:solidFill>
                  <a:srgbClr val="C00000"/>
                </a:solidFill>
                <a:latin typeface="Book Antiqua" pitchFamily="18" charset="0"/>
              </a:rPr>
              <a:t> D. </a:t>
            </a:r>
            <a:r>
              <a:rPr lang="en-GB" sz="2400" b="1" dirty="0" smtClean="0">
                <a:solidFill>
                  <a:srgbClr val="C00000"/>
                </a:solidFill>
                <a:latin typeface="Book Antiqua" pitchFamily="18" charset="0"/>
              </a:rPr>
              <a:t>reworked the plans and the church was finished according to them </a:t>
            </a:r>
            <a:r>
              <a:rPr lang="en-GB" sz="2400" dirty="0" smtClean="0">
                <a:solidFill>
                  <a:srgbClr val="C00000"/>
                </a:solidFill>
                <a:latin typeface="Book Antiqua" pitchFamily="18" charset="0"/>
              </a:rPr>
              <a:t>(he made the cupola higher than was originally planned). </a:t>
            </a:r>
          </a:p>
          <a:p>
            <a:r>
              <a:rPr lang="en-GB" sz="2400" dirty="0" smtClean="0">
                <a:solidFill>
                  <a:srgbClr val="C00000"/>
                </a:solidFill>
                <a:latin typeface="Book Antiqua" pitchFamily="18" charset="0"/>
              </a:rPr>
              <a:t>The church was</a:t>
            </a:r>
            <a:r>
              <a:rPr lang="en-GB" sz="2400" b="1" dirty="0" smtClean="0">
                <a:solidFill>
                  <a:srgbClr val="C00000"/>
                </a:solidFill>
                <a:latin typeface="Book Antiqua" pitchFamily="18" charset="0"/>
              </a:rPr>
              <a:t> consecrated in</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1752.</a:t>
            </a:r>
          </a:p>
          <a:p>
            <a:pPr>
              <a:buFont typeface="Wingdings" pitchFamily="2" charset="2"/>
              <a:buChar char="v"/>
            </a:pPr>
            <a:endParaRPr lang="en-GB" sz="2400"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upload.wikimedia.org/wikipedia/commons/thumb/e/eb/Chram_sv_Mikulase_z_upati_Petrina.jpg/220px-Chram_sv_Mikulase_z_upati_Petrina.jpg">
            <a:hlinkClick r:id="rId2"/>
          </p:cNvPr>
          <p:cNvPicPr>
            <a:picLocks noChangeAspect="1" noChangeArrowheads="1"/>
          </p:cNvPicPr>
          <p:nvPr/>
        </p:nvPicPr>
        <p:blipFill>
          <a:blip r:embed="rId3" cstate="print"/>
          <a:srcRect/>
          <a:stretch>
            <a:fillRect/>
          </a:stretch>
        </p:blipFill>
        <p:spPr bwMode="auto">
          <a:xfrm>
            <a:off x="827584" y="2996952"/>
            <a:ext cx="4752528" cy="3564398"/>
          </a:xfrm>
          <a:prstGeom prst="rect">
            <a:avLst/>
          </a:prstGeom>
          <a:noFill/>
        </p:spPr>
      </p:pic>
      <p:pic>
        <p:nvPicPr>
          <p:cNvPr id="19458" name="Picture 2" descr="http://upload.wikimedia.org/wikipedia/commons/thumb/8/8f/Interior_of_Church_of_St_Nicholas_in_Mala_Strana_in_Prague.jpg/220px-Interior_of_Church_of_St_Nicholas_in_Mala_Strana_in_Prague.jpg">
            <a:hlinkClick r:id="rId4"/>
          </p:cNvPr>
          <p:cNvPicPr>
            <a:picLocks noChangeAspect="1" noChangeArrowheads="1"/>
          </p:cNvPicPr>
          <p:nvPr/>
        </p:nvPicPr>
        <p:blipFill>
          <a:blip r:embed="rId5" cstate="print"/>
          <a:srcRect/>
          <a:stretch>
            <a:fillRect/>
          </a:stretch>
        </p:blipFill>
        <p:spPr bwMode="auto">
          <a:xfrm>
            <a:off x="5940152" y="2996952"/>
            <a:ext cx="2736304" cy="3557197"/>
          </a:xfrm>
          <a:prstGeom prst="rect">
            <a:avLst/>
          </a:prstGeom>
          <a:noFill/>
        </p:spPr>
      </p:pic>
      <p:pic>
        <p:nvPicPr>
          <p:cNvPr id="19460" name="Picture 4" descr="http://upload.wikimedia.org/wikipedia/commons/thumb/b/bd/Chram_sv_Mikulase_interier_kopule2.jpg/220px-Chram_sv_Mikulase_interier_kopule2.jpg">
            <a:hlinkClick r:id="rId6"/>
          </p:cNvPr>
          <p:cNvPicPr>
            <a:picLocks noChangeAspect="1" noChangeArrowheads="1"/>
          </p:cNvPicPr>
          <p:nvPr/>
        </p:nvPicPr>
        <p:blipFill>
          <a:blip r:embed="rId7" cstate="print"/>
          <a:srcRect/>
          <a:stretch>
            <a:fillRect/>
          </a:stretch>
        </p:blipFill>
        <p:spPr bwMode="auto">
          <a:xfrm>
            <a:off x="6012160" y="764704"/>
            <a:ext cx="2592288" cy="1944218"/>
          </a:xfrm>
          <a:prstGeom prst="rect">
            <a:avLst/>
          </a:prstGeom>
          <a:noFill/>
        </p:spPr>
      </p:pic>
      <p:sp>
        <p:nvSpPr>
          <p:cNvPr id="5" name="Obdélník 4"/>
          <p:cNvSpPr/>
          <p:nvPr/>
        </p:nvSpPr>
        <p:spPr>
          <a:xfrm>
            <a:off x="827584" y="2204864"/>
            <a:ext cx="5260223" cy="830997"/>
          </a:xfrm>
          <a:prstGeom prst="rect">
            <a:avLst/>
          </a:prstGeom>
        </p:spPr>
        <p:txBody>
          <a:bodyPr wrap="none">
            <a:spAutoFit/>
          </a:bodyPr>
          <a:lstStyle/>
          <a:p>
            <a:r>
              <a:rPr lang="en-GB" sz="2400" b="1" dirty="0" smtClean="0"/>
              <a:t>St Nicholas Church</a:t>
            </a:r>
          </a:p>
          <a:p>
            <a:pPr algn="ctr"/>
            <a:r>
              <a:rPr lang="en-GB" sz="2400" dirty="0" smtClean="0"/>
              <a:t>in the Lesser Town Square</a:t>
            </a:r>
            <a:r>
              <a:rPr lang="en-GB" sz="2400" b="1" dirty="0" smtClean="0"/>
              <a:t>  </a:t>
            </a:r>
            <a:r>
              <a:rPr lang="en-GB" sz="2400" dirty="0" smtClean="0"/>
              <a:t>(Jesuit order</a:t>
            </a:r>
            <a:r>
              <a:rPr lang="cs-CZ" sz="2400" dirty="0" smtClean="0"/>
              <a:t>)</a:t>
            </a:r>
            <a:endParaRPr lang="cs-CZ" sz="2400" dirty="0"/>
          </a:p>
        </p:txBody>
      </p:sp>
      <p:sp>
        <p:nvSpPr>
          <p:cNvPr id="6" name="Obdélník 5"/>
          <p:cNvSpPr/>
          <p:nvPr/>
        </p:nvSpPr>
        <p:spPr>
          <a:xfrm>
            <a:off x="611560" y="332656"/>
            <a:ext cx="5472608" cy="1938992"/>
          </a:xfrm>
          <a:prstGeom prst="rect">
            <a:avLst/>
          </a:prstGeom>
        </p:spPr>
        <p:txBody>
          <a:bodyPr wrap="square">
            <a:spAutoFit/>
          </a:bodyPr>
          <a:lstStyle/>
          <a:p>
            <a:r>
              <a:rPr lang="en-GB" sz="2400" dirty="0" smtClean="0">
                <a:solidFill>
                  <a:srgbClr val="C00000"/>
                </a:solidFill>
                <a:latin typeface="Book Antiqua" pitchFamily="18" charset="0"/>
              </a:rPr>
              <a:t>Baroque style served religious orders   to express </a:t>
            </a:r>
          </a:p>
          <a:p>
            <a:r>
              <a:rPr lang="en-GB" sz="2400" b="1" dirty="0" smtClean="0">
                <a:solidFill>
                  <a:srgbClr val="C00000"/>
                </a:solidFill>
                <a:latin typeface="Book Antiqua" pitchFamily="18" charset="0"/>
              </a:rPr>
              <a:t>the triumph of the Catholic Church</a:t>
            </a:r>
          </a:p>
          <a:p>
            <a:r>
              <a:rPr lang="en-GB" sz="2400" dirty="0" smtClean="0">
                <a:solidFill>
                  <a:srgbClr val="C00000"/>
                </a:solidFill>
                <a:latin typeface="Book Antiqua" pitchFamily="18" charset="0"/>
              </a:rPr>
              <a:t>(typical feature of Baroque style was the contrast of  light and shadow)</a:t>
            </a:r>
            <a:endParaRPr lang="en-GB" sz="2400" dirty="0">
              <a:solidFill>
                <a:srgbClr val="C00000"/>
              </a:solidFill>
              <a:latin typeface="Book Antiqua" pitchFamily="18" charset="0"/>
            </a:endParaRPr>
          </a:p>
        </p:txBody>
      </p:sp>
      <p:sp>
        <p:nvSpPr>
          <p:cNvPr id="7" name="TextovéPole 6"/>
          <p:cNvSpPr txBox="1"/>
          <p:nvPr/>
        </p:nvSpPr>
        <p:spPr>
          <a:xfrm>
            <a:off x="395536" y="2996952"/>
            <a:ext cx="476412" cy="369332"/>
          </a:xfrm>
          <a:prstGeom prst="rect">
            <a:avLst/>
          </a:prstGeom>
          <a:noFill/>
        </p:spPr>
        <p:txBody>
          <a:bodyPr wrap="none" rtlCol="0">
            <a:spAutoFit/>
          </a:bodyPr>
          <a:lstStyle/>
          <a:p>
            <a:r>
              <a:rPr lang="cs-CZ" dirty="0" smtClean="0"/>
              <a:t>17.</a:t>
            </a:r>
            <a:endParaRPr lang="cs-CZ" dirty="0"/>
          </a:p>
        </p:txBody>
      </p:sp>
      <p:sp>
        <p:nvSpPr>
          <p:cNvPr id="8" name="TextovéPole 7"/>
          <p:cNvSpPr txBox="1"/>
          <p:nvPr/>
        </p:nvSpPr>
        <p:spPr>
          <a:xfrm>
            <a:off x="8172400" y="404664"/>
            <a:ext cx="476412" cy="369332"/>
          </a:xfrm>
          <a:prstGeom prst="rect">
            <a:avLst/>
          </a:prstGeom>
          <a:noFill/>
        </p:spPr>
        <p:txBody>
          <a:bodyPr wrap="none" rtlCol="0">
            <a:spAutoFit/>
          </a:bodyPr>
          <a:lstStyle/>
          <a:p>
            <a:r>
              <a:rPr lang="cs-CZ" dirty="0" smtClean="0"/>
              <a:t>18.</a:t>
            </a:r>
            <a:endParaRPr lang="cs-CZ" dirty="0"/>
          </a:p>
        </p:txBody>
      </p:sp>
      <p:sp>
        <p:nvSpPr>
          <p:cNvPr id="9" name="TextovéPole 8"/>
          <p:cNvSpPr txBox="1"/>
          <p:nvPr/>
        </p:nvSpPr>
        <p:spPr>
          <a:xfrm>
            <a:off x="8172400" y="2636912"/>
            <a:ext cx="476412" cy="369332"/>
          </a:xfrm>
          <a:prstGeom prst="rect">
            <a:avLst/>
          </a:prstGeom>
          <a:noFill/>
        </p:spPr>
        <p:txBody>
          <a:bodyPr wrap="none" rtlCol="0">
            <a:spAutoFit/>
          </a:bodyPr>
          <a:lstStyle/>
          <a:p>
            <a:r>
              <a:rPr lang="cs-CZ" dirty="0" smtClean="0"/>
              <a:t>19.</a:t>
            </a:r>
            <a:endParaRPr lang="cs-CZ"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Soubor:Vseobecna-studovna.jpg">
            <a:hlinkClick r:id="rId2"/>
          </p:cNvPr>
          <p:cNvPicPr>
            <a:picLocks noChangeAspect="1" noChangeArrowheads="1"/>
          </p:cNvPicPr>
          <p:nvPr/>
        </p:nvPicPr>
        <p:blipFill>
          <a:blip r:embed="rId3" cstate="print"/>
          <a:srcRect t="14332" b="8493"/>
          <a:stretch>
            <a:fillRect/>
          </a:stretch>
        </p:blipFill>
        <p:spPr bwMode="auto">
          <a:xfrm>
            <a:off x="2123728" y="3933056"/>
            <a:ext cx="4968552" cy="2559435"/>
          </a:xfrm>
          <a:prstGeom prst="rect">
            <a:avLst/>
          </a:prstGeom>
          <a:noFill/>
        </p:spPr>
      </p:pic>
      <p:sp>
        <p:nvSpPr>
          <p:cNvPr id="2" name="Obdélník 1"/>
          <p:cNvSpPr/>
          <p:nvPr/>
        </p:nvSpPr>
        <p:spPr>
          <a:xfrm>
            <a:off x="1187624" y="548680"/>
            <a:ext cx="7344816" cy="3416320"/>
          </a:xfrm>
          <a:prstGeom prst="rect">
            <a:avLst/>
          </a:prstGeom>
        </p:spPr>
        <p:txBody>
          <a:bodyPr wrap="square">
            <a:spAutoFit/>
          </a:bodyPr>
          <a:lstStyle/>
          <a:p>
            <a:pPr>
              <a:buFont typeface="Wingdings" pitchFamily="2" charset="2"/>
              <a:buChar char="v"/>
            </a:pPr>
            <a:r>
              <a:rPr lang="en-GB" sz="2400" b="1" dirty="0" err="1" smtClean="0">
                <a:solidFill>
                  <a:srgbClr val="C00000"/>
                </a:solidFill>
                <a:latin typeface="Book Antiqua" pitchFamily="18" charset="0"/>
              </a:rPr>
              <a:t>Clementinum</a:t>
            </a:r>
            <a:r>
              <a:rPr lang="en-GB" sz="2400" dirty="0" smtClean="0">
                <a:solidFill>
                  <a:srgbClr val="C00000"/>
                </a:solidFill>
                <a:latin typeface="Book Antiqua" pitchFamily="18" charset="0"/>
              </a:rPr>
              <a:t>  - a baroque complex</a:t>
            </a:r>
            <a:r>
              <a:rPr lang="en-GB" sz="2400" dirty="0" smtClean="0"/>
              <a:t> </a:t>
            </a:r>
            <a:r>
              <a:rPr lang="en-GB" sz="2400" dirty="0" smtClean="0">
                <a:solidFill>
                  <a:srgbClr val="C00000"/>
                </a:solidFill>
                <a:latin typeface="Book Antiqua" pitchFamily="18" charset="0"/>
              </a:rPr>
              <a:t>of buildings is the second largest in Prague (former Dominican monastery – 12th century) </a:t>
            </a:r>
          </a:p>
          <a:p>
            <a:pPr>
              <a:buFont typeface="Wingdings" pitchFamily="2" charset="2"/>
              <a:buChar char="v"/>
            </a:pPr>
            <a:r>
              <a:rPr lang="en-GB" sz="2400" b="1" dirty="0" smtClean="0">
                <a:solidFill>
                  <a:srgbClr val="C00000"/>
                </a:solidFill>
                <a:latin typeface="Book Antiqua" pitchFamily="18" charset="0"/>
              </a:rPr>
              <a:t>1556 </a:t>
            </a:r>
            <a:r>
              <a:rPr lang="en-GB" sz="2400" dirty="0" smtClean="0">
                <a:solidFill>
                  <a:srgbClr val="C00000"/>
                </a:solidFill>
                <a:latin typeface="Book Antiqua" pitchFamily="18" charset="0"/>
              </a:rPr>
              <a:t>Jesuits  transformed it to a college. It was merged with the Charles University in 1654. </a:t>
            </a:r>
          </a:p>
          <a:p>
            <a:pPr>
              <a:buFont typeface="Wingdings" pitchFamily="2" charset="2"/>
              <a:buChar char="v"/>
            </a:pPr>
            <a:r>
              <a:rPr lang="en-GB" sz="2400" b="1" dirty="0" smtClean="0">
                <a:solidFill>
                  <a:srgbClr val="C00000"/>
                </a:solidFill>
                <a:latin typeface="Book Antiqua" pitchFamily="18" charset="0"/>
              </a:rPr>
              <a:t>1773</a:t>
            </a:r>
            <a:r>
              <a:rPr lang="en-GB" sz="2400" dirty="0" smtClean="0">
                <a:solidFill>
                  <a:srgbClr val="C00000"/>
                </a:solidFill>
                <a:latin typeface="Book Antiqua" pitchFamily="18" charset="0"/>
              </a:rPr>
              <a:t> the </a:t>
            </a:r>
            <a:r>
              <a:rPr lang="en-GB" sz="2400" dirty="0" err="1" smtClean="0">
                <a:solidFill>
                  <a:srgbClr val="C00000"/>
                </a:solidFill>
                <a:latin typeface="Book Antiqua" pitchFamily="18" charset="0"/>
              </a:rPr>
              <a:t>Clementinum</a:t>
            </a:r>
            <a:r>
              <a:rPr lang="en-GB" sz="2400" dirty="0" smtClean="0">
                <a:solidFill>
                  <a:srgbClr val="C00000"/>
                </a:solidFill>
                <a:latin typeface="Book Antiqua" pitchFamily="18" charset="0"/>
              </a:rPr>
              <a:t> was established as an observatory, library, and </a:t>
            </a:r>
            <a:r>
              <a:rPr lang="en-GB" sz="2400" b="1" dirty="0" smtClean="0">
                <a:solidFill>
                  <a:srgbClr val="C00000"/>
                </a:solidFill>
                <a:latin typeface="Book Antiqua" pitchFamily="18" charset="0"/>
              </a:rPr>
              <a:t>university </a:t>
            </a:r>
            <a:r>
              <a:rPr lang="en-GB" sz="2400" dirty="0" smtClean="0">
                <a:solidFill>
                  <a:srgbClr val="C00000"/>
                </a:solidFill>
                <a:latin typeface="Book Antiqua" pitchFamily="18" charset="0"/>
              </a:rPr>
              <a:t>by the Empress </a:t>
            </a:r>
            <a:r>
              <a:rPr lang="en-GB" sz="2400" b="1" dirty="0" smtClean="0">
                <a:solidFill>
                  <a:srgbClr val="C00000"/>
                </a:solidFill>
                <a:latin typeface="Book Antiqua" pitchFamily="18" charset="0"/>
              </a:rPr>
              <a:t>Maria Theresa of Austria.</a:t>
            </a:r>
          </a:p>
          <a:p>
            <a:pPr>
              <a:buFont typeface="Wingdings" pitchFamily="2" charset="2"/>
              <a:buChar char="v"/>
            </a:pPr>
            <a:r>
              <a:rPr lang="en-GB" sz="2400" dirty="0" smtClean="0">
                <a:solidFill>
                  <a:srgbClr val="C00000"/>
                </a:solidFill>
                <a:latin typeface="Book Antiqua" pitchFamily="18" charset="0"/>
              </a:rPr>
              <a:t>Since </a:t>
            </a:r>
            <a:r>
              <a:rPr lang="en-GB" sz="2400" b="1" dirty="0" smtClean="0">
                <a:solidFill>
                  <a:srgbClr val="C00000"/>
                </a:solidFill>
                <a:latin typeface="Book Antiqua" pitchFamily="18" charset="0"/>
              </a:rPr>
              <a:t>1990</a:t>
            </a:r>
            <a:r>
              <a:rPr lang="en-GB" sz="2400" dirty="0" smtClean="0">
                <a:solidFill>
                  <a:srgbClr val="C00000"/>
                </a:solidFill>
                <a:latin typeface="Book Antiqua" pitchFamily="18" charset="0"/>
              </a:rPr>
              <a:t>, it has been the </a:t>
            </a:r>
            <a:r>
              <a:rPr lang="en-GB" sz="2400" b="1" dirty="0" smtClean="0">
                <a:solidFill>
                  <a:srgbClr val="C00000"/>
                </a:solidFill>
                <a:latin typeface="Book Antiqua" pitchFamily="18" charset="0"/>
              </a:rPr>
              <a:t>National Library.</a:t>
            </a:r>
            <a:endParaRPr lang="en-GB" sz="2400" b="1" dirty="0">
              <a:latin typeface="Book Antiqua" pitchFamily="18" charset="0"/>
            </a:endParaRPr>
          </a:p>
        </p:txBody>
      </p:sp>
      <p:sp>
        <p:nvSpPr>
          <p:cNvPr id="4" name="TextovéPole 3"/>
          <p:cNvSpPr txBox="1"/>
          <p:nvPr/>
        </p:nvSpPr>
        <p:spPr>
          <a:xfrm>
            <a:off x="2051720" y="3861048"/>
            <a:ext cx="5050998" cy="461665"/>
          </a:xfrm>
          <a:prstGeom prst="rect">
            <a:avLst/>
          </a:prstGeom>
          <a:solidFill>
            <a:schemeClr val="bg1"/>
          </a:solidFill>
          <a:ln>
            <a:solidFill>
              <a:schemeClr val="accent1"/>
            </a:solidFill>
          </a:ln>
        </p:spPr>
        <p:txBody>
          <a:bodyPr wrap="none" rtlCol="0">
            <a:spAutoFit/>
          </a:bodyPr>
          <a:lstStyle/>
          <a:p>
            <a:r>
              <a:rPr lang="en-US" sz="2400" dirty="0" smtClean="0"/>
              <a:t>General reading room in </a:t>
            </a:r>
            <a:r>
              <a:rPr lang="en-US" sz="2400" b="1" dirty="0" err="1" smtClean="0"/>
              <a:t>Clementinum</a:t>
            </a:r>
            <a:endParaRPr lang="cs-CZ" sz="2400" b="1" dirty="0"/>
          </a:p>
        </p:txBody>
      </p:sp>
      <p:sp>
        <p:nvSpPr>
          <p:cNvPr id="5" name="TextovéPole 4"/>
          <p:cNvSpPr txBox="1"/>
          <p:nvPr/>
        </p:nvSpPr>
        <p:spPr>
          <a:xfrm>
            <a:off x="1619672" y="3861048"/>
            <a:ext cx="476412" cy="369332"/>
          </a:xfrm>
          <a:prstGeom prst="rect">
            <a:avLst/>
          </a:prstGeom>
          <a:noFill/>
        </p:spPr>
        <p:txBody>
          <a:bodyPr wrap="square" rtlCol="0">
            <a:spAutoFit/>
          </a:bodyPr>
          <a:lstStyle/>
          <a:p>
            <a:r>
              <a:rPr lang="cs-CZ" dirty="0" smtClean="0"/>
              <a:t>20.</a:t>
            </a:r>
            <a:endParaRPr lang="cs-CZ"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ovéPole 12"/>
          <p:cNvSpPr txBox="1"/>
          <p:nvPr/>
        </p:nvSpPr>
        <p:spPr>
          <a:xfrm>
            <a:off x="5652120" y="2564904"/>
            <a:ext cx="2520280" cy="3693319"/>
          </a:xfrm>
          <a:prstGeom prst="rect">
            <a:avLst/>
          </a:prstGeom>
          <a:solidFill>
            <a:schemeClr val="bg1"/>
          </a:solidFill>
        </p:spPr>
        <p:txBody>
          <a:bodyPr wrap="square" rtlCol="0">
            <a:spAutoFit/>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pic>
        <p:nvPicPr>
          <p:cNvPr id="73730" name="Picture 2" descr="Soubor:Klementinum noc 1.jpg">
            <a:hlinkClick r:id="rId2"/>
          </p:cNvPr>
          <p:cNvPicPr>
            <a:picLocks noChangeAspect="1" noChangeArrowheads="1"/>
          </p:cNvPicPr>
          <p:nvPr/>
        </p:nvPicPr>
        <p:blipFill>
          <a:blip r:embed="rId3" cstate="print"/>
          <a:srcRect l="3189" t="7446" r="1417" b="532"/>
          <a:stretch>
            <a:fillRect/>
          </a:stretch>
        </p:blipFill>
        <p:spPr bwMode="auto">
          <a:xfrm>
            <a:off x="1043608" y="1628800"/>
            <a:ext cx="7212216" cy="4635390"/>
          </a:xfrm>
          <a:prstGeom prst="rect">
            <a:avLst/>
          </a:prstGeom>
          <a:noFill/>
        </p:spPr>
      </p:pic>
      <p:sp>
        <p:nvSpPr>
          <p:cNvPr id="6" name="TextovéPole 5"/>
          <p:cNvSpPr txBox="1"/>
          <p:nvPr/>
        </p:nvSpPr>
        <p:spPr>
          <a:xfrm>
            <a:off x="1043608" y="548680"/>
            <a:ext cx="7272808" cy="1200329"/>
          </a:xfrm>
          <a:prstGeom prst="rect">
            <a:avLst/>
          </a:prstGeom>
          <a:solidFill>
            <a:schemeClr val="bg1"/>
          </a:solidFill>
        </p:spPr>
        <p:txBody>
          <a:bodyPr wrap="square" rtlCol="0">
            <a:spAutoFit/>
          </a:bodyPr>
          <a:lstStyle/>
          <a:p>
            <a:r>
              <a:rPr lang="en-GB" sz="2400" dirty="0" err="1" smtClean="0"/>
              <a:t>Clementinum</a:t>
            </a:r>
            <a:r>
              <a:rPr lang="en-GB" sz="2400" dirty="0" smtClean="0"/>
              <a:t>  - Baroque Complex of buildings </a:t>
            </a:r>
          </a:p>
          <a:p>
            <a:r>
              <a:rPr lang="en-GB" sz="2400" dirty="0" smtClean="0"/>
              <a:t>the Entrance opposite the Old Town Bridge Tower (The gate to Charles Bridge)</a:t>
            </a:r>
            <a:endParaRPr lang="en-GB" sz="2400" dirty="0"/>
          </a:p>
        </p:txBody>
      </p:sp>
      <p:pic>
        <p:nvPicPr>
          <p:cNvPr id="73734" name="Picture 6" descr="http://upload.wikimedia.org/wikipedia/commons/7/74/Prague_clementinum_entrance.jpg"/>
          <p:cNvPicPr>
            <a:picLocks noChangeAspect="1" noChangeArrowheads="1"/>
          </p:cNvPicPr>
          <p:nvPr/>
        </p:nvPicPr>
        <p:blipFill>
          <a:blip r:embed="rId4" cstate="print"/>
          <a:srcRect b="20728"/>
          <a:stretch>
            <a:fillRect/>
          </a:stretch>
        </p:blipFill>
        <p:spPr bwMode="auto">
          <a:xfrm>
            <a:off x="611560" y="3789040"/>
            <a:ext cx="1897479" cy="2193998"/>
          </a:xfrm>
          <a:prstGeom prst="rect">
            <a:avLst/>
          </a:prstGeom>
          <a:noFill/>
        </p:spPr>
      </p:pic>
      <p:sp>
        <p:nvSpPr>
          <p:cNvPr id="12" name="TextovéPole 11"/>
          <p:cNvSpPr txBox="1"/>
          <p:nvPr/>
        </p:nvSpPr>
        <p:spPr>
          <a:xfrm>
            <a:off x="611560" y="2780928"/>
            <a:ext cx="1872208" cy="1200329"/>
          </a:xfrm>
          <a:prstGeom prst="rect">
            <a:avLst/>
          </a:prstGeom>
          <a:solidFill>
            <a:schemeClr val="bg1"/>
          </a:solidFill>
        </p:spPr>
        <p:txBody>
          <a:bodyPr wrap="square" rtlCol="0">
            <a:spAutoFit/>
          </a:bodyPr>
          <a:lstStyle/>
          <a:p>
            <a:r>
              <a:rPr lang="en-US" sz="2400" dirty="0" smtClean="0"/>
              <a:t>East entrance to the </a:t>
            </a:r>
            <a:r>
              <a:rPr lang="en-US" sz="2400" dirty="0" err="1" smtClean="0"/>
              <a:t>Clementinum</a:t>
            </a:r>
            <a:endParaRPr lang="cs-CZ" sz="2400" dirty="0"/>
          </a:p>
        </p:txBody>
      </p:sp>
      <p:sp>
        <p:nvSpPr>
          <p:cNvPr id="14" name="TextovéPole 13"/>
          <p:cNvSpPr txBox="1"/>
          <p:nvPr/>
        </p:nvSpPr>
        <p:spPr>
          <a:xfrm>
            <a:off x="5940152" y="2492896"/>
            <a:ext cx="2304256" cy="3693319"/>
          </a:xfrm>
          <a:prstGeom prst="rect">
            <a:avLst/>
          </a:prstGeom>
          <a:solidFill>
            <a:schemeClr val="bg1"/>
          </a:solidFill>
        </p:spPr>
        <p:txBody>
          <a:bodyPr wrap="square" rtlCol="0">
            <a:spAutoFit/>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pic>
        <p:nvPicPr>
          <p:cNvPr id="73732" name="Picture 4" descr="Soubor:Klementinum, nádvoří západ.jpg">
            <a:hlinkClick r:id="rId5"/>
          </p:cNvPr>
          <p:cNvPicPr>
            <a:picLocks noChangeAspect="1" noChangeArrowheads="1"/>
          </p:cNvPicPr>
          <p:nvPr/>
        </p:nvPicPr>
        <p:blipFill>
          <a:blip r:embed="rId6" cstate="print"/>
          <a:srcRect l="-1890" r="10079"/>
          <a:stretch>
            <a:fillRect/>
          </a:stretch>
        </p:blipFill>
        <p:spPr bwMode="auto">
          <a:xfrm>
            <a:off x="6156176" y="2780928"/>
            <a:ext cx="1928181" cy="2800198"/>
          </a:xfrm>
          <a:prstGeom prst="rect">
            <a:avLst/>
          </a:prstGeom>
          <a:noFill/>
        </p:spPr>
      </p:pic>
      <p:sp>
        <p:nvSpPr>
          <p:cNvPr id="7" name="TextovéPole 6"/>
          <p:cNvSpPr txBox="1"/>
          <p:nvPr/>
        </p:nvSpPr>
        <p:spPr>
          <a:xfrm>
            <a:off x="5940152" y="5445224"/>
            <a:ext cx="2304256" cy="830997"/>
          </a:xfrm>
          <a:prstGeom prst="rect">
            <a:avLst/>
          </a:prstGeom>
          <a:solidFill>
            <a:schemeClr val="bg1"/>
          </a:solidFill>
        </p:spPr>
        <p:txBody>
          <a:bodyPr wrap="square" rtlCol="0">
            <a:spAutoFit/>
          </a:bodyPr>
          <a:lstStyle/>
          <a:p>
            <a:r>
              <a:rPr lang="cs-CZ" sz="2400" dirty="0" err="1" smtClean="0"/>
              <a:t>Clementinum</a:t>
            </a:r>
            <a:endParaRPr lang="cs-CZ" sz="2400" dirty="0" smtClean="0"/>
          </a:p>
          <a:p>
            <a:r>
              <a:rPr lang="cs-CZ" sz="2400" dirty="0" err="1" smtClean="0"/>
              <a:t>West</a:t>
            </a:r>
            <a:r>
              <a:rPr lang="cs-CZ" sz="2400" dirty="0" smtClean="0"/>
              <a:t> </a:t>
            </a:r>
            <a:r>
              <a:rPr lang="cs-CZ" sz="2400" dirty="0" err="1" smtClean="0"/>
              <a:t>Courtyard</a:t>
            </a:r>
            <a:endParaRPr lang="cs-CZ" sz="2400" dirty="0"/>
          </a:p>
        </p:txBody>
      </p:sp>
      <p:sp>
        <p:nvSpPr>
          <p:cNvPr id="10" name="TextovéPole 9"/>
          <p:cNvSpPr txBox="1"/>
          <p:nvPr/>
        </p:nvSpPr>
        <p:spPr>
          <a:xfrm>
            <a:off x="611560" y="548680"/>
            <a:ext cx="476412" cy="369332"/>
          </a:xfrm>
          <a:prstGeom prst="rect">
            <a:avLst/>
          </a:prstGeom>
          <a:noFill/>
        </p:spPr>
        <p:txBody>
          <a:bodyPr wrap="none" rtlCol="0">
            <a:spAutoFit/>
          </a:bodyPr>
          <a:lstStyle/>
          <a:p>
            <a:r>
              <a:rPr lang="cs-CZ" dirty="0" smtClean="0"/>
              <a:t>21.</a:t>
            </a:r>
            <a:endParaRPr lang="cs-CZ" dirty="0"/>
          </a:p>
        </p:txBody>
      </p:sp>
      <p:sp>
        <p:nvSpPr>
          <p:cNvPr id="11" name="TextovéPole 10"/>
          <p:cNvSpPr txBox="1"/>
          <p:nvPr/>
        </p:nvSpPr>
        <p:spPr>
          <a:xfrm>
            <a:off x="611560" y="2420888"/>
            <a:ext cx="476412" cy="369332"/>
          </a:xfrm>
          <a:prstGeom prst="rect">
            <a:avLst/>
          </a:prstGeom>
          <a:noFill/>
        </p:spPr>
        <p:txBody>
          <a:bodyPr wrap="none" rtlCol="0">
            <a:spAutoFit/>
          </a:bodyPr>
          <a:lstStyle/>
          <a:p>
            <a:r>
              <a:rPr lang="cs-CZ" dirty="0" smtClean="0"/>
              <a:t>22.</a:t>
            </a:r>
            <a:endParaRPr lang="cs-CZ" dirty="0"/>
          </a:p>
        </p:txBody>
      </p:sp>
      <p:sp>
        <p:nvSpPr>
          <p:cNvPr id="15" name="TextovéPole 14"/>
          <p:cNvSpPr txBox="1"/>
          <p:nvPr/>
        </p:nvSpPr>
        <p:spPr>
          <a:xfrm>
            <a:off x="7740352" y="2420888"/>
            <a:ext cx="476412" cy="369332"/>
          </a:xfrm>
          <a:prstGeom prst="rect">
            <a:avLst/>
          </a:prstGeom>
          <a:noFill/>
        </p:spPr>
        <p:txBody>
          <a:bodyPr wrap="none" rtlCol="0">
            <a:spAutoFit/>
          </a:bodyPr>
          <a:lstStyle/>
          <a:p>
            <a:r>
              <a:rPr lang="cs-CZ" dirty="0" smtClean="0"/>
              <a:t>23.</a:t>
            </a:r>
            <a:endParaRPr lang="cs-CZ"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620688"/>
            <a:ext cx="6984776" cy="2677656"/>
          </a:xfrm>
          <a:prstGeom prst="rect">
            <a:avLst/>
          </a:prstGeom>
        </p:spPr>
        <p:txBody>
          <a:bodyPr wrap="square">
            <a:spAutoFit/>
          </a:bodyPr>
          <a:lstStyle/>
          <a:p>
            <a:r>
              <a:rPr lang="en-GB" sz="2400" b="1" dirty="0" smtClean="0">
                <a:solidFill>
                  <a:srgbClr val="C00000"/>
                </a:solidFill>
                <a:latin typeface="Book Antiqua" pitchFamily="18" charset="0"/>
              </a:rPr>
              <a:t>18th-century</a:t>
            </a:r>
            <a:r>
              <a:rPr lang="en-GB" sz="2400" dirty="0" smtClean="0">
                <a:solidFill>
                  <a:srgbClr val="C00000"/>
                </a:solidFill>
                <a:latin typeface="Book Antiqua" pitchFamily="18" charset="0"/>
              </a:rPr>
              <a:t> artistic movement and style </a:t>
            </a:r>
            <a:r>
              <a:rPr lang="en-GB" sz="2400" b="1" dirty="0" smtClean="0">
                <a:solidFill>
                  <a:srgbClr val="C00000"/>
                </a:solidFill>
                <a:latin typeface="Book Antiqua" pitchFamily="18" charset="0"/>
              </a:rPr>
              <a:t>Rococo</a:t>
            </a:r>
            <a:r>
              <a:rPr lang="en-GB" sz="2400" dirty="0" smtClean="0">
                <a:solidFill>
                  <a:srgbClr val="C00000"/>
                </a:solidFill>
                <a:latin typeface="Book Antiqua" pitchFamily="18" charset="0"/>
              </a:rPr>
              <a:t> / </a:t>
            </a:r>
            <a:r>
              <a:rPr lang="en-GB" sz="2400" b="1" dirty="0" err="1" smtClean="0">
                <a:solidFill>
                  <a:srgbClr val="C00000"/>
                </a:solidFill>
                <a:latin typeface="Book Antiqua" pitchFamily="18" charset="0"/>
              </a:rPr>
              <a:t>Roccoco</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Late Baroque  - </a:t>
            </a:r>
            <a:r>
              <a:rPr lang="en-GB" sz="2400" dirty="0" smtClean="0">
                <a:solidFill>
                  <a:srgbClr val="C00000"/>
                </a:solidFill>
                <a:latin typeface="Book Antiqua" pitchFamily="18" charset="0"/>
              </a:rPr>
              <a:t>The word Rococo is  a combination of the French word of  stone ( </a:t>
            </a:r>
            <a:r>
              <a:rPr lang="en-GB" sz="2400" b="1" dirty="0" err="1" smtClean="0">
                <a:solidFill>
                  <a:srgbClr val="C00000"/>
                </a:solidFill>
                <a:latin typeface="Book Antiqua" pitchFamily="18" charset="0"/>
              </a:rPr>
              <a:t>roc</a:t>
            </a:r>
            <a:r>
              <a:rPr lang="en-GB" sz="2400" dirty="0" err="1" smtClean="0">
                <a:solidFill>
                  <a:srgbClr val="C00000"/>
                </a:solidFill>
                <a:latin typeface="Book Antiqua" pitchFamily="18" charset="0"/>
              </a:rPr>
              <a:t>aille</a:t>
            </a:r>
            <a:r>
              <a:rPr lang="en-GB" sz="2400" dirty="0" smtClean="0">
                <a:solidFill>
                  <a:srgbClr val="C00000"/>
                </a:solidFill>
                <a:latin typeface="Book Antiqua" pitchFamily="18" charset="0"/>
              </a:rPr>
              <a:t>), and shell (</a:t>
            </a:r>
            <a:r>
              <a:rPr lang="en-GB" sz="2400" b="1" dirty="0" smtClean="0">
                <a:solidFill>
                  <a:srgbClr val="C00000"/>
                </a:solidFill>
                <a:latin typeface="Book Antiqua" pitchFamily="18" charset="0"/>
              </a:rPr>
              <a:t>coq</a:t>
            </a:r>
            <a:r>
              <a:rPr lang="en-GB" sz="2400" dirty="0" smtClean="0">
                <a:solidFill>
                  <a:srgbClr val="C00000"/>
                </a:solidFill>
                <a:latin typeface="Book Antiqua" pitchFamily="18" charset="0"/>
              </a:rPr>
              <a:t>uilles). Typical features - creamy, pastel-like colours, asymmetrical designs, curves (shell-like curves) and gold. It lasted very short period being considered modish.</a:t>
            </a:r>
            <a:endParaRPr lang="en-GB" sz="2400" dirty="0"/>
          </a:p>
        </p:txBody>
      </p:sp>
      <p:pic>
        <p:nvPicPr>
          <p:cNvPr id="3" name="Picture 8" descr="Soubor:Palác Kinských erb.JPG">
            <a:hlinkClick r:id="rId2"/>
          </p:cNvPr>
          <p:cNvPicPr>
            <a:picLocks noChangeAspect="1" noChangeArrowheads="1"/>
          </p:cNvPicPr>
          <p:nvPr/>
        </p:nvPicPr>
        <p:blipFill>
          <a:blip r:embed="rId3" cstate="print"/>
          <a:srcRect/>
          <a:stretch>
            <a:fillRect/>
          </a:stretch>
        </p:blipFill>
        <p:spPr bwMode="auto">
          <a:xfrm>
            <a:off x="4499992" y="3284984"/>
            <a:ext cx="4379979" cy="3284984"/>
          </a:xfrm>
          <a:prstGeom prst="rect">
            <a:avLst/>
          </a:prstGeom>
          <a:noFill/>
        </p:spPr>
      </p:pic>
      <p:sp>
        <p:nvSpPr>
          <p:cNvPr id="4" name="Obdélník 3"/>
          <p:cNvSpPr/>
          <p:nvPr/>
        </p:nvSpPr>
        <p:spPr>
          <a:xfrm>
            <a:off x="395536" y="3933056"/>
            <a:ext cx="4176464" cy="1569660"/>
          </a:xfrm>
          <a:prstGeom prst="rect">
            <a:avLst/>
          </a:prstGeom>
        </p:spPr>
        <p:txBody>
          <a:bodyPr wrap="square">
            <a:spAutoFit/>
          </a:bodyPr>
          <a:lstStyle/>
          <a:p>
            <a:r>
              <a:rPr lang="cs-CZ" sz="2400" dirty="0" smtClean="0"/>
              <a:t>A </a:t>
            </a:r>
            <a:r>
              <a:rPr lang="en-US" sz="2400" dirty="0" smtClean="0"/>
              <a:t> coat of arms </a:t>
            </a:r>
            <a:r>
              <a:rPr lang="cs-CZ" sz="2400" dirty="0" err="1" smtClean="0"/>
              <a:t>of</a:t>
            </a:r>
            <a:endParaRPr lang="cs-CZ" sz="2400" dirty="0" smtClean="0"/>
          </a:p>
          <a:p>
            <a:r>
              <a:rPr lang="de-DE" sz="2400" dirty="0" err="1" smtClean="0"/>
              <a:t>Kinsky</a:t>
            </a:r>
            <a:r>
              <a:rPr lang="de-DE" sz="2400" dirty="0" smtClean="0"/>
              <a:t> von </a:t>
            </a:r>
            <a:r>
              <a:rPr lang="de-DE" sz="2400" dirty="0" err="1" smtClean="0"/>
              <a:t>Wchinitz</a:t>
            </a:r>
            <a:r>
              <a:rPr lang="de-DE" sz="2400" dirty="0" smtClean="0"/>
              <a:t> und </a:t>
            </a:r>
            <a:r>
              <a:rPr lang="de-DE" sz="2400" dirty="0" err="1" smtClean="0"/>
              <a:t>Tettau</a:t>
            </a:r>
            <a:endParaRPr lang="cs-CZ" sz="2400" dirty="0" smtClean="0"/>
          </a:p>
          <a:p>
            <a:r>
              <a:rPr lang="cs-CZ" sz="2400" dirty="0" smtClean="0"/>
              <a:t>(</a:t>
            </a:r>
            <a:r>
              <a:rPr lang="en-US" sz="2400" dirty="0" smtClean="0"/>
              <a:t>featuring three wolves' teeth</a:t>
            </a:r>
            <a:r>
              <a:rPr lang="cs-CZ" sz="2400" dirty="0" smtClean="0"/>
              <a:t>) </a:t>
            </a:r>
            <a:r>
              <a:rPr lang="cs-CZ" sz="2400" dirty="0" err="1" smtClean="0"/>
              <a:t>at</a:t>
            </a:r>
            <a:r>
              <a:rPr lang="cs-CZ" sz="2400" dirty="0" smtClean="0"/>
              <a:t> </a:t>
            </a:r>
            <a:r>
              <a:rPr lang="cs-CZ" sz="2400" dirty="0" err="1" smtClean="0"/>
              <a:t>the</a:t>
            </a:r>
            <a:r>
              <a:rPr lang="cs-CZ" sz="2400" dirty="0" smtClean="0"/>
              <a:t> front </a:t>
            </a:r>
            <a:r>
              <a:rPr lang="cs-CZ" sz="2400" dirty="0" err="1" smtClean="0"/>
              <a:t>of</a:t>
            </a:r>
            <a:r>
              <a:rPr lang="cs-CZ" sz="2400" dirty="0" smtClean="0"/>
              <a:t>  </a:t>
            </a:r>
            <a:r>
              <a:rPr lang="cs-CZ" sz="2400" dirty="0" err="1" smtClean="0"/>
              <a:t>Kinsky</a:t>
            </a:r>
            <a:r>
              <a:rPr lang="cs-CZ" sz="2400" dirty="0" smtClean="0"/>
              <a:t> </a:t>
            </a:r>
            <a:r>
              <a:rPr lang="cs-CZ" sz="2400" dirty="0" err="1" smtClean="0"/>
              <a:t>Palace</a:t>
            </a:r>
            <a:endParaRPr lang="cs-CZ" sz="2400" dirty="0"/>
          </a:p>
        </p:txBody>
      </p:sp>
      <p:sp>
        <p:nvSpPr>
          <p:cNvPr id="5" name="TextovéPole 4"/>
          <p:cNvSpPr txBox="1"/>
          <p:nvPr/>
        </p:nvSpPr>
        <p:spPr>
          <a:xfrm>
            <a:off x="8460432" y="2924944"/>
            <a:ext cx="476412" cy="369332"/>
          </a:xfrm>
          <a:prstGeom prst="rect">
            <a:avLst/>
          </a:prstGeom>
          <a:noFill/>
        </p:spPr>
        <p:txBody>
          <a:bodyPr wrap="none" rtlCol="0">
            <a:spAutoFit/>
          </a:bodyPr>
          <a:lstStyle/>
          <a:p>
            <a:r>
              <a:rPr lang="cs-CZ" dirty="0" smtClean="0"/>
              <a:t>24.</a:t>
            </a:r>
            <a:endParaRPr lang="cs-CZ"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File:Prague Palace Kinsky PC.jpg">
            <a:hlinkClick r:id="rId2"/>
          </p:cNvPr>
          <p:cNvPicPr>
            <a:picLocks noChangeAspect="1" noChangeArrowheads="1"/>
          </p:cNvPicPr>
          <p:nvPr/>
        </p:nvPicPr>
        <p:blipFill>
          <a:blip r:embed="rId3" cstate="print"/>
          <a:srcRect/>
          <a:stretch>
            <a:fillRect/>
          </a:stretch>
        </p:blipFill>
        <p:spPr bwMode="auto">
          <a:xfrm>
            <a:off x="1187624" y="1412776"/>
            <a:ext cx="6731901" cy="5048926"/>
          </a:xfrm>
          <a:prstGeom prst="rect">
            <a:avLst/>
          </a:prstGeom>
          <a:noFill/>
        </p:spPr>
      </p:pic>
      <p:sp>
        <p:nvSpPr>
          <p:cNvPr id="3" name="Obdélník 2"/>
          <p:cNvSpPr/>
          <p:nvPr/>
        </p:nvSpPr>
        <p:spPr>
          <a:xfrm>
            <a:off x="827584" y="548680"/>
            <a:ext cx="7704856" cy="1200329"/>
          </a:xfrm>
          <a:prstGeom prst="rect">
            <a:avLst/>
          </a:prstGeom>
        </p:spPr>
        <p:txBody>
          <a:bodyPr wrap="square">
            <a:spAutoFit/>
          </a:bodyPr>
          <a:lstStyle/>
          <a:p>
            <a:r>
              <a:rPr lang="en-US" sz="2400" dirty="0" smtClean="0">
                <a:solidFill>
                  <a:srgbClr val="C00000"/>
                </a:solidFill>
                <a:latin typeface="Book Antiqua" pitchFamily="18" charset="0"/>
              </a:rPr>
              <a:t> </a:t>
            </a:r>
            <a:endParaRPr lang="cs-CZ" sz="2400" dirty="0" smtClean="0">
              <a:solidFill>
                <a:srgbClr val="C00000"/>
              </a:solidFill>
              <a:latin typeface="Book Antiqua" pitchFamily="18" charset="0"/>
            </a:endParaRPr>
          </a:p>
          <a:p>
            <a:r>
              <a:rPr lang="cs-CZ" sz="2400" dirty="0" smtClean="0">
                <a:solidFill>
                  <a:srgbClr val="C00000"/>
                </a:solidFill>
                <a:latin typeface="Book Antiqua" pitchFamily="18" charset="0"/>
              </a:rPr>
              <a:t/>
            </a:r>
            <a:br>
              <a:rPr lang="cs-CZ" sz="2400" dirty="0" smtClean="0">
                <a:solidFill>
                  <a:srgbClr val="C00000"/>
                </a:solidFill>
                <a:latin typeface="Book Antiqua" pitchFamily="18" charset="0"/>
              </a:rPr>
            </a:br>
            <a:endParaRPr lang="cs-CZ" sz="2400" dirty="0">
              <a:solidFill>
                <a:srgbClr val="C00000"/>
              </a:solidFill>
              <a:latin typeface="Book Antiqua" pitchFamily="18" charset="0"/>
            </a:endParaRPr>
          </a:p>
        </p:txBody>
      </p:sp>
      <p:sp>
        <p:nvSpPr>
          <p:cNvPr id="4" name="Obdélník 3"/>
          <p:cNvSpPr/>
          <p:nvPr/>
        </p:nvSpPr>
        <p:spPr>
          <a:xfrm>
            <a:off x="1043608" y="188640"/>
            <a:ext cx="6624736" cy="1200329"/>
          </a:xfrm>
          <a:prstGeom prst="rect">
            <a:avLst/>
          </a:prstGeom>
        </p:spPr>
        <p:txBody>
          <a:bodyPr wrap="square">
            <a:spAutoFit/>
          </a:bodyPr>
          <a:lstStyle/>
          <a:p>
            <a:r>
              <a:rPr lang="cs-CZ" sz="2400" b="1" dirty="0" err="1" smtClean="0">
                <a:solidFill>
                  <a:srgbClr val="441918"/>
                </a:solidFill>
              </a:rPr>
              <a:t>Kinsky</a:t>
            </a:r>
            <a:r>
              <a:rPr lang="cs-CZ" sz="2400" b="1" dirty="0" smtClean="0">
                <a:solidFill>
                  <a:srgbClr val="441918"/>
                </a:solidFill>
              </a:rPr>
              <a:t> </a:t>
            </a:r>
            <a:r>
              <a:rPr lang="cs-CZ" sz="2400" b="1" dirty="0" err="1" smtClean="0">
                <a:solidFill>
                  <a:srgbClr val="441918"/>
                </a:solidFill>
              </a:rPr>
              <a:t>Palace</a:t>
            </a:r>
            <a:r>
              <a:rPr lang="cs-CZ" sz="2400" b="1" dirty="0" smtClean="0">
                <a:solidFill>
                  <a:srgbClr val="441918"/>
                </a:solidFill>
              </a:rPr>
              <a:t> </a:t>
            </a:r>
            <a:r>
              <a:rPr lang="cs-CZ" sz="2400" dirty="0" smtClean="0">
                <a:solidFill>
                  <a:srgbClr val="441918"/>
                </a:solidFill>
              </a:rPr>
              <a:t>in </a:t>
            </a:r>
            <a:r>
              <a:rPr lang="cs-CZ" sz="2400" dirty="0" err="1" smtClean="0">
                <a:solidFill>
                  <a:srgbClr val="441918"/>
                </a:solidFill>
              </a:rPr>
              <a:t>the</a:t>
            </a:r>
            <a:r>
              <a:rPr lang="cs-CZ" sz="2400" dirty="0" smtClean="0">
                <a:solidFill>
                  <a:srgbClr val="441918"/>
                </a:solidFill>
              </a:rPr>
              <a:t> </a:t>
            </a:r>
            <a:r>
              <a:rPr lang="cs-CZ" sz="2400" dirty="0" err="1" smtClean="0">
                <a:solidFill>
                  <a:srgbClr val="441918"/>
                </a:solidFill>
              </a:rPr>
              <a:t>Old</a:t>
            </a:r>
            <a:r>
              <a:rPr lang="cs-CZ" sz="2400" dirty="0" smtClean="0">
                <a:solidFill>
                  <a:srgbClr val="441918"/>
                </a:solidFill>
              </a:rPr>
              <a:t> </a:t>
            </a:r>
            <a:r>
              <a:rPr lang="cs-CZ" sz="2400" dirty="0" err="1" smtClean="0">
                <a:solidFill>
                  <a:srgbClr val="441918"/>
                </a:solidFill>
              </a:rPr>
              <a:t>Town</a:t>
            </a:r>
            <a:r>
              <a:rPr lang="cs-CZ" sz="2400" dirty="0" smtClean="0">
                <a:solidFill>
                  <a:srgbClr val="441918"/>
                </a:solidFill>
              </a:rPr>
              <a:t> Square has a </a:t>
            </a:r>
            <a:r>
              <a:rPr lang="cs-CZ" sz="2400" dirty="0" err="1" smtClean="0">
                <a:solidFill>
                  <a:srgbClr val="441918"/>
                </a:solidFill>
              </a:rPr>
              <a:t>long</a:t>
            </a:r>
            <a:r>
              <a:rPr lang="cs-CZ" sz="2400" dirty="0" smtClean="0">
                <a:solidFill>
                  <a:srgbClr val="441918"/>
                </a:solidFill>
              </a:rPr>
              <a:t> </a:t>
            </a:r>
            <a:r>
              <a:rPr lang="cs-CZ" sz="2400" dirty="0" err="1" smtClean="0">
                <a:solidFill>
                  <a:srgbClr val="441918"/>
                </a:solidFill>
              </a:rPr>
              <a:t>history</a:t>
            </a:r>
            <a:r>
              <a:rPr lang="cs-CZ" sz="2400" dirty="0" smtClean="0">
                <a:solidFill>
                  <a:srgbClr val="441918"/>
                </a:solidFill>
              </a:rPr>
              <a:t>. </a:t>
            </a:r>
            <a:r>
              <a:rPr lang="cs-CZ" sz="2400" dirty="0" err="1" smtClean="0">
                <a:solidFill>
                  <a:srgbClr val="441918"/>
                </a:solidFill>
              </a:rPr>
              <a:t>It</a:t>
            </a:r>
            <a:r>
              <a:rPr lang="cs-CZ" sz="2400" dirty="0" smtClean="0">
                <a:solidFill>
                  <a:srgbClr val="441918"/>
                </a:solidFill>
              </a:rPr>
              <a:t> </a:t>
            </a:r>
            <a:r>
              <a:rPr lang="cs-CZ" sz="2400" dirty="0" err="1" smtClean="0">
                <a:solidFill>
                  <a:srgbClr val="441918"/>
                </a:solidFill>
              </a:rPr>
              <a:t>was</a:t>
            </a:r>
            <a:r>
              <a:rPr lang="cs-CZ" sz="2400" dirty="0" smtClean="0">
                <a:solidFill>
                  <a:srgbClr val="441918"/>
                </a:solidFill>
              </a:rPr>
              <a:t> </a:t>
            </a:r>
            <a:r>
              <a:rPr lang="cs-CZ" sz="2400" dirty="0" err="1" smtClean="0">
                <a:solidFill>
                  <a:srgbClr val="441918"/>
                </a:solidFill>
              </a:rPr>
              <a:t>reconstructed</a:t>
            </a:r>
            <a:r>
              <a:rPr lang="cs-CZ" sz="2400" dirty="0" smtClean="0">
                <a:solidFill>
                  <a:srgbClr val="441918"/>
                </a:solidFill>
              </a:rPr>
              <a:t> many </a:t>
            </a:r>
            <a:r>
              <a:rPr lang="cs-CZ" sz="2400" dirty="0" err="1" smtClean="0">
                <a:solidFill>
                  <a:srgbClr val="441918"/>
                </a:solidFill>
              </a:rPr>
              <a:t>times</a:t>
            </a:r>
            <a:r>
              <a:rPr lang="cs-CZ" sz="2400" dirty="0" smtClean="0">
                <a:solidFill>
                  <a:srgbClr val="441918"/>
                </a:solidFill>
              </a:rPr>
              <a:t> in </a:t>
            </a:r>
            <a:r>
              <a:rPr lang="cs-CZ" sz="2400" dirty="0" err="1" smtClean="0">
                <a:solidFill>
                  <a:srgbClr val="441918"/>
                </a:solidFill>
              </a:rPr>
              <a:t>different</a:t>
            </a:r>
            <a:r>
              <a:rPr lang="cs-CZ" sz="2400" dirty="0" smtClean="0">
                <a:solidFill>
                  <a:srgbClr val="441918"/>
                </a:solidFill>
              </a:rPr>
              <a:t> </a:t>
            </a:r>
            <a:r>
              <a:rPr lang="cs-CZ" sz="2400" dirty="0" err="1" smtClean="0">
                <a:solidFill>
                  <a:srgbClr val="441918"/>
                </a:solidFill>
              </a:rPr>
              <a:t>architecture</a:t>
            </a:r>
            <a:r>
              <a:rPr lang="cs-CZ" sz="2400" dirty="0" smtClean="0">
                <a:solidFill>
                  <a:srgbClr val="441918"/>
                </a:solidFill>
              </a:rPr>
              <a:t> </a:t>
            </a:r>
            <a:r>
              <a:rPr lang="cs-CZ" sz="2400" dirty="0" err="1" smtClean="0">
                <a:solidFill>
                  <a:srgbClr val="441918"/>
                </a:solidFill>
              </a:rPr>
              <a:t>styles</a:t>
            </a:r>
            <a:r>
              <a:rPr lang="cs-CZ" sz="2400" dirty="0" smtClean="0">
                <a:solidFill>
                  <a:srgbClr val="441918"/>
                </a:solidFill>
              </a:rPr>
              <a:t>,  </a:t>
            </a:r>
            <a:r>
              <a:rPr lang="cs-CZ" sz="2400" dirty="0" err="1" smtClean="0">
                <a:solidFill>
                  <a:srgbClr val="441918"/>
                </a:solidFill>
              </a:rPr>
              <a:t>including</a:t>
            </a:r>
            <a:r>
              <a:rPr lang="cs-CZ" sz="2400" dirty="0" smtClean="0">
                <a:solidFill>
                  <a:srgbClr val="441918"/>
                </a:solidFill>
              </a:rPr>
              <a:t> </a:t>
            </a:r>
            <a:r>
              <a:rPr lang="en-US" sz="2400" b="1" dirty="0" smtClean="0">
                <a:solidFill>
                  <a:srgbClr val="441918"/>
                </a:solidFill>
              </a:rPr>
              <a:t>Rococo</a:t>
            </a:r>
            <a:r>
              <a:rPr lang="cs-CZ" sz="2400" b="1" dirty="0" smtClean="0">
                <a:solidFill>
                  <a:srgbClr val="441918"/>
                </a:solidFill>
              </a:rPr>
              <a:t>.</a:t>
            </a:r>
            <a:endParaRPr lang="cs-CZ" sz="2400" b="1" dirty="0">
              <a:solidFill>
                <a:srgbClr val="441918"/>
              </a:solidFill>
            </a:endParaRPr>
          </a:p>
        </p:txBody>
      </p:sp>
      <p:sp>
        <p:nvSpPr>
          <p:cNvPr id="5" name="TextovéPole 4"/>
          <p:cNvSpPr txBox="1"/>
          <p:nvPr/>
        </p:nvSpPr>
        <p:spPr>
          <a:xfrm>
            <a:off x="7452320" y="1052736"/>
            <a:ext cx="476412" cy="369332"/>
          </a:xfrm>
          <a:prstGeom prst="rect">
            <a:avLst/>
          </a:prstGeom>
          <a:noFill/>
        </p:spPr>
        <p:txBody>
          <a:bodyPr wrap="none" rtlCol="0">
            <a:spAutoFit/>
          </a:bodyPr>
          <a:lstStyle/>
          <a:p>
            <a:r>
              <a:rPr lang="cs-CZ" dirty="0" smtClean="0"/>
              <a:t>25.</a:t>
            </a:r>
            <a:endParaRPr lang="cs-CZ"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476672"/>
            <a:ext cx="8100392" cy="5909310"/>
          </a:xfrm>
          <a:prstGeom prst="rect">
            <a:avLst/>
          </a:prstGeom>
        </p:spPr>
        <p:txBody>
          <a:bodyPr wrap="square">
            <a:spAutoFit/>
          </a:bodyPr>
          <a:lstStyle/>
          <a:p>
            <a:pPr>
              <a:buFont typeface="Wingdings" pitchFamily="2" charset="2"/>
              <a:buChar char="v"/>
            </a:pPr>
            <a:endParaRPr lang="cs-CZ" b="1" dirty="0" smtClean="0">
              <a:solidFill>
                <a:srgbClr val="C00000"/>
              </a:solidFill>
              <a:latin typeface="Book Antiqua" pitchFamily="18" charset="0"/>
            </a:endParaRPr>
          </a:p>
          <a:p>
            <a:pPr>
              <a:buFont typeface="Wingdings" pitchFamily="2" charset="2"/>
              <a:buChar char="v"/>
            </a:pPr>
            <a:r>
              <a:rPr lang="en-GB" sz="2400" b="1" dirty="0" smtClean="0">
                <a:solidFill>
                  <a:srgbClr val="C00000"/>
                </a:solidFill>
                <a:latin typeface="Book Antiqua" pitchFamily="18" charset="0"/>
              </a:rPr>
              <a:t>Joseph II (the son of the  </a:t>
            </a:r>
            <a:r>
              <a:rPr lang="en-GB" sz="2400" dirty="0" smtClean="0">
                <a:solidFill>
                  <a:srgbClr val="C00000"/>
                </a:solidFill>
                <a:latin typeface="Book Antiqua" pitchFamily="18" charset="0"/>
              </a:rPr>
              <a:t>Empress Maria Theresa (1740-80)) created a </a:t>
            </a:r>
            <a:r>
              <a:rPr lang="en-GB" sz="2400" b="1" dirty="0" smtClean="0">
                <a:solidFill>
                  <a:srgbClr val="C00000"/>
                </a:solidFill>
                <a:latin typeface="Book Antiqua" pitchFamily="18" charset="0"/>
              </a:rPr>
              <a:t>unified Prague</a:t>
            </a:r>
            <a:r>
              <a:rPr lang="en-GB" sz="2400" dirty="0" smtClean="0">
                <a:solidFill>
                  <a:srgbClr val="C00000"/>
                </a:solidFill>
                <a:latin typeface="Book Antiqua" pitchFamily="18" charset="0"/>
              </a:rPr>
              <a:t>  - the unification of the four towns of Prague (Old and New Town, Lesser Town and </a:t>
            </a:r>
            <a:r>
              <a:rPr lang="en-GB" sz="2400" dirty="0" err="1" smtClean="0">
                <a:solidFill>
                  <a:srgbClr val="C00000"/>
                </a:solidFill>
                <a:latin typeface="Book Antiqua" pitchFamily="18" charset="0"/>
              </a:rPr>
              <a:t>Hradčany</a:t>
            </a:r>
            <a:r>
              <a:rPr lang="en-GB" sz="2400" dirty="0" smtClean="0">
                <a:solidFill>
                  <a:srgbClr val="C00000"/>
                </a:solidFill>
                <a:latin typeface="Book Antiqua" pitchFamily="18" charset="0"/>
              </a:rPr>
              <a:t>) by </a:t>
            </a:r>
            <a:r>
              <a:rPr lang="en-GB" sz="2400" b="1" dirty="0" smtClean="0">
                <a:solidFill>
                  <a:srgbClr val="C00000"/>
                </a:solidFill>
                <a:latin typeface="Book Antiqua" pitchFamily="18" charset="0"/>
              </a:rPr>
              <a:t>The court decree of 12th February 1784</a:t>
            </a:r>
            <a:r>
              <a:rPr lang="en-GB" sz="2400" dirty="0" smtClean="0">
                <a:solidFill>
                  <a:srgbClr val="C00000"/>
                </a:solidFill>
                <a:latin typeface="Book Antiqua" pitchFamily="18" charset="0"/>
              </a:rPr>
              <a:t> </a:t>
            </a:r>
          </a:p>
          <a:p>
            <a:pPr>
              <a:buFont typeface="Wingdings" pitchFamily="2" charset="2"/>
              <a:buChar char="v"/>
            </a:pPr>
            <a:r>
              <a:rPr lang="en-GB" sz="2400" dirty="0" smtClean="0">
                <a:solidFill>
                  <a:srgbClr val="C00000"/>
                </a:solidFill>
                <a:latin typeface="Book Antiqua" pitchFamily="18" charset="0"/>
              </a:rPr>
              <a:t>The intense national repression began</a:t>
            </a:r>
          </a:p>
          <a:p>
            <a:pPr marL="0" lvl="1">
              <a:buFont typeface="Wingdings" pitchFamily="2" charset="2"/>
              <a:buChar char="v"/>
            </a:pPr>
            <a:r>
              <a:rPr lang="en-GB" sz="2400" dirty="0" smtClean="0">
                <a:solidFill>
                  <a:srgbClr val="C00000"/>
                </a:solidFill>
                <a:latin typeface="Book Antiqua" pitchFamily="18" charset="0"/>
              </a:rPr>
              <a:t> </a:t>
            </a:r>
            <a:r>
              <a:rPr lang="en-GB" sz="2400" dirty="0" smtClean="0">
                <a:solidFill>
                  <a:srgbClr val="C00000"/>
                </a:solidFill>
                <a:latin typeface="Book Antiqua" pitchFamily="18" charset="0"/>
                <a:cs typeface="Times New Roman" pitchFamily="18" charset="0"/>
              </a:rPr>
              <a:t>18th century  - beginning of the Czech national revival </a:t>
            </a:r>
            <a:endParaRPr lang="en-GB" sz="2400" dirty="0" smtClean="0">
              <a:solidFill>
                <a:srgbClr val="C00000"/>
              </a:solidFill>
              <a:latin typeface="Book Antiqua" pitchFamily="18" charset="0"/>
            </a:endParaRPr>
          </a:p>
          <a:p>
            <a:pPr>
              <a:buFont typeface="Wingdings" pitchFamily="2" charset="2"/>
              <a:buChar char="v"/>
            </a:pPr>
            <a:r>
              <a:rPr lang="en-GB" sz="2400" dirty="0" smtClean="0">
                <a:solidFill>
                  <a:srgbClr val="C00000"/>
                </a:solidFill>
                <a:latin typeface="Book Antiqua" pitchFamily="18" charset="0"/>
              </a:rPr>
              <a:t>  a new style appeared -  </a:t>
            </a:r>
            <a:r>
              <a:rPr lang="en-GB" sz="2400" b="1" dirty="0" smtClean="0">
                <a:solidFill>
                  <a:srgbClr val="C00000"/>
                </a:solidFill>
                <a:latin typeface="Book Antiqua" pitchFamily="18" charset="0"/>
              </a:rPr>
              <a:t>Classicism, </a:t>
            </a:r>
            <a:r>
              <a:rPr lang="en-GB" sz="2400" dirty="0" smtClean="0">
                <a:solidFill>
                  <a:srgbClr val="C00000"/>
                </a:solidFill>
                <a:latin typeface="Book Antiqua" pitchFamily="18" charset="0"/>
              </a:rPr>
              <a:t> return to classic styles of ancient Greece and Rome.</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a:t>
            </a:r>
            <a:r>
              <a:rPr lang="en-GB" sz="2400" b="1" dirty="0" smtClean="0">
                <a:solidFill>
                  <a:srgbClr val="C00000"/>
                </a:solidFill>
                <a:latin typeface="Book Antiqua" pitchFamily="18" charset="0"/>
              </a:rPr>
              <a:t>Czech Estates Theatre  - arch. </a:t>
            </a:r>
            <a:r>
              <a:rPr lang="en-GB" sz="2400" dirty="0" err="1" smtClean="0">
                <a:solidFill>
                  <a:srgbClr val="C00000"/>
                </a:solidFill>
                <a:latin typeface="Book Antiqua" pitchFamily="18" charset="0"/>
              </a:rPr>
              <a:t>Antonín</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Haffenecker</a:t>
            </a:r>
            <a:r>
              <a:rPr lang="en-GB" sz="2400" dirty="0" smtClean="0">
                <a:solidFill>
                  <a:srgbClr val="C00000"/>
                </a:solidFill>
                <a:latin typeface="Book Antiqua" pitchFamily="18" charset="0"/>
              </a:rPr>
              <a:t>. Count </a:t>
            </a:r>
            <a:r>
              <a:rPr lang="en-GB" sz="2400" dirty="0" err="1" smtClean="0">
                <a:solidFill>
                  <a:srgbClr val="C00000"/>
                </a:solidFill>
                <a:latin typeface="Book Antiqua" pitchFamily="18" charset="0"/>
              </a:rPr>
              <a:t>Nostic–Rienek</a:t>
            </a:r>
            <a:r>
              <a:rPr lang="en-GB" sz="2400" dirty="0" smtClean="0">
                <a:solidFill>
                  <a:srgbClr val="C00000"/>
                </a:solidFill>
                <a:latin typeface="Book Antiqua" pitchFamily="18" charset="0"/>
              </a:rPr>
              <a:t> had it built as an expression of resistance against the emperor’s Vienna. The Wolfgang Amadeus </a:t>
            </a:r>
            <a:r>
              <a:rPr lang="en-GB" sz="2400" b="1" dirty="0" smtClean="0">
                <a:solidFill>
                  <a:srgbClr val="C00000"/>
                </a:solidFill>
                <a:latin typeface="Book Antiqua" pitchFamily="18" charset="0"/>
              </a:rPr>
              <a:t>Mozart´s world premiere </a:t>
            </a:r>
            <a:r>
              <a:rPr lang="en-GB" sz="2400" dirty="0" smtClean="0">
                <a:solidFill>
                  <a:srgbClr val="C00000"/>
                </a:solidFill>
                <a:latin typeface="Book Antiqua" pitchFamily="18" charset="0"/>
              </a:rPr>
              <a:t>of the opera </a:t>
            </a:r>
            <a:r>
              <a:rPr lang="en-GB" sz="2400" b="1" dirty="0" smtClean="0">
                <a:solidFill>
                  <a:srgbClr val="C00000"/>
                </a:solidFill>
                <a:latin typeface="Book Antiqua" pitchFamily="18" charset="0"/>
              </a:rPr>
              <a:t>Don Giovanni </a:t>
            </a:r>
            <a:r>
              <a:rPr lang="en-GB" sz="2400" dirty="0" smtClean="0">
                <a:solidFill>
                  <a:srgbClr val="C00000"/>
                </a:solidFill>
                <a:latin typeface="Book Antiqua" pitchFamily="18" charset="0"/>
              </a:rPr>
              <a:t>took place here on 29</a:t>
            </a:r>
            <a:r>
              <a:rPr lang="en-GB" sz="2400" baseline="30000" dirty="0" smtClean="0">
                <a:solidFill>
                  <a:srgbClr val="C00000"/>
                </a:solidFill>
                <a:latin typeface="Book Antiqua" pitchFamily="18" charset="0"/>
              </a:rPr>
              <a:t>th</a:t>
            </a:r>
            <a:r>
              <a:rPr lang="en-GB" sz="2400" dirty="0" smtClean="0">
                <a:solidFill>
                  <a:srgbClr val="C00000"/>
                </a:solidFill>
                <a:latin typeface="Book Antiqua" pitchFamily="18" charset="0"/>
              </a:rPr>
              <a:t> October </a:t>
            </a:r>
            <a:r>
              <a:rPr lang="en-GB" sz="2400" b="1" dirty="0" smtClean="0">
                <a:solidFill>
                  <a:srgbClr val="C00000"/>
                </a:solidFill>
                <a:latin typeface="Book Antiqua" pitchFamily="18" charset="0"/>
              </a:rPr>
              <a:t>1787</a:t>
            </a:r>
            <a:r>
              <a:rPr lang="en-GB" sz="2400" dirty="0" smtClean="0">
                <a:solidFill>
                  <a:srgbClr val="C00000"/>
                </a:solidFill>
                <a:latin typeface="Book Antiqua" pitchFamily="18" charset="0"/>
              </a:rPr>
              <a:t>. </a:t>
            </a:r>
          </a:p>
          <a:p>
            <a:pPr>
              <a:buFont typeface="Wingdings" pitchFamily="2" charset="2"/>
              <a:buChar char="v"/>
            </a:pPr>
            <a:r>
              <a:rPr lang="en-GB" sz="2400" dirty="0" err="1" smtClean="0">
                <a:solidFill>
                  <a:srgbClr val="C00000"/>
                </a:solidFill>
                <a:latin typeface="Book Antiqua" pitchFamily="18" charset="0"/>
              </a:rPr>
              <a:t>W.A.Mozart</a:t>
            </a:r>
            <a:r>
              <a:rPr lang="en-GB" sz="2400" dirty="0" smtClean="0">
                <a:solidFill>
                  <a:srgbClr val="C00000"/>
                </a:solidFill>
                <a:latin typeface="Book Antiqua" pitchFamily="18" charset="0"/>
              </a:rPr>
              <a:t>: "My People of Prague Understand Me!”)</a:t>
            </a:r>
          </a:p>
          <a:p>
            <a:endParaRPr lang="en-GB" sz="2400"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80" name="Picture 8" descr="File:Stavovske divadlo.jpg">
            <a:hlinkClick r:id="rId2"/>
          </p:cNvPr>
          <p:cNvPicPr>
            <a:picLocks noChangeAspect="1" noChangeArrowheads="1"/>
          </p:cNvPicPr>
          <p:nvPr/>
        </p:nvPicPr>
        <p:blipFill>
          <a:blip r:embed="rId3" cstate="print"/>
          <a:srcRect t="17717" b="7874"/>
          <a:stretch>
            <a:fillRect/>
          </a:stretch>
        </p:blipFill>
        <p:spPr bwMode="auto">
          <a:xfrm>
            <a:off x="3923928" y="2204864"/>
            <a:ext cx="4762500" cy="4252749"/>
          </a:xfrm>
          <a:prstGeom prst="rect">
            <a:avLst/>
          </a:prstGeom>
          <a:noFill/>
        </p:spPr>
      </p:pic>
      <p:sp>
        <p:nvSpPr>
          <p:cNvPr id="10" name="Obdélník 9"/>
          <p:cNvSpPr/>
          <p:nvPr/>
        </p:nvSpPr>
        <p:spPr>
          <a:xfrm>
            <a:off x="467544" y="620688"/>
            <a:ext cx="7848872" cy="1569660"/>
          </a:xfrm>
          <a:prstGeom prst="rect">
            <a:avLst/>
          </a:prstGeom>
        </p:spPr>
        <p:txBody>
          <a:bodyPr wrap="square">
            <a:spAutoFit/>
          </a:bodyPr>
          <a:lstStyle/>
          <a:p>
            <a:r>
              <a:rPr lang="en-GB" sz="2400" b="1" dirty="0" smtClean="0">
                <a:solidFill>
                  <a:srgbClr val="C00000"/>
                </a:solidFill>
                <a:latin typeface="Book Antiqua" pitchFamily="18" charset="0"/>
              </a:rPr>
              <a:t>In 1834 t</a:t>
            </a:r>
            <a:r>
              <a:rPr lang="en-GB" sz="2400" dirty="0" smtClean="0">
                <a:solidFill>
                  <a:srgbClr val="C00000"/>
                </a:solidFill>
                <a:latin typeface="Book Antiqua" pitchFamily="18" charset="0"/>
              </a:rPr>
              <a:t>he song "</a:t>
            </a:r>
            <a:r>
              <a:rPr lang="en-GB" sz="2400" dirty="0" err="1" smtClean="0">
                <a:solidFill>
                  <a:srgbClr val="C00000"/>
                </a:solidFill>
                <a:latin typeface="Book Antiqua" pitchFamily="18" charset="0"/>
              </a:rPr>
              <a:t>Kde</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Domov</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Můj</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Where Is My Home? </a:t>
            </a:r>
            <a:r>
              <a:rPr lang="en-GB" sz="2400" dirty="0" smtClean="0">
                <a:solidFill>
                  <a:srgbClr val="C00000"/>
                </a:solidFill>
                <a:latin typeface="Book Antiqua" pitchFamily="18" charset="0"/>
              </a:rPr>
              <a:t>– later became the national </a:t>
            </a:r>
            <a:r>
              <a:rPr lang="en-GB" sz="2400" b="1" dirty="0" smtClean="0">
                <a:solidFill>
                  <a:srgbClr val="C00000"/>
                </a:solidFill>
                <a:latin typeface="Book Antiqua" pitchFamily="18" charset="0"/>
              </a:rPr>
              <a:t>anthem </a:t>
            </a:r>
            <a:r>
              <a:rPr lang="en-GB" sz="2400" dirty="0" smtClean="0">
                <a:solidFill>
                  <a:srgbClr val="C00000"/>
                </a:solidFill>
                <a:latin typeface="Book Antiqua" pitchFamily="18" charset="0"/>
              </a:rPr>
              <a:t>) was </a:t>
            </a:r>
            <a:r>
              <a:rPr lang="en-GB" sz="2400" b="1" dirty="0" smtClean="0">
                <a:solidFill>
                  <a:srgbClr val="C00000"/>
                </a:solidFill>
                <a:latin typeface="Book Antiqua" pitchFamily="18" charset="0"/>
              </a:rPr>
              <a:t>played here for the first </a:t>
            </a:r>
            <a:r>
              <a:rPr lang="en-GB" sz="2400" dirty="0" smtClean="0">
                <a:solidFill>
                  <a:srgbClr val="C00000"/>
                </a:solidFill>
                <a:latin typeface="Book Antiqua" pitchFamily="18" charset="0"/>
              </a:rPr>
              <a:t>time in </a:t>
            </a:r>
            <a:r>
              <a:rPr lang="en-GB" sz="2400" b="1" dirty="0" smtClean="0">
                <a:solidFill>
                  <a:srgbClr val="C00000"/>
                </a:solidFill>
                <a:latin typeface="Book Antiqua" pitchFamily="18" charset="0"/>
              </a:rPr>
              <a:t>Josef </a:t>
            </a:r>
            <a:r>
              <a:rPr lang="en-GB" sz="2400" b="1" dirty="0" err="1" smtClean="0">
                <a:solidFill>
                  <a:srgbClr val="C00000"/>
                </a:solidFill>
                <a:latin typeface="Book Antiqua" pitchFamily="18" charset="0"/>
              </a:rPr>
              <a:t>Kajetán</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Tyl´s</a:t>
            </a:r>
            <a:r>
              <a:rPr lang="en-GB" sz="2400" b="1" dirty="0" smtClean="0">
                <a:solidFill>
                  <a:srgbClr val="C00000"/>
                </a:solidFill>
                <a:latin typeface="Book Antiqua" pitchFamily="18" charset="0"/>
              </a:rPr>
              <a:t> play </a:t>
            </a:r>
            <a:r>
              <a:rPr lang="en-GB" sz="2400" dirty="0" smtClean="0">
                <a:solidFill>
                  <a:srgbClr val="C00000"/>
                </a:solidFill>
                <a:latin typeface="Book Antiqua" pitchFamily="18" charset="0"/>
              </a:rPr>
              <a:t>called </a:t>
            </a:r>
            <a:r>
              <a:rPr lang="en-GB" sz="2400" b="1" dirty="0" err="1" smtClean="0">
                <a:solidFill>
                  <a:srgbClr val="C00000"/>
                </a:solidFill>
                <a:latin typeface="Book Antiqua" pitchFamily="18" charset="0"/>
              </a:rPr>
              <a:t>Fidlovačka</a:t>
            </a:r>
            <a:r>
              <a:rPr lang="en-GB" dirty="0" smtClean="0">
                <a:solidFill>
                  <a:srgbClr val="C00000"/>
                </a:solidFill>
                <a:latin typeface="Book Antiqua" pitchFamily="18" charset="0"/>
              </a:rPr>
              <a:t>.</a:t>
            </a:r>
            <a:endParaRPr lang="en-GB" dirty="0" smtClean="0">
              <a:solidFill>
                <a:srgbClr val="C00000"/>
              </a:solidFill>
              <a:latin typeface="Book Antiqua" pitchFamily="18" charset="0"/>
            </a:endParaRPr>
          </a:p>
        </p:txBody>
      </p:sp>
      <p:sp>
        <p:nvSpPr>
          <p:cNvPr id="11" name="Obdélník 10"/>
          <p:cNvSpPr/>
          <p:nvPr/>
        </p:nvSpPr>
        <p:spPr>
          <a:xfrm>
            <a:off x="251520" y="2492896"/>
            <a:ext cx="3672408" cy="3785652"/>
          </a:xfrm>
          <a:prstGeom prst="rect">
            <a:avLst/>
          </a:prstGeom>
        </p:spPr>
        <p:txBody>
          <a:bodyPr wrap="square">
            <a:spAutoFit/>
          </a:bodyPr>
          <a:lstStyle/>
          <a:p>
            <a:r>
              <a:rPr lang="en-GB" sz="2400" b="1" dirty="0" smtClean="0"/>
              <a:t>Czech Estates Theatre </a:t>
            </a:r>
          </a:p>
          <a:p>
            <a:r>
              <a:rPr lang="en-GB" sz="2400" b="1" dirty="0" smtClean="0"/>
              <a:t> </a:t>
            </a:r>
            <a:r>
              <a:rPr lang="en-GB" sz="2400" dirty="0" smtClean="0"/>
              <a:t>arch.</a:t>
            </a:r>
            <a:r>
              <a:rPr lang="en-GB" sz="2400" b="1" dirty="0" smtClean="0"/>
              <a:t> </a:t>
            </a:r>
            <a:r>
              <a:rPr lang="en-GB" sz="2400" dirty="0" err="1" smtClean="0"/>
              <a:t>Antonín</a:t>
            </a:r>
            <a:r>
              <a:rPr lang="en-GB" sz="2400" dirty="0" smtClean="0"/>
              <a:t> </a:t>
            </a:r>
            <a:r>
              <a:rPr lang="en-GB" sz="2400" dirty="0" err="1" smtClean="0"/>
              <a:t>Haffenecker</a:t>
            </a:r>
            <a:endParaRPr lang="en-GB" sz="2400" dirty="0" smtClean="0"/>
          </a:p>
          <a:p>
            <a:r>
              <a:rPr lang="en-GB" sz="2400" dirty="0" smtClean="0"/>
              <a:t>It was also called </a:t>
            </a:r>
          </a:p>
          <a:p>
            <a:r>
              <a:rPr lang="en-GB" sz="2400" b="1" dirty="0" err="1" smtClean="0"/>
              <a:t>Tyl´s</a:t>
            </a:r>
            <a:r>
              <a:rPr lang="en-GB" sz="2400" b="1" dirty="0" smtClean="0"/>
              <a:t> theatre </a:t>
            </a:r>
            <a:r>
              <a:rPr lang="en-GB" sz="2400" dirty="0" smtClean="0"/>
              <a:t>or</a:t>
            </a:r>
          </a:p>
          <a:p>
            <a:r>
              <a:rPr lang="en-GB" sz="2400" b="1" dirty="0" smtClean="0"/>
              <a:t>Count </a:t>
            </a:r>
            <a:r>
              <a:rPr lang="en-GB" sz="2400" b="1" dirty="0" err="1" smtClean="0"/>
              <a:t>Nostitz’s</a:t>
            </a:r>
            <a:r>
              <a:rPr lang="en-GB" sz="2400" b="1" dirty="0" smtClean="0"/>
              <a:t> Theatre</a:t>
            </a:r>
          </a:p>
          <a:p>
            <a:r>
              <a:rPr lang="en-GB" sz="2400" dirty="0" smtClean="0"/>
              <a:t>(It was the aristocrat </a:t>
            </a:r>
            <a:r>
              <a:rPr lang="en-GB" sz="2400" dirty="0" err="1" smtClean="0"/>
              <a:t>František</a:t>
            </a:r>
            <a:r>
              <a:rPr lang="en-GB" sz="2400" dirty="0" smtClean="0"/>
              <a:t> </a:t>
            </a:r>
            <a:r>
              <a:rPr lang="en-GB" sz="2400" dirty="0" err="1" smtClean="0"/>
              <a:t>Antonín</a:t>
            </a:r>
            <a:r>
              <a:rPr lang="en-GB" sz="2400" dirty="0" smtClean="0"/>
              <a:t> Count </a:t>
            </a:r>
            <a:r>
              <a:rPr lang="en-GB" sz="2400" dirty="0" err="1" smtClean="0"/>
              <a:t>Nostitz</a:t>
            </a:r>
            <a:r>
              <a:rPr lang="en-GB" sz="2400" dirty="0" smtClean="0"/>
              <a:t> </a:t>
            </a:r>
            <a:r>
              <a:rPr lang="en-GB" sz="2400" dirty="0" err="1" smtClean="0"/>
              <a:t>Rieneck</a:t>
            </a:r>
            <a:r>
              <a:rPr lang="en-GB" sz="2400" dirty="0" smtClean="0"/>
              <a:t> who had this impressive building  built.) </a:t>
            </a:r>
            <a:endParaRPr lang="en-GB" sz="2400" dirty="0"/>
          </a:p>
        </p:txBody>
      </p:sp>
      <p:sp>
        <p:nvSpPr>
          <p:cNvPr id="5" name="TextovéPole 4"/>
          <p:cNvSpPr txBox="1"/>
          <p:nvPr/>
        </p:nvSpPr>
        <p:spPr>
          <a:xfrm>
            <a:off x="8244408" y="1844824"/>
            <a:ext cx="476412" cy="369332"/>
          </a:xfrm>
          <a:prstGeom prst="rect">
            <a:avLst/>
          </a:prstGeom>
          <a:noFill/>
        </p:spPr>
        <p:txBody>
          <a:bodyPr wrap="none" rtlCol="0">
            <a:spAutoFit/>
          </a:bodyPr>
          <a:lstStyle/>
          <a:p>
            <a:r>
              <a:rPr lang="cs-CZ" dirty="0" smtClean="0"/>
              <a:t>26.</a:t>
            </a:r>
            <a:endParaRPr lang="cs-CZ"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Soubor:U Hybernů 1.JPG">
            <a:hlinkClick r:id="rId2"/>
          </p:cNvPr>
          <p:cNvPicPr>
            <a:picLocks noChangeAspect="1" noChangeArrowheads="1"/>
          </p:cNvPicPr>
          <p:nvPr/>
        </p:nvPicPr>
        <p:blipFill>
          <a:blip r:embed="rId3" cstate="print"/>
          <a:srcRect l="9272" r="23179" b="4121"/>
          <a:stretch>
            <a:fillRect/>
          </a:stretch>
        </p:blipFill>
        <p:spPr bwMode="auto">
          <a:xfrm>
            <a:off x="5292080" y="3284984"/>
            <a:ext cx="3096343" cy="3296282"/>
          </a:xfrm>
          <a:prstGeom prst="rect">
            <a:avLst/>
          </a:prstGeom>
          <a:noFill/>
        </p:spPr>
      </p:pic>
      <p:sp>
        <p:nvSpPr>
          <p:cNvPr id="3" name="Obdélník 2"/>
          <p:cNvSpPr/>
          <p:nvPr/>
        </p:nvSpPr>
        <p:spPr>
          <a:xfrm>
            <a:off x="2771800" y="3933056"/>
            <a:ext cx="2880320" cy="1569660"/>
          </a:xfrm>
          <a:prstGeom prst="rect">
            <a:avLst/>
          </a:prstGeom>
        </p:spPr>
        <p:txBody>
          <a:bodyPr wrap="square">
            <a:spAutoFit/>
          </a:bodyPr>
          <a:lstStyle/>
          <a:p>
            <a:r>
              <a:rPr lang="cs-CZ" sz="2400" b="1" dirty="0" smtClean="0">
                <a:solidFill>
                  <a:srgbClr val="441918"/>
                </a:solidFill>
              </a:rPr>
              <a:t>U Hybernů </a:t>
            </a:r>
            <a:r>
              <a:rPr lang="cs-CZ" sz="2400" b="1" dirty="0" err="1" smtClean="0">
                <a:solidFill>
                  <a:srgbClr val="441918"/>
                </a:solidFill>
              </a:rPr>
              <a:t>Palace</a:t>
            </a:r>
            <a:endParaRPr lang="cs-CZ" sz="2400" b="1" dirty="0" smtClean="0">
              <a:solidFill>
                <a:srgbClr val="441918"/>
              </a:solidFill>
            </a:endParaRPr>
          </a:p>
          <a:p>
            <a:endParaRPr lang="cs-CZ" sz="2400" b="1" dirty="0" smtClean="0">
              <a:solidFill>
                <a:srgbClr val="441918"/>
              </a:solidFill>
            </a:endParaRPr>
          </a:p>
          <a:p>
            <a:r>
              <a:rPr lang="cs-CZ" sz="2400" dirty="0" smtClean="0">
                <a:solidFill>
                  <a:srgbClr val="441918"/>
                </a:solidFill>
              </a:rPr>
              <a:t>(</a:t>
            </a:r>
            <a:r>
              <a:rPr lang="en-GB" sz="2400" dirty="0" smtClean="0">
                <a:solidFill>
                  <a:srgbClr val="441918"/>
                </a:solidFill>
              </a:rPr>
              <a:t>Opposite The Municipal House</a:t>
            </a:r>
            <a:r>
              <a:rPr lang="cs-CZ" sz="2400" dirty="0" smtClean="0">
                <a:solidFill>
                  <a:srgbClr val="441918"/>
                </a:solidFill>
              </a:rPr>
              <a:t>)</a:t>
            </a:r>
            <a:endParaRPr lang="cs-CZ" sz="2400" dirty="0">
              <a:solidFill>
                <a:srgbClr val="441918"/>
              </a:solidFill>
            </a:endParaRPr>
          </a:p>
        </p:txBody>
      </p:sp>
      <p:sp>
        <p:nvSpPr>
          <p:cNvPr id="4" name="Obdélník 3"/>
          <p:cNvSpPr/>
          <p:nvPr/>
        </p:nvSpPr>
        <p:spPr>
          <a:xfrm>
            <a:off x="611560" y="404664"/>
            <a:ext cx="8136904" cy="3046988"/>
          </a:xfrm>
          <a:prstGeom prst="rect">
            <a:avLst/>
          </a:prstGeom>
        </p:spPr>
        <p:txBody>
          <a:bodyPr wrap="square">
            <a:spAutoFit/>
          </a:bodyPr>
          <a:lstStyle/>
          <a:p>
            <a:pPr>
              <a:buFont typeface="Wingdings" pitchFamily="2" charset="2"/>
              <a:buChar char="v"/>
            </a:pPr>
            <a:r>
              <a:rPr lang="en-GB" sz="2400" dirty="0" smtClean="0">
                <a:solidFill>
                  <a:srgbClr val="C00000"/>
                </a:solidFill>
                <a:latin typeface="Book Antiqua" pitchFamily="18" charset="0"/>
              </a:rPr>
              <a:t>The first half of the </a:t>
            </a:r>
            <a:r>
              <a:rPr lang="en-GB" sz="2400" b="1" dirty="0" smtClean="0">
                <a:solidFill>
                  <a:srgbClr val="C00000"/>
                </a:solidFill>
                <a:latin typeface="Book Antiqua" pitchFamily="18" charset="0"/>
              </a:rPr>
              <a:t>19th century</a:t>
            </a:r>
            <a:r>
              <a:rPr lang="en-GB" sz="2400" dirty="0" smtClean="0">
                <a:solidFill>
                  <a:srgbClr val="C00000"/>
                </a:solidFill>
                <a:latin typeface="Book Antiqua" pitchFamily="18" charset="0"/>
              </a:rPr>
              <a:t>. Classicism gradually merged into </a:t>
            </a:r>
            <a:r>
              <a:rPr lang="en-GB" sz="2400" b="1" dirty="0" smtClean="0">
                <a:solidFill>
                  <a:srgbClr val="C00000"/>
                </a:solidFill>
                <a:latin typeface="Book Antiqua" pitchFamily="18" charset="0"/>
              </a:rPr>
              <a:t>Empire,</a:t>
            </a:r>
            <a:r>
              <a:rPr lang="en-GB" sz="2400" dirty="0" smtClean="0">
                <a:solidFill>
                  <a:srgbClr val="C00000"/>
                </a:solidFill>
                <a:latin typeface="Book Antiqua" pitchFamily="18" charset="0"/>
              </a:rPr>
              <a:t> the so called emperor’s style that </a:t>
            </a:r>
          </a:p>
          <a:p>
            <a:r>
              <a:rPr lang="en-GB" sz="2400" dirty="0" smtClean="0">
                <a:solidFill>
                  <a:srgbClr val="C00000"/>
                </a:solidFill>
                <a:latin typeface="Book Antiqua" pitchFamily="18" charset="0"/>
              </a:rPr>
              <a:t>was developed during the reign of the emperor Napoleon Bonaparte. ( </a:t>
            </a:r>
            <a:r>
              <a:rPr lang="en-GB" sz="2400" b="1" dirty="0" smtClean="0">
                <a:solidFill>
                  <a:srgbClr val="C00000"/>
                </a:solidFill>
                <a:latin typeface="Book Antiqua" pitchFamily="18" charset="0"/>
              </a:rPr>
              <a:t>U </a:t>
            </a:r>
            <a:r>
              <a:rPr lang="en-GB" sz="2400" b="1" dirty="0" err="1" smtClean="0">
                <a:solidFill>
                  <a:srgbClr val="C00000"/>
                </a:solidFill>
                <a:latin typeface="Book Antiqua" pitchFamily="18" charset="0"/>
              </a:rPr>
              <a:t>Hybernů</a:t>
            </a:r>
            <a:r>
              <a:rPr lang="en-GB" sz="2400" b="1" dirty="0" smtClean="0">
                <a:solidFill>
                  <a:srgbClr val="C00000"/>
                </a:solidFill>
                <a:latin typeface="Book Antiqua" pitchFamily="18" charset="0"/>
              </a:rPr>
              <a:t> Palace </a:t>
            </a:r>
            <a:r>
              <a:rPr lang="en-GB" sz="2400" dirty="0" smtClean="0">
                <a:solidFill>
                  <a:srgbClr val="C00000"/>
                </a:solidFill>
                <a:latin typeface="Book Antiqua" pitchFamily="18" charset="0"/>
              </a:rPr>
              <a:t>(it was reconstructed many times, original</a:t>
            </a:r>
            <a:r>
              <a:rPr lang="cs-CZ" sz="2400" dirty="0" smtClean="0">
                <a:solidFill>
                  <a:srgbClr val="C00000"/>
                </a:solidFill>
                <a:latin typeface="Book Antiqua" pitchFamily="18" charset="0"/>
              </a:rPr>
              <a:t>l</a:t>
            </a:r>
            <a:r>
              <a:rPr lang="en-GB" sz="2400" dirty="0" smtClean="0">
                <a:solidFill>
                  <a:srgbClr val="C00000"/>
                </a:solidFill>
                <a:latin typeface="Book Antiqua" pitchFamily="18" charset="0"/>
              </a:rPr>
              <a:t>y the Irish (</a:t>
            </a:r>
            <a:r>
              <a:rPr lang="en-GB" sz="2400" b="1" dirty="0" smtClean="0">
                <a:solidFill>
                  <a:srgbClr val="C00000"/>
                </a:solidFill>
                <a:latin typeface="Book Antiqua" pitchFamily="18" charset="0"/>
              </a:rPr>
              <a:t>Ireland – Hibernia in </a:t>
            </a:r>
            <a:r>
              <a:rPr lang="cs-CZ" sz="2400" b="1" dirty="0" err="1" smtClean="0">
                <a:solidFill>
                  <a:srgbClr val="C00000"/>
                </a:solidFill>
                <a:latin typeface="Book Antiqua" pitchFamily="18" charset="0"/>
              </a:rPr>
              <a:t>L</a:t>
            </a:r>
            <a:r>
              <a:rPr lang="en-GB" sz="2400" b="1" dirty="0" err="1" smtClean="0">
                <a:solidFill>
                  <a:srgbClr val="C00000"/>
                </a:solidFill>
                <a:latin typeface="Book Antiqua" pitchFamily="18" charset="0"/>
              </a:rPr>
              <a:t>atin</a:t>
            </a:r>
            <a:r>
              <a:rPr lang="en-GB" sz="2400" b="1" dirty="0" smtClean="0">
                <a:solidFill>
                  <a:srgbClr val="C00000"/>
                </a:solidFill>
                <a:latin typeface="Book Antiqua" pitchFamily="18" charset="0"/>
              </a:rPr>
              <a:t>)</a:t>
            </a:r>
            <a:r>
              <a:rPr lang="en-GB" sz="2400" dirty="0" smtClean="0">
                <a:solidFill>
                  <a:srgbClr val="C00000"/>
                </a:solidFill>
                <a:latin typeface="Book Antiqua" pitchFamily="18" charset="0"/>
              </a:rPr>
              <a:t> Franciscans monastery , the monks were called </a:t>
            </a:r>
            <a:r>
              <a:rPr lang="en-GB" sz="2400" b="1" dirty="0" smtClean="0">
                <a:solidFill>
                  <a:srgbClr val="C00000"/>
                </a:solidFill>
                <a:latin typeface="Book Antiqua" pitchFamily="18" charset="0"/>
              </a:rPr>
              <a:t>“</a:t>
            </a:r>
            <a:r>
              <a:rPr lang="en-GB" sz="2400" b="1" dirty="0" err="1" smtClean="0">
                <a:solidFill>
                  <a:srgbClr val="C00000"/>
                </a:solidFill>
                <a:latin typeface="Book Antiqua" pitchFamily="18" charset="0"/>
              </a:rPr>
              <a:t>hyberni</a:t>
            </a:r>
            <a:r>
              <a:rPr lang="en-GB" sz="2400" b="1" dirty="0" smtClean="0">
                <a:solidFill>
                  <a:srgbClr val="C00000"/>
                </a:solidFill>
                <a:latin typeface="Book Antiqua" pitchFamily="18" charset="0"/>
              </a:rPr>
              <a:t>”</a:t>
            </a:r>
            <a:r>
              <a:rPr lang="en-GB" sz="2400" dirty="0" smtClean="0">
                <a:solidFill>
                  <a:srgbClr val="C00000"/>
                </a:solidFill>
                <a:latin typeface="Book Antiqua" pitchFamily="18" charset="0"/>
              </a:rPr>
              <a:t>) - the new front is one of the most valuable Empire-style buildings in Prague.</a:t>
            </a:r>
            <a:endParaRPr lang="en-GB" sz="2400" dirty="0" smtClean="0">
              <a:solidFill>
                <a:srgbClr val="C00000"/>
              </a:solidFill>
              <a:latin typeface="Book Antiqua" pitchFamily="18" charset="0"/>
            </a:endParaRPr>
          </a:p>
        </p:txBody>
      </p:sp>
      <p:pic>
        <p:nvPicPr>
          <p:cNvPr id="57348" name="Picture 4" descr="http://upload.wikimedia.org/wikipedia/commons/thumb/0/06/U_Hybern%C5%AF_7.JPG/170px-U_Hybern%C5%AF_7.JPG">
            <a:hlinkClick r:id="rId4"/>
          </p:cNvPr>
          <p:cNvPicPr>
            <a:picLocks noChangeAspect="1" noChangeArrowheads="1"/>
          </p:cNvPicPr>
          <p:nvPr/>
        </p:nvPicPr>
        <p:blipFill>
          <a:blip r:embed="rId5" cstate="print"/>
          <a:srcRect/>
          <a:stretch>
            <a:fillRect/>
          </a:stretch>
        </p:blipFill>
        <p:spPr bwMode="auto">
          <a:xfrm>
            <a:off x="323528" y="3429000"/>
            <a:ext cx="2376264" cy="3173013"/>
          </a:xfrm>
          <a:prstGeom prst="rect">
            <a:avLst/>
          </a:prstGeom>
          <a:noFill/>
        </p:spPr>
      </p:pic>
      <p:sp>
        <p:nvSpPr>
          <p:cNvPr id="6" name="TextovéPole 5"/>
          <p:cNvSpPr txBox="1"/>
          <p:nvPr/>
        </p:nvSpPr>
        <p:spPr>
          <a:xfrm>
            <a:off x="251520" y="3068960"/>
            <a:ext cx="476412" cy="369332"/>
          </a:xfrm>
          <a:prstGeom prst="rect">
            <a:avLst/>
          </a:prstGeom>
          <a:noFill/>
        </p:spPr>
        <p:txBody>
          <a:bodyPr wrap="none" rtlCol="0">
            <a:spAutoFit/>
          </a:bodyPr>
          <a:lstStyle/>
          <a:p>
            <a:r>
              <a:rPr lang="cs-CZ" dirty="0" smtClean="0"/>
              <a:t>27.</a:t>
            </a:r>
            <a:endParaRPr lang="cs-CZ" dirty="0"/>
          </a:p>
        </p:txBody>
      </p:sp>
      <p:sp>
        <p:nvSpPr>
          <p:cNvPr id="7" name="TextovéPole 6"/>
          <p:cNvSpPr txBox="1"/>
          <p:nvPr/>
        </p:nvSpPr>
        <p:spPr>
          <a:xfrm>
            <a:off x="8028384" y="2924944"/>
            <a:ext cx="476412" cy="369332"/>
          </a:xfrm>
          <a:prstGeom prst="rect">
            <a:avLst/>
          </a:prstGeom>
          <a:noFill/>
        </p:spPr>
        <p:txBody>
          <a:bodyPr wrap="none" rtlCol="0">
            <a:spAutoFit/>
          </a:bodyPr>
          <a:lstStyle/>
          <a:p>
            <a:r>
              <a:rPr lang="cs-CZ" dirty="0" smtClean="0"/>
              <a:t>28.</a:t>
            </a:r>
            <a:endParaRPr lang="cs-CZ"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620688"/>
            <a:ext cx="8280920" cy="5632311"/>
          </a:xfrm>
          <a:prstGeom prst="rect">
            <a:avLst/>
          </a:prstGeom>
        </p:spPr>
        <p:txBody>
          <a:bodyPr wrap="square">
            <a:spAutoFit/>
          </a:bodyPr>
          <a:lstStyle/>
          <a:p>
            <a:pPr>
              <a:buFont typeface="Wingdings" pitchFamily="2" charset="2"/>
              <a:buChar char="v"/>
            </a:pPr>
            <a:r>
              <a:rPr lang="en-GB" sz="2400" b="1" dirty="0" smtClean="0">
                <a:solidFill>
                  <a:srgbClr val="C00000"/>
                </a:solidFill>
                <a:latin typeface="Book Antiqua" pitchFamily="18" charset="0"/>
              </a:rPr>
              <a:t>End of 18th and first half of the 19th century</a:t>
            </a:r>
            <a:r>
              <a:rPr lang="en-GB" sz="2400" dirty="0" smtClean="0">
                <a:solidFill>
                  <a:srgbClr val="C00000"/>
                </a:solidFill>
                <a:latin typeface="Book Antiqua" pitchFamily="18" charset="0"/>
              </a:rPr>
              <a:t> -  </a:t>
            </a:r>
            <a:r>
              <a:rPr lang="en-GB" sz="2400" b="1" dirty="0" smtClean="0">
                <a:solidFill>
                  <a:srgbClr val="C00000"/>
                </a:solidFill>
                <a:latin typeface="Book Antiqua" pitchFamily="18" charset="0"/>
              </a:rPr>
              <a:t>Romanticism (</a:t>
            </a:r>
            <a:r>
              <a:rPr lang="en-GB" sz="2400" dirty="0" smtClean="0">
                <a:solidFill>
                  <a:srgbClr val="C00000"/>
                </a:solidFill>
                <a:latin typeface="Book Antiqua" pitchFamily="18" charset="0"/>
              </a:rPr>
              <a:t> appeared parallel to Classicism and Empire style  as co</a:t>
            </a:r>
            <a:r>
              <a:rPr lang="cs-CZ" sz="2400" dirty="0" smtClean="0">
                <a:solidFill>
                  <a:srgbClr val="C00000"/>
                </a:solidFill>
                <a:latin typeface="Book Antiqua" pitchFamily="18" charset="0"/>
              </a:rPr>
              <a:t>n</a:t>
            </a:r>
            <a:r>
              <a:rPr lang="en-GB" sz="2400" dirty="0" err="1" smtClean="0">
                <a:solidFill>
                  <a:srgbClr val="C00000"/>
                </a:solidFill>
                <a:latin typeface="Book Antiqua" pitchFamily="18" charset="0"/>
              </a:rPr>
              <a:t>tradiction</a:t>
            </a:r>
            <a:r>
              <a:rPr lang="en-GB" sz="2400" dirty="0" smtClean="0">
                <a:solidFill>
                  <a:srgbClr val="C00000"/>
                </a:solidFill>
                <a:latin typeface="Book Antiqua" pitchFamily="18" charset="0"/>
              </a:rPr>
              <a:t>/antithesis . Classicism ( intellectual attitude )versus romanticism (respects </a:t>
            </a:r>
            <a:r>
              <a:rPr lang="en-GB" sz="2400" b="1" dirty="0" smtClean="0">
                <a:solidFill>
                  <a:srgbClr val="C00000"/>
                </a:solidFill>
                <a:latin typeface="Book Antiqua" pitchFamily="18" charset="0"/>
              </a:rPr>
              <a:t>feelings of  an individual )</a:t>
            </a:r>
            <a:r>
              <a:rPr lang="en-GB" sz="2400" dirty="0" smtClean="0">
                <a:solidFill>
                  <a:srgbClr val="C00000"/>
                </a:solidFill>
                <a:latin typeface="Book Antiqua" pitchFamily="18" charset="0"/>
              </a:rPr>
              <a:t>. Newly opened parks, gardens; new  squares / boulevards were built (</a:t>
            </a:r>
            <a:r>
              <a:rPr lang="en-GB" sz="2400" b="1" dirty="0" smtClean="0">
                <a:solidFill>
                  <a:srgbClr val="C00000"/>
                </a:solidFill>
                <a:latin typeface="Book Antiqua" pitchFamily="18" charset="0"/>
              </a:rPr>
              <a:t>Wenceslas Square</a:t>
            </a:r>
            <a:r>
              <a:rPr lang="en-GB" sz="2400" dirty="0" smtClean="0">
                <a:solidFill>
                  <a:srgbClr val="C00000"/>
                </a:solidFill>
                <a:latin typeface="Book Antiqua" pitchFamily="18" charset="0"/>
              </a:rPr>
              <a:t>, Charles Square, National boulevard /</a:t>
            </a:r>
            <a:r>
              <a:rPr lang="en-GB" sz="2400" dirty="0" err="1" smtClean="0">
                <a:solidFill>
                  <a:srgbClr val="C00000"/>
                </a:solidFill>
                <a:latin typeface="Book Antiqua" pitchFamily="18" charset="0"/>
              </a:rPr>
              <a:t>Národní</a:t>
            </a:r>
            <a:r>
              <a:rPr lang="en-GB" sz="2400" dirty="0" smtClean="0">
                <a:solidFill>
                  <a:srgbClr val="C00000"/>
                </a:solidFill>
                <a:latin typeface="Book Antiqua" pitchFamily="18" charset="0"/>
              </a:rPr>
              <a:t> Street, Na </a:t>
            </a:r>
            <a:r>
              <a:rPr lang="en-GB" sz="2400" dirty="0" err="1" smtClean="0">
                <a:solidFill>
                  <a:srgbClr val="C00000"/>
                </a:solidFill>
                <a:latin typeface="Book Antiqua" pitchFamily="18" charset="0"/>
              </a:rPr>
              <a:t>Příkopě</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Můstek</a:t>
            </a:r>
            <a:r>
              <a:rPr lang="en-GB" sz="2400" dirty="0" smtClean="0">
                <a:solidFill>
                  <a:srgbClr val="C00000"/>
                </a:solidFill>
                <a:latin typeface="Book Antiqua" pitchFamily="18" charset="0"/>
              </a:rPr>
              <a:t>; other bridges were built and riverbank boulevards gained today´s appearance. </a:t>
            </a:r>
          </a:p>
          <a:p>
            <a:r>
              <a:rPr lang="en-GB" sz="2400" dirty="0" smtClean="0">
                <a:solidFill>
                  <a:srgbClr val="C00000"/>
                </a:solidFill>
                <a:latin typeface="Book Antiqua" pitchFamily="18" charset="0"/>
              </a:rPr>
              <a:t> The </a:t>
            </a:r>
            <a:r>
              <a:rPr lang="en-GB" sz="2400" b="1" dirty="0" smtClean="0">
                <a:solidFill>
                  <a:srgbClr val="C00000"/>
                </a:solidFill>
                <a:latin typeface="Book Antiqua" pitchFamily="18" charset="0"/>
              </a:rPr>
              <a:t>architectural revival of previous architecture  styles, </a:t>
            </a:r>
            <a:r>
              <a:rPr lang="en-GB" sz="2400" dirty="0" smtClean="0">
                <a:solidFill>
                  <a:srgbClr val="C00000"/>
                </a:solidFill>
                <a:latin typeface="Book Antiqua" pitchFamily="18" charset="0"/>
              </a:rPr>
              <a:t>often designated with the prefix</a:t>
            </a:r>
            <a:r>
              <a:rPr lang="en-GB" sz="2400" b="1" dirty="0" smtClean="0">
                <a:solidFill>
                  <a:srgbClr val="C00000"/>
                </a:solidFill>
                <a:latin typeface="Book Antiqua" pitchFamily="18" charset="0"/>
              </a:rPr>
              <a:t> neo-, </a:t>
            </a:r>
            <a:r>
              <a:rPr lang="en-GB" sz="2400" dirty="0" smtClean="0">
                <a:solidFill>
                  <a:srgbClr val="C00000"/>
                </a:solidFill>
                <a:latin typeface="Book Antiqua" pitchFamily="18" charset="0"/>
              </a:rPr>
              <a:t>are evident.</a:t>
            </a:r>
            <a:r>
              <a:rPr lang="en-GB" sz="2400" b="1" dirty="0" smtClean="0">
                <a:solidFill>
                  <a:srgbClr val="C00000"/>
                </a:solidFill>
                <a:latin typeface="Book Antiqua" pitchFamily="18" charset="0"/>
              </a:rPr>
              <a:t> T</a:t>
            </a:r>
            <a:r>
              <a:rPr lang="en-GB" sz="2400" dirty="0" smtClean="0">
                <a:solidFill>
                  <a:srgbClr val="C00000"/>
                </a:solidFill>
                <a:latin typeface="Book Antiqua" pitchFamily="18" charset="0"/>
              </a:rPr>
              <a:t>he </a:t>
            </a:r>
            <a:r>
              <a:rPr lang="en-GB" sz="2400" b="1" dirty="0" smtClean="0">
                <a:solidFill>
                  <a:srgbClr val="C00000"/>
                </a:solidFill>
                <a:latin typeface="Book Antiqua" pitchFamily="18" charset="0"/>
              </a:rPr>
              <a:t>Neo-Renaissance </a:t>
            </a:r>
            <a:r>
              <a:rPr lang="en-GB" sz="2400" dirty="0" smtClean="0">
                <a:solidFill>
                  <a:srgbClr val="C00000"/>
                </a:solidFill>
                <a:latin typeface="Book Antiqua" pitchFamily="18" charset="0"/>
              </a:rPr>
              <a:t>style became a </a:t>
            </a:r>
            <a:r>
              <a:rPr lang="en-GB" sz="2400" b="1" dirty="0" smtClean="0">
                <a:solidFill>
                  <a:srgbClr val="C00000"/>
                </a:solidFill>
                <a:latin typeface="Book Antiqua" pitchFamily="18" charset="0"/>
              </a:rPr>
              <a:t>means of expression for the Czech National Revival</a:t>
            </a:r>
            <a:r>
              <a:rPr lang="en-GB" sz="2400" dirty="0" smtClean="0">
                <a:solidFill>
                  <a:srgbClr val="C00000"/>
                </a:solidFill>
                <a:latin typeface="Book Antiqua" pitchFamily="18" charset="0"/>
              </a:rPr>
              <a:t> - rebirth of the Czech nation and a symbol of the nation’s patriotism (e.g., the </a:t>
            </a:r>
            <a:r>
              <a:rPr lang="en-GB" sz="2400" b="1" dirty="0" smtClean="0">
                <a:solidFill>
                  <a:srgbClr val="C00000"/>
                </a:solidFill>
                <a:latin typeface="Book Antiqua" pitchFamily="18" charset="0"/>
              </a:rPr>
              <a:t>National Museum, the National Theatre, the </a:t>
            </a:r>
            <a:r>
              <a:rPr lang="en-GB" sz="2400" b="1" dirty="0" err="1" smtClean="0">
                <a:solidFill>
                  <a:srgbClr val="C00000"/>
                </a:solidFill>
                <a:latin typeface="Book Antiqua" pitchFamily="18" charset="0"/>
              </a:rPr>
              <a:t>Rudolfinum</a:t>
            </a:r>
            <a:r>
              <a:rPr lang="en-GB" sz="2400" b="1" dirty="0" smtClean="0">
                <a:solidFill>
                  <a:srgbClr val="C00000"/>
                </a:solidFill>
                <a:latin typeface="Book Antiqua" pitchFamily="18" charset="0"/>
              </a:rPr>
              <a:t>.)</a:t>
            </a:r>
            <a:r>
              <a:rPr lang="en-GB" dirty="0" smtClean="0"/>
              <a:t> </a:t>
            </a:r>
            <a:endParaRPr lang="en-GB" dirty="0" smtClean="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ile:SaintWenceslasSquare.jpg">
            <a:hlinkClick r:id="rId2"/>
          </p:cNvPr>
          <p:cNvPicPr>
            <a:picLocks noChangeAspect="1" noChangeArrowheads="1"/>
          </p:cNvPicPr>
          <p:nvPr/>
        </p:nvPicPr>
        <p:blipFill>
          <a:blip r:embed="rId3" cstate="print"/>
          <a:srcRect/>
          <a:stretch>
            <a:fillRect/>
          </a:stretch>
        </p:blipFill>
        <p:spPr bwMode="auto">
          <a:xfrm>
            <a:off x="827584" y="1484784"/>
            <a:ext cx="7632848" cy="5075845"/>
          </a:xfrm>
          <a:prstGeom prst="rect">
            <a:avLst/>
          </a:prstGeom>
          <a:noFill/>
        </p:spPr>
      </p:pic>
      <p:sp>
        <p:nvSpPr>
          <p:cNvPr id="3" name="Obdélník 2"/>
          <p:cNvSpPr/>
          <p:nvPr/>
        </p:nvSpPr>
        <p:spPr>
          <a:xfrm>
            <a:off x="683569" y="620688"/>
            <a:ext cx="7632848" cy="830997"/>
          </a:xfrm>
          <a:prstGeom prst="rect">
            <a:avLst/>
          </a:prstGeom>
        </p:spPr>
        <p:txBody>
          <a:bodyPr wrap="square">
            <a:spAutoFit/>
          </a:bodyPr>
          <a:lstStyle/>
          <a:p>
            <a:pPr algn="ctr"/>
            <a:r>
              <a:rPr lang="en-US" sz="2400" b="1" dirty="0" smtClean="0">
                <a:solidFill>
                  <a:srgbClr val="441918"/>
                </a:solidFill>
              </a:rPr>
              <a:t>Wenceslas Square</a:t>
            </a:r>
            <a:r>
              <a:rPr lang="cs-CZ" sz="2400" b="1" dirty="0" smtClean="0">
                <a:solidFill>
                  <a:srgbClr val="441918"/>
                </a:solidFill>
              </a:rPr>
              <a:t> </a:t>
            </a:r>
            <a:r>
              <a:rPr lang="cs-CZ" sz="2400" dirty="0" err="1" smtClean="0">
                <a:solidFill>
                  <a:srgbClr val="441918"/>
                </a:solidFill>
              </a:rPr>
              <a:t>at</a:t>
            </a:r>
            <a:r>
              <a:rPr lang="cs-CZ" sz="2400" dirty="0" smtClean="0">
                <a:solidFill>
                  <a:srgbClr val="441918"/>
                </a:solidFill>
              </a:rPr>
              <a:t> </a:t>
            </a:r>
            <a:r>
              <a:rPr lang="cs-CZ" sz="2400" dirty="0" err="1" smtClean="0">
                <a:solidFill>
                  <a:srgbClr val="441918"/>
                </a:solidFill>
              </a:rPr>
              <a:t>night</a:t>
            </a:r>
            <a:r>
              <a:rPr lang="cs-CZ" sz="2400" dirty="0" smtClean="0">
                <a:solidFill>
                  <a:srgbClr val="441918"/>
                </a:solidFill>
              </a:rPr>
              <a:t> </a:t>
            </a:r>
            <a:r>
              <a:rPr lang="cs-CZ" sz="2400" dirty="0" err="1" smtClean="0">
                <a:solidFill>
                  <a:srgbClr val="441918"/>
                </a:solidFill>
              </a:rPr>
              <a:t>with</a:t>
            </a:r>
            <a:r>
              <a:rPr lang="cs-CZ" sz="2400" dirty="0" smtClean="0">
                <a:solidFill>
                  <a:srgbClr val="441918"/>
                </a:solidFill>
              </a:rPr>
              <a:t> </a:t>
            </a:r>
            <a:r>
              <a:rPr lang="en-US" sz="2400" dirty="0" smtClean="0">
                <a:solidFill>
                  <a:srgbClr val="441918"/>
                </a:solidFill>
              </a:rPr>
              <a:t>the </a:t>
            </a:r>
            <a:r>
              <a:rPr lang="en-US" sz="2400" b="1" dirty="0" smtClean="0">
                <a:solidFill>
                  <a:srgbClr val="441918"/>
                </a:solidFill>
              </a:rPr>
              <a:t>National Museum </a:t>
            </a:r>
            <a:r>
              <a:rPr lang="cs-CZ" sz="2400" b="1" dirty="0" err="1" smtClean="0">
                <a:solidFill>
                  <a:srgbClr val="441918"/>
                </a:solidFill>
              </a:rPr>
              <a:t>and</a:t>
            </a:r>
            <a:r>
              <a:rPr lang="cs-CZ" sz="2400" b="1" dirty="0" smtClean="0">
                <a:solidFill>
                  <a:srgbClr val="441918"/>
                </a:solidFill>
              </a:rPr>
              <a:t> </a:t>
            </a:r>
            <a:r>
              <a:rPr lang="cs-CZ" sz="2400" b="1" dirty="0" err="1" smtClean="0">
                <a:solidFill>
                  <a:srgbClr val="441918"/>
                </a:solidFill>
              </a:rPr>
              <a:t>the</a:t>
            </a:r>
            <a:r>
              <a:rPr lang="cs-CZ" sz="2400" b="1" dirty="0" smtClean="0">
                <a:solidFill>
                  <a:srgbClr val="441918"/>
                </a:solidFill>
              </a:rPr>
              <a:t> statue </a:t>
            </a:r>
            <a:r>
              <a:rPr lang="cs-CZ" sz="2400" b="1" dirty="0" err="1" smtClean="0">
                <a:solidFill>
                  <a:srgbClr val="441918"/>
                </a:solidFill>
              </a:rPr>
              <a:t>of</a:t>
            </a:r>
            <a:r>
              <a:rPr lang="cs-CZ" sz="2400" b="1" dirty="0" smtClean="0">
                <a:solidFill>
                  <a:srgbClr val="441918"/>
                </a:solidFill>
              </a:rPr>
              <a:t> St. </a:t>
            </a:r>
            <a:r>
              <a:rPr lang="cs-CZ" sz="2400" b="1" dirty="0" err="1" smtClean="0">
                <a:solidFill>
                  <a:srgbClr val="441918"/>
                </a:solidFill>
              </a:rPr>
              <a:t>Wenceslas</a:t>
            </a:r>
            <a:r>
              <a:rPr lang="cs-CZ" sz="2400" b="1" dirty="0" smtClean="0">
                <a:solidFill>
                  <a:srgbClr val="441918"/>
                </a:solidFill>
              </a:rPr>
              <a:t> </a:t>
            </a:r>
            <a:r>
              <a:rPr lang="cs-CZ" sz="2400" dirty="0" smtClean="0">
                <a:solidFill>
                  <a:srgbClr val="441918"/>
                </a:solidFill>
              </a:rPr>
              <a:t>in </a:t>
            </a:r>
            <a:r>
              <a:rPr lang="cs-CZ" sz="2400" dirty="0" err="1" smtClean="0">
                <a:solidFill>
                  <a:srgbClr val="441918"/>
                </a:solidFill>
              </a:rPr>
              <a:t>the</a:t>
            </a:r>
            <a:r>
              <a:rPr lang="cs-CZ" sz="2400" dirty="0" smtClean="0">
                <a:solidFill>
                  <a:srgbClr val="441918"/>
                </a:solidFill>
              </a:rPr>
              <a:t> background </a:t>
            </a:r>
            <a:endParaRPr lang="cs-CZ" sz="2400" dirty="0">
              <a:solidFill>
                <a:srgbClr val="441918"/>
              </a:solidFill>
            </a:endParaRPr>
          </a:p>
        </p:txBody>
      </p:sp>
      <p:sp>
        <p:nvSpPr>
          <p:cNvPr id="4" name="TextovéPole 3"/>
          <p:cNvSpPr txBox="1"/>
          <p:nvPr/>
        </p:nvSpPr>
        <p:spPr>
          <a:xfrm>
            <a:off x="7956376" y="1124744"/>
            <a:ext cx="476412" cy="369332"/>
          </a:xfrm>
          <a:prstGeom prst="rect">
            <a:avLst/>
          </a:prstGeom>
          <a:noFill/>
        </p:spPr>
        <p:txBody>
          <a:bodyPr wrap="none" rtlCol="0">
            <a:spAutoFit/>
          </a:bodyPr>
          <a:lstStyle/>
          <a:p>
            <a:r>
              <a:rPr lang="cs-CZ" dirty="0" smtClean="0"/>
              <a:t>29.</a:t>
            </a:r>
            <a:endParaRPr lang="cs-CZ"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20688"/>
            <a:ext cx="8229600" cy="5544616"/>
          </a:xfrm>
        </p:spPr>
        <p:txBody>
          <a:bodyPr>
            <a:normAutofit/>
          </a:bodyPr>
          <a:lstStyle/>
          <a:p>
            <a:pPr>
              <a:buNone/>
            </a:pPr>
            <a:r>
              <a:rPr lang="en-GB" sz="2400" b="1" dirty="0" smtClean="0">
                <a:solidFill>
                  <a:srgbClr val="C00000"/>
                </a:solidFill>
                <a:latin typeface="Book Antiqua" pitchFamily="18" charset="0"/>
              </a:rPr>
              <a:t>National Theatre</a:t>
            </a:r>
          </a:p>
          <a:p>
            <a:pPr>
              <a:buNone/>
            </a:pPr>
            <a:r>
              <a:rPr lang="en-GB" sz="2400" dirty="0" smtClean="0">
                <a:solidFill>
                  <a:srgbClr val="C00000"/>
                </a:solidFill>
                <a:latin typeface="Book Antiqua" pitchFamily="18" charset="0"/>
              </a:rPr>
              <a:t>11 </a:t>
            </a:r>
            <a:r>
              <a:rPr lang="en-GB" sz="2400" b="1" dirty="0" smtClean="0">
                <a:solidFill>
                  <a:srgbClr val="C00000"/>
                </a:solidFill>
                <a:latin typeface="Book Antiqua" pitchFamily="18" charset="0"/>
              </a:rPr>
              <a:t>June 1881</a:t>
            </a:r>
            <a:r>
              <a:rPr lang="en-GB" sz="2400" dirty="0" smtClean="0">
                <a:solidFill>
                  <a:srgbClr val="C00000"/>
                </a:solidFill>
                <a:latin typeface="Book Antiqua" pitchFamily="18" charset="0"/>
              </a:rPr>
              <a:t> -  theatre was opened (arch. </a:t>
            </a:r>
            <a:r>
              <a:rPr lang="en-GB" sz="2400" b="1" dirty="0" smtClean="0">
                <a:solidFill>
                  <a:srgbClr val="C00000"/>
                </a:solidFill>
                <a:latin typeface="Book Antiqua" pitchFamily="18" charset="0"/>
              </a:rPr>
              <a:t>Josef </a:t>
            </a:r>
            <a:r>
              <a:rPr lang="en-GB" sz="2400" b="1" dirty="0" err="1" smtClean="0">
                <a:solidFill>
                  <a:srgbClr val="C00000"/>
                </a:solidFill>
                <a:latin typeface="Book Antiqua" pitchFamily="18" charset="0"/>
              </a:rPr>
              <a:t>Zítek</a:t>
            </a:r>
            <a:r>
              <a:rPr lang="en-GB" sz="2400" b="1" dirty="0" smtClean="0">
                <a:solidFill>
                  <a:srgbClr val="C00000"/>
                </a:solidFill>
                <a:latin typeface="Book Antiqua" pitchFamily="18" charset="0"/>
              </a:rPr>
              <a:t>)</a:t>
            </a:r>
            <a:endParaRPr lang="en-GB" sz="2400" dirty="0" smtClean="0">
              <a:solidFill>
                <a:srgbClr val="C00000"/>
              </a:solidFill>
              <a:latin typeface="Book Antiqua" pitchFamily="18" charset="0"/>
            </a:endParaRPr>
          </a:p>
          <a:p>
            <a:pPr>
              <a:buNone/>
            </a:pPr>
            <a:r>
              <a:rPr lang="en-GB" sz="2400" b="1" dirty="0" smtClean="0">
                <a:solidFill>
                  <a:srgbClr val="C00000"/>
                </a:solidFill>
                <a:latin typeface="Book Antiqua" pitchFamily="18" charset="0"/>
              </a:rPr>
              <a:t>August  1881 </a:t>
            </a:r>
            <a:r>
              <a:rPr lang="en-GB" sz="2400" dirty="0" smtClean="0">
                <a:solidFill>
                  <a:srgbClr val="C00000"/>
                </a:solidFill>
                <a:latin typeface="Book Antiqua" pitchFamily="18" charset="0"/>
              </a:rPr>
              <a:t>– fire of the theatre (</a:t>
            </a:r>
            <a:r>
              <a:rPr lang="en-GB" sz="2400" dirty="0" err="1" smtClean="0">
                <a:solidFill>
                  <a:srgbClr val="C00000"/>
                </a:solidFill>
                <a:latin typeface="Book Antiqua" pitchFamily="18" charset="0"/>
              </a:rPr>
              <a:t>Zítek´s</a:t>
            </a:r>
            <a:r>
              <a:rPr lang="en-GB" sz="2400" dirty="0" smtClean="0">
                <a:solidFill>
                  <a:srgbClr val="C00000"/>
                </a:solidFill>
                <a:latin typeface="Book Antiqua" pitchFamily="18" charset="0"/>
              </a:rPr>
              <a:t> assistant and  disciple </a:t>
            </a:r>
            <a:r>
              <a:rPr lang="en-GB" sz="2400" b="1" dirty="0" smtClean="0">
                <a:solidFill>
                  <a:srgbClr val="C00000"/>
                </a:solidFill>
                <a:latin typeface="Book Antiqua" pitchFamily="18" charset="0"/>
              </a:rPr>
              <a:t>Josef Schulz </a:t>
            </a:r>
            <a:r>
              <a:rPr lang="en-GB" sz="2400" dirty="0" smtClean="0">
                <a:solidFill>
                  <a:srgbClr val="C00000"/>
                </a:solidFill>
                <a:latin typeface="Book Antiqua" pitchFamily="18" charset="0"/>
              </a:rPr>
              <a:t>was charged with the repair of the theatre – he combined originally separated buildings ( the building of a new theatre, an older tenant house (called also Schulz house and  Provisional theatre (called also </a:t>
            </a:r>
            <a:r>
              <a:rPr lang="en-GB" sz="2400" dirty="0" err="1" smtClean="0">
                <a:solidFill>
                  <a:srgbClr val="C00000"/>
                </a:solidFill>
                <a:latin typeface="Book Antiqua" pitchFamily="18" charset="0"/>
              </a:rPr>
              <a:t>Ullman´s</a:t>
            </a:r>
            <a:r>
              <a:rPr lang="en-GB" sz="2400" dirty="0" smtClean="0">
                <a:solidFill>
                  <a:srgbClr val="C00000"/>
                </a:solidFill>
                <a:latin typeface="Book Antiqua" pitchFamily="18" charset="0"/>
              </a:rPr>
              <a:t> theatre after its architect)). He also used  the latest technical novelties – </a:t>
            </a:r>
            <a:r>
              <a:rPr lang="en-GB" sz="2400" b="1" dirty="0" smtClean="0">
                <a:solidFill>
                  <a:srgbClr val="C00000"/>
                </a:solidFill>
                <a:latin typeface="Book Antiqua" pitchFamily="18" charset="0"/>
              </a:rPr>
              <a:t>Edison´s machines</a:t>
            </a:r>
            <a:r>
              <a:rPr lang="en-GB" sz="2400" dirty="0" smtClean="0">
                <a:solidFill>
                  <a:srgbClr val="C00000"/>
                </a:solidFill>
                <a:latin typeface="Book Antiqua" pitchFamily="18" charset="0"/>
              </a:rPr>
              <a:t> for the </a:t>
            </a:r>
            <a:r>
              <a:rPr lang="en-GB" sz="2400" b="1" dirty="0" smtClean="0">
                <a:solidFill>
                  <a:srgbClr val="C00000"/>
                </a:solidFill>
                <a:latin typeface="Book Antiqua" pitchFamily="18" charset="0"/>
              </a:rPr>
              <a:t>lightning </a:t>
            </a:r>
            <a:r>
              <a:rPr lang="en-GB" sz="2400" dirty="0" smtClean="0">
                <a:solidFill>
                  <a:srgbClr val="C00000"/>
                </a:solidFill>
                <a:latin typeface="Book Antiqua" pitchFamily="18" charset="0"/>
              </a:rPr>
              <a:t>and ventilating (introduced by </a:t>
            </a:r>
            <a:r>
              <a:rPr lang="en-GB" sz="2400" dirty="0" err="1" smtClean="0">
                <a:solidFill>
                  <a:srgbClr val="C00000"/>
                </a:solidFill>
                <a:latin typeface="Book Antiqua" pitchFamily="18" charset="0"/>
              </a:rPr>
              <a:t>František</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Křižík</a:t>
            </a:r>
            <a:r>
              <a:rPr lang="en-GB" sz="2400" dirty="0" smtClean="0">
                <a:solidFill>
                  <a:srgbClr val="C00000"/>
                </a:solidFill>
                <a:latin typeface="Book Antiqua" pitchFamily="18" charset="0"/>
              </a:rPr>
              <a:t> company</a:t>
            </a:r>
            <a:r>
              <a:rPr lang="en-GB" sz="2400" dirty="0" smtClean="0">
                <a:solidFill>
                  <a:srgbClr val="C00000"/>
                </a:solidFill>
              </a:rPr>
              <a:t>)</a:t>
            </a:r>
            <a:endParaRPr lang="en-GB" sz="2400" dirty="0" smtClean="0">
              <a:solidFill>
                <a:srgbClr val="C00000"/>
              </a:solidFill>
              <a:latin typeface="Book Antiqua" pitchFamily="18" charset="0"/>
            </a:endParaRPr>
          </a:p>
          <a:p>
            <a:pPr>
              <a:buNone/>
            </a:pPr>
            <a:r>
              <a:rPr lang="en-GB" sz="2400" b="1" dirty="0" smtClean="0">
                <a:solidFill>
                  <a:srgbClr val="C00000"/>
                </a:solidFill>
                <a:latin typeface="Book Antiqua" pitchFamily="18" charset="0"/>
              </a:rPr>
              <a:t>1883 </a:t>
            </a:r>
            <a:r>
              <a:rPr lang="en-GB" sz="2400" dirty="0" smtClean="0">
                <a:solidFill>
                  <a:srgbClr val="C00000"/>
                </a:solidFill>
                <a:latin typeface="Book Antiqua" pitchFamily="18" charset="0"/>
              </a:rPr>
              <a:t>- theatre was reopened</a:t>
            </a:r>
            <a:endParaRPr lang="en-GB" sz="2400"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11560" y="692696"/>
            <a:ext cx="8208912" cy="5632311"/>
          </a:xfrm>
          <a:prstGeom prst="rect">
            <a:avLst/>
          </a:prstGeom>
        </p:spPr>
        <p:txBody>
          <a:bodyPr wrap="square">
            <a:spAutoFit/>
          </a:bodyPr>
          <a:lstStyle/>
          <a:p>
            <a:r>
              <a:rPr lang="en-GB" sz="2400" dirty="0" smtClean="0">
                <a:solidFill>
                  <a:srgbClr val="C00000"/>
                </a:solidFill>
                <a:latin typeface="Book Antiqua" pitchFamily="18" charset="0"/>
              </a:rPr>
              <a:t>sculptors : Josef </a:t>
            </a:r>
            <a:r>
              <a:rPr lang="en-GB" sz="2400" dirty="0" err="1" smtClean="0">
                <a:solidFill>
                  <a:srgbClr val="C00000"/>
                </a:solidFill>
                <a:latin typeface="Book Antiqua" pitchFamily="18" charset="0"/>
              </a:rPr>
              <a:t>Václav</a:t>
            </a:r>
            <a:r>
              <a:rPr lang="en-GB" sz="2400" dirty="0" smtClean="0">
                <a:solidFill>
                  <a:srgbClr val="C00000"/>
                </a:solidFill>
                <a:latin typeface="Book Antiqua" pitchFamily="18" charset="0"/>
              </a:rPr>
              <a:t> </a:t>
            </a:r>
            <a:r>
              <a:rPr lang="en-GB" sz="2400" b="1" dirty="0" err="1" smtClean="0">
                <a:solidFill>
                  <a:srgbClr val="C00000"/>
                </a:solidFill>
                <a:latin typeface="Book Antiqua" pitchFamily="18" charset="0"/>
              </a:rPr>
              <a:t>Myslbek</a:t>
            </a:r>
            <a:r>
              <a:rPr lang="en-GB" sz="2400" b="1" dirty="0" smtClean="0">
                <a:solidFill>
                  <a:srgbClr val="C00000"/>
                </a:solidFill>
                <a:latin typeface="Book Antiqua" pitchFamily="18" charset="0"/>
              </a:rPr>
              <a:t>,</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Antonín</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Wagner</a:t>
            </a:r>
          </a:p>
          <a:p>
            <a:pPr>
              <a:buNone/>
            </a:pPr>
            <a:r>
              <a:rPr lang="en-GB" sz="2400" dirty="0" smtClean="0">
                <a:solidFill>
                  <a:srgbClr val="C00000"/>
                </a:solidFill>
                <a:latin typeface="Book Antiqua" pitchFamily="18" charset="0"/>
              </a:rPr>
              <a:t>painters: </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Mikoláš</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Aleš</a:t>
            </a:r>
            <a:r>
              <a:rPr lang="en-GB" sz="2400" dirty="0" smtClean="0">
                <a:solidFill>
                  <a:srgbClr val="C00000"/>
                </a:solidFill>
                <a:latin typeface="Book Antiqua" pitchFamily="18" charset="0"/>
              </a:rPr>
              <a:t> (14 lunettes  with the theme Motherland,</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main foyer), </a:t>
            </a:r>
            <a:r>
              <a:rPr lang="en-GB" sz="2400" dirty="0" err="1" smtClean="0">
                <a:solidFill>
                  <a:srgbClr val="C00000"/>
                </a:solidFill>
                <a:latin typeface="Book Antiqua" pitchFamily="18" charset="0"/>
              </a:rPr>
              <a:t>František</a:t>
            </a:r>
            <a:r>
              <a:rPr lang="en-GB" sz="2400" dirty="0" smtClean="0">
                <a:solidFill>
                  <a:srgbClr val="C00000"/>
                </a:solidFill>
                <a:latin typeface="Book Antiqua" pitchFamily="18" charset="0"/>
              </a:rPr>
              <a:t> </a:t>
            </a:r>
            <a:r>
              <a:rPr lang="en-GB" sz="2400" b="1" dirty="0" err="1" smtClean="0">
                <a:solidFill>
                  <a:srgbClr val="C00000"/>
                </a:solidFill>
                <a:latin typeface="Book Antiqua" pitchFamily="18" charset="0"/>
              </a:rPr>
              <a:t>Ženíšek</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(ceiling, (a curtain before the fire)),</a:t>
            </a:r>
            <a:r>
              <a:rPr lang="en-GB" sz="2400" dirty="0" err="1" smtClean="0">
                <a:solidFill>
                  <a:srgbClr val="C00000"/>
                </a:solidFill>
                <a:latin typeface="Book Antiqua" pitchFamily="18" charset="0"/>
              </a:rPr>
              <a:t>Vojtěch</a:t>
            </a:r>
            <a:r>
              <a:rPr lang="en-GB" sz="2400" dirty="0" smtClean="0">
                <a:solidFill>
                  <a:srgbClr val="C00000"/>
                </a:solidFill>
                <a:latin typeface="Book Antiqua" pitchFamily="18" charset="0"/>
              </a:rPr>
              <a:t> </a:t>
            </a:r>
            <a:r>
              <a:rPr lang="en-GB" sz="2400" b="1" dirty="0" err="1" smtClean="0">
                <a:solidFill>
                  <a:srgbClr val="C00000"/>
                </a:solidFill>
                <a:latin typeface="Book Antiqua" pitchFamily="18" charset="0"/>
              </a:rPr>
              <a:t>Hynais</a:t>
            </a:r>
            <a:r>
              <a:rPr lang="en-GB" sz="2400" dirty="0" smtClean="0">
                <a:solidFill>
                  <a:srgbClr val="C00000"/>
                </a:solidFill>
                <a:latin typeface="Book Antiqua" pitchFamily="18" charset="0"/>
              </a:rPr>
              <a:t> (a current curtain )</a:t>
            </a:r>
          </a:p>
          <a:p>
            <a:pPr>
              <a:buNone/>
            </a:pPr>
            <a:r>
              <a:rPr lang="en-GB" sz="2400" b="1" dirty="0" smtClean="0"/>
              <a:t>(1977 – 1983 </a:t>
            </a:r>
            <a:r>
              <a:rPr lang="en-GB" sz="2400" dirty="0" smtClean="0"/>
              <a:t>a general </a:t>
            </a:r>
            <a:r>
              <a:rPr lang="en-GB" sz="2400" b="1" dirty="0" smtClean="0"/>
              <a:t>reconstruction</a:t>
            </a:r>
            <a:r>
              <a:rPr lang="en-GB" sz="2400" dirty="0" smtClean="0"/>
              <a:t> of historic building including  the </a:t>
            </a:r>
            <a:r>
              <a:rPr lang="en-GB" sz="2400" b="1" dirty="0" smtClean="0"/>
              <a:t>construction of a New Scene of the National Theatre, whose surface is made of glass cubes)</a:t>
            </a:r>
          </a:p>
          <a:p>
            <a:pPr>
              <a:buNone/>
            </a:pPr>
            <a:endParaRPr lang="en-GB" sz="2400" b="1" dirty="0" smtClean="0"/>
          </a:p>
          <a:p>
            <a:pPr>
              <a:buFont typeface="Wingdings" pitchFamily="2" charset="2"/>
              <a:buChar char="v"/>
            </a:pPr>
            <a:r>
              <a:rPr lang="en-GB" sz="2400" b="1" dirty="0" smtClean="0">
                <a:solidFill>
                  <a:srgbClr val="C00000"/>
                </a:solidFill>
                <a:latin typeface="Book Antiqua" pitchFamily="18" charset="0"/>
              </a:rPr>
              <a:t>Josef </a:t>
            </a:r>
            <a:r>
              <a:rPr lang="en-GB" sz="2400" b="1" dirty="0" err="1" smtClean="0">
                <a:solidFill>
                  <a:srgbClr val="C00000"/>
                </a:solidFill>
                <a:latin typeface="Book Antiqua" pitchFamily="18" charset="0"/>
              </a:rPr>
              <a:t>Mánes</a:t>
            </a:r>
            <a:r>
              <a:rPr lang="en-GB" sz="2400" b="1" dirty="0" smtClean="0">
                <a:solidFill>
                  <a:srgbClr val="C00000"/>
                </a:solidFill>
                <a:latin typeface="Book Antiqua" pitchFamily="18" charset="0"/>
              </a:rPr>
              <a:t> – a painter,  a representative </a:t>
            </a:r>
            <a:r>
              <a:rPr lang="en-GB" sz="2400" dirty="0" smtClean="0">
                <a:solidFill>
                  <a:srgbClr val="C00000"/>
                </a:solidFill>
                <a:latin typeface="Book Antiqua" pitchFamily="18" charset="0"/>
              </a:rPr>
              <a:t>of Czech Romanticism (mostly inspired by rural life and Slavic traditions</a:t>
            </a:r>
            <a:r>
              <a:rPr lang="en-GB" sz="2400" dirty="0" smtClean="0">
                <a:solidFill>
                  <a:srgbClr val="C00000"/>
                </a:solidFill>
              </a:rPr>
              <a:t>)</a:t>
            </a:r>
            <a:endParaRPr lang="en-GB" sz="2400" b="1" dirty="0" smtClean="0">
              <a:solidFill>
                <a:srgbClr val="C00000"/>
              </a:solidFill>
            </a:endParaRPr>
          </a:p>
          <a:p>
            <a:r>
              <a:rPr lang="en-GB" sz="2400" dirty="0" smtClean="0">
                <a:solidFill>
                  <a:srgbClr val="C00000"/>
                </a:solidFill>
                <a:latin typeface="Book Antiqua" pitchFamily="18" charset="0"/>
              </a:rPr>
              <a:t>in 1865 </a:t>
            </a:r>
            <a:r>
              <a:rPr lang="en-GB" sz="2400" dirty="0" smtClean="0"/>
              <a:t> </a:t>
            </a:r>
            <a:r>
              <a:rPr lang="en-GB" sz="2400" dirty="0" smtClean="0">
                <a:solidFill>
                  <a:srgbClr val="C00000"/>
                </a:solidFill>
                <a:latin typeface="Book Antiqua" pitchFamily="18" charset="0"/>
              </a:rPr>
              <a:t>the images of the twelve months </a:t>
            </a:r>
            <a:r>
              <a:rPr lang="en-GB" sz="2400" dirty="0" smtClean="0">
                <a:solidFill>
                  <a:srgbClr val="C00000"/>
                </a:solidFill>
                <a:latin typeface="Book Antiqua" pitchFamily="18" charset="0"/>
              </a:rPr>
              <a:t>by </a:t>
            </a:r>
            <a:r>
              <a:rPr lang="en-GB" sz="2400" b="1" dirty="0" smtClean="0">
                <a:solidFill>
                  <a:srgbClr val="C00000"/>
                </a:solidFill>
                <a:latin typeface="Book Antiqua" pitchFamily="18" charset="0"/>
              </a:rPr>
              <a:t>J. </a:t>
            </a:r>
            <a:r>
              <a:rPr lang="en-GB" sz="2400" b="1" dirty="0" err="1" smtClean="0">
                <a:solidFill>
                  <a:srgbClr val="C00000"/>
                </a:solidFill>
                <a:latin typeface="Book Antiqua" pitchFamily="18" charset="0"/>
              </a:rPr>
              <a:t>Mánes</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were added under the Prague </a:t>
            </a:r>
            <a:r>
              <a:rPr lang="en-GB" sz="2400" b="1" dirty="0" smtClean="0">
                <a:solidFill>
                  <a:srgbClr val="C00000"/>
                </a:solidFill>
                <a:latin typeface="Book Antiqua" pitchFamily="18" charset="0"/>
              </a:rPr>
              <a:t>Astronomical Clock </a:t>
            </a:r>
            <a:r>
              <a:rPr lang="en-GB" sz="2400" dirty="0" smtClean="0">
                <a:solidFill>
                  <a:srgbClr val="C00000"/>
                </a:solidFill>
                <a:latin typeface="Book Antiqua" pitchFamily="18" charset="0"/>
              </a:rPr>
              <a:t>at the </a:t>
            </a:r>
            <a:r>
              <a:rPr lang="en-GB" sz="2400" b="1" dirty="0" smtClean="0">
                <a:solidFill>
                  <a:srgbClr val="C00000"/>
                </a:solidFill>
                <a:latin typeface="Book Antiqua" pitchFamily="18" charset="0"/>
              </a:rPr>
              <a:t> Clock Tower </a:t>
            </a:r>
            <a:r>
              <a:rPr lang="en-GB" sz="2400" dirty="0" smtClean="0">
                <a:solidFill>
                  <a:srgbClr val="C00000"/>
                </a:solidFill>
                <a:latin typeface="Book Antiqua" pitchFamily="18" charset="0"/>
              </a:rPr>
              <a:t>in the </a:t>
            </a:r>
            <a:r>
              <a:rPr lang="en-GB" sz="2400" b="1" dirty="0" smtClean="0">
                <a:solidFill>
                  <a:srgbClr val="C00000"/>
                </a:solidFill>
                <a:latin typeface="Book Antiqua" pitchFamily="18" charset="0"/>
              </a:rPr>
              <a:t>Old Town Square.</a:t>
            </a:r>
          </a:p>
          <a:p>
            <a:endParaRPr lang="cs-CZ" sz="2400" b="1" dirty="0" smtClean="0">
              <a:solidFill>
                <a:srgbClr val="C00000"/>
              </a:solidFill>
              <a:latin typeface="Book Antiqua" pitchFamily="18"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8" name="Picture 4" descr="Soubor:Praha 2005-09-20 národní divadlo.jpg">
            <a:hlinkClick r:id="rId2"/>
          </p:cNvPr>
          <p:cNvPicPr>
            <a:picLocks noChangeAspect="1" noChangeArrowheads="1"/>
          </p:cNvPicPr>
          <p:nvPr/>
        </p:nvPicPr>
        <p:blipFill>
          <a:blip r:embed="rId3" cstate="print"/>
          <a:srcRect l="3898" t="-9449" r="8150" b="12756"/>
          <a:stretch>
            <a:fillRect/>
          </a:stretch>
        </p:blipFill>
        <p:spPr bwMode="auto">
          <a:xfrm>
            <a:off x="0" y="-675376"/>
            <a:ext cx="9136500" cy="7533376"/>
          </a:xfrm>
          <a:prstGeom prst="rect">
            <a:avLst/>
          </a:prstGeom>
          <a:noFill/>
        </p:spPr>
      </p:pic>
      <p:sp>
        <p:nvSpPr>
          <p:cNvPr id="4" name="Obdélník 3"/>
          <p:cNvSpPr/>
          <p:nvPr/>
        </p:nvSpPr>
        <p:spPr>
          <a:xfrm>
            <a:off x="1115616" y="188640"/>
            <a:ext cx="7344816" cy="461665"/>
          </a:xfrm>
          <a:prstGeom prst="rect">
            <a:avLst/>
          </a:prstGeom>
        </p:spPr>
        <p:txBody>
          <a:bodyPr wrap="square">
            <a:spAutoFit/>
          </a:bodyPr>
          <a:lstStyle/>
          <a:p>
            <a:pPr algn="ctr"/>
            <a:r>
              <a:rPr lang="cs-CZ" sz="2400" b="1" dirty="0" err="1" smtClean="0">
                <a:solidFill>
                  <a:srgbClr val="441918"/>
                </a:solidFill>
              </a:rPr>
              <a:t>The</a:t>
            </a:r>
            <a:r>
              <a:rPr lang="cs-CZ" sz="2400" b="1" dirty="0" smtClean="0">
                <a:solidFill>
                  <a:srgbClr val="441918"/>
                </a:solidFill>
              </a:rPr>
              <a:t> </a:t>
            </a:r>
            <a:r>
              <a:rPr lang="cs-CZ" sz="2400" b="1" dirty="0" err="1" smtClean="0">
                <a:solidFill>
                  <a:srgbClr val="441918"/>
                </a:solidFill>
              </a:rPr>
              <a:t>National</a:t>
            </a:r>
            <a:r>
              <a:rPr lang="cs-CZ" sz="2400" b="1" dirty="0" smtClean="0">
                <a:solidFill>
                  <a:srgbClr val="441918"/>
                </a:solidFill>
              </a:rPr>
              <a:t> </a:t>
            </a:r>
            <a:r>
              <a:rPr lang="cs-CZ" sz="2400" b="1" dirty="0" err="1" smtClean="0">
                <a:solidFill>
                  <a:srgbClr val="441918"/>
                </a:solidFill>
              </a:rPr>
              <a:t>Theatre</a:t>
            </a:r>
            <a:r>
              <a:rPr lang="cs-CZ" sz="2400" b="1" dirty="0" smtClean="0">
                <a:solidFill>
                  <a:srgbClr val="441918"/>
                </a:solidFill>
              </a:rPr>
              <a:t> in </a:t>
            </a:r>
            <a:r>
              <a:rPr lang="cs-CZ" sz="2400" b="1" dirty="0" err="1" smtClean="0">
                <a:solidFill>
                  <a:srgbClr val="441918"/>
                </a:solidFill>
              </a:rPr>
              <a:t>Prague</a:t>
            </a:r>
            <a:endParaRPr lang="cs-CZ" sz="2400" b="1" dirty="0" smtClean="0">
              <a:solidFill>
                <a:srgbClr val="441918"/>
              </a:solidFill>
            </a:endParaRPr>
          </a:p>
        </p:txBody>
      </p:sp>
      <p:sp>
        <p:nvSpPr>
          <p:cNvPr id="6" name="Obdélník 5"/>
          <p:cNvSpPr/>
          <p:nvPr/>
        </p:nvSpPr>
        <p:spPr>
          <a:xfrm>
            <a:off x="611560" y="332656"/>
            <a:ext cx="8064896" cy="461665"/>
          </a:xfrm>
          <a:prstGeom prst="rect">
            <a:avLst/>
          </a:prstGeom>
        </p:spPr>
        <p:txBody>
          <a:bodyPr wrap="square">
            <a:spAutoFit/>
          </a:bodyPr>
          <a:lstStyle/>
          <a:p>
            <a:pPr>
              <a:buNone/>
            </a:pPr>
            <a:r>
              <a:rPr lang="cs-CZ" sz="2400" dirty="0" smtClean="0">
                <a:solidFill>
                  <a:srgbClr val="C00000"/>
                </a:solidFill>
                <a:latin typeface="Book Antiqua" pitchFamily="18" charset="0"/>
              </a:rPr>
              <a:t> </a:t>
            </a:r>
          </a:p>
        </p:txBody>
      </p:sp>
      <p:sp>
        <p:nvSpPr>
          <p:cNvPr id="5" name="TextovéPole 4"/>
          <p:cNvSpPr txBox="1"/>
          <p:nvPr/>
        </p:nvSpPr>
        <p:spPr>
          <a:xfrm>
            <a:off x="8667588" y="0"/>
            <a:ext cx="476412" cy="369332"/>
          </a:xfrm>
          <a:prstGeom prst="rect">
            <a:avLst/>
          </a:prstGeom>
          <a:noFill/>
        </p:spPr>
        <p:txBody>
          <a:bodyPr wrap="none" rtlCol="0">
            <a:spAutoFit/>
          </a:bodyPr>
          <a:lstStyle/>
          <a:p>
            <a:r>
              <a:rPr lang="cs-CZ" dirty="0" smtClean="0"/>
              <a:t>30.</a:t>
            </a:r>
            <a:endParaRPr lang="cs-CZ"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27584" y="404664"/>
            <a:ext cx="8316416" cy="1569660"/>
          </a:xfrm>
          <a:prstGeom prst="rect">
            <a:avLst/>
          </a:prstGeom>
        </p:spPr>
        <p:txBody>
          <a:bodyPr wrap="square">
            <a:spAutoFit/>
          </a:bodyPr>
          <a:lstStyle/>
          <a:p>
            <a:pPr>
              <a:buFont typeface="Wingdings" pitchFamily="2" charset="2"/>
              <a:buChar char="v"/>
            </a:pPr>
            <a:r>
              <a:rPr lang="en-GB" sz="2400" dirty="0" smtClean="0">
                <a:solidFill>
                  <a:srgbClr val="C00000"/>
                </a:solidFill>
                <a:latin typeface="Book Antiqua" pitchFamily="18" charset="0"/>
              </a:rPr>
              <a:t>The end of the 19th century - </a:t>
            </a:r>
            <a:r>
              <a:rPr lang="en-GB" sz="2400" b="1" dirty="0" smtClean="0">
                <a:solidFill>
                  <a:srgbClr val="C00000"/>
                </a:solidFill>
                <a:latin typeface="Book Antiqua" pitchFamily="18" charset="0"/>
              </a:rPr>
              <a:t>Art Nouveau </a:t>
            </a:r>
            <a:r>
              <a:rPr lang="en-GB" sz="2400" dirty="0" smtClean="0">
                <a:solidFill>
                  <a:srgbClr val="C00000"/>
                </a:solidFill>
                <a:latin typeface="Book Antiqua" pitchFamily="18" charset="0"/>
              </a:rPr>
              <a:t>style becomes modern (influence from Vienna)</a:t>
            </a:r>
            <a:r>
              <a:rPr lang="en-GB" sz="2400" dirty="0" smtClean="0">
                <a:solidFill>
                  <a:srgbClr val="C00000"/>
                </a:solidFill>
                <a:latin typeface="Book Antiqua" pitchFamily="18" charset="0"/>
                <a:cs typeface="Arial" charset="0"/>
              </a:rPr>
              <a:t> - used materials: glass, ceramics, iron in architecture</a:t>
            </a:r>
            <a:endParaRPr lang="en-GB" sz="2400" dirty="0" smtClean="0">
              <a:solidFill>
                <a:srgbClr val="C00000"/>
              </a:solidFill>
              <a:latin typeface="Book Antiqua" pitchFamily="18" charset="0"/>
            </a:endParaRPr>
          </a:p>
          <a:p>
            <a:r>
              <a:rPr lang="en-GB" sz="2400" dirty="0" smtClean="0">
                <a:solidFill>
                  <a:srgbClr val="C00000"/>
                </a:solidFill>
                <a:latin typeface="Book Antiqua" pitchFamily="18" charset="0"/>
              </a:rPr>
              <a:t>(</a:t>
            </a:r>
            <a:r>
              <a:rPr lang="en-GB" sz="2400" b="1" dirty="0" smtClean="0">
                <a:solidFill>
                  <a:srgbClr val="C00000"/>
                </a:solidFill>
                <a:latin typeface="Book Antiqua" pitchFamily="18" charset="0"/>
              </a:rPr>
              <a:t>The Main Train Station ,  the Municipal House)</a:t>
            </a:r>
            <a:endParaRPr lang="en-GB" sz="2400" b="1" dirty="0">
              <a:solidFill>
                <a:srgbClr val="C00000"/>
              </a:solidFill>
              <a:latin typeface="Book Antiqua" pitchFamily="18" charset="0"/>
            </a:endParaRPr>
          </a:p>
        </p:txBody>
      </p:sp>
      <p:pic>
        <p:nvPicPr>
          <p:cNvPr id="69634" name="Picture 2" descr="File:Prag obecni dûm gemeindehaus.jpg">
            <a:hlinkClick r:id="rId2"/>
          </p:cNvPr>
          <p:cNvPicPr>
            <a:picLocks noChangeAspect="1" noChangeArrowheads="1"/>
          </p:cNvPicPr>
          <p:nvPr/>
        </p:nvPicPr>
        <p:blipFill>
          <a:blip r:embed="rId3" cstate="print"/>
          <a:srcRect t="4973" b="6631"/>
          <a:stretch>
            <a:fillRect/>
          </a:stretch>
        </p:blipFill>
        <p:spPr bwMode="auto">
          <a:xfrm>
            <a:off x="971600" y="2780928"/>
            <a:ext cx="6768752" cy="3552580"/>
          </a:xfrm>
          <a:prstGeom prst="rect">
            <a:avLst/>
          </a:prstGeom>
          <a:noFill/>
        </p:spPr>
      </p:pic>
      <p:sp>
        <p:nvSpPr>
          <p:cNvPr id="4" name="Obdélník 3"/>
          <p:cNvSpPr/>
          <p:nvPr/>
        </p:nvSpPr>
        <p:spPr>
          <a:xfrm>
            <a:off x="899592" y="1844824"/>
            <a:ext cx="5120761" cy="1200329"/>
          </a:xfrm>
          <a:prstGeom prst="rect">
            <a:avLst/>
          </a:prstGeom>
        </p:spPr>
        <p:txBody>
          <a:bodyPr wrap="none">
            <a:spAutoFit/>
          </a:bodyPr>
          <a:lstStyle/>
          <a:p>
            <a:r>
              <a:rPr lang="en-US" sz="2400" b="1" dirty="0" smtClean="0"/>
              <a:t>the Municipal House</a:t>
            </a:r>
            <a:r>
              <a:rPr lang="cs-CZ" sz="2400" b="1" dirty="0" smtClean="0"/>
              <a:t> </a:t>
            </a:r>
          </a:p>
          <a:p>
            <a:r>
              <a:rPr lang="cs-CZ" sz="2400" dirty="0" smtClean="0"/>
              <a:t>(</a:t>
            </a:r>
            <a:r>
              <a:rPr lang="en-US" sz="2400" dirty="0" smtClean="0"/>
              <a:t>designed by </a:t>
            </a:r>
            <a:r>
              <a:rPr lang="cs-CZ" sz="2400" dirty="0" err="1" smtClean="0"/>
              <a:t>O</a:t>
            </a:r>
            <a:r>
              <a:rPr lang="cs-CZ" sz="2400" dirty="0" smtClean="0"/>
              <a:t>.Polívka </a:t>
            </a:r>
            <a:r>
              <a:rPr lang="cs-CZ" sz="2400" dirty="0" err="1" smtClean="0"/>
              <a:t>and</a:t>
            </a:r>
            <a:r>
              <a:rPr lang="cs-CZ" sz="2400" dirty="0" smtClean="0"/>
              <a:t> A. </a:t>
            </a:r>
            <a:r>
              <a:rPr lang="cs-CZ" sz="2400" dirty="0" err="1" smtClean="0"/>
              <a:t>Balšánek</a:t>
            </a:r>
            <a:r>
              <a:rPr lang="cs-CZ" sz="2400" dirty="0" smtClean="0"/>
              <a:t>)</a:t>
            </a:r>
            <a:endParaRPr lang="cs-CZ" sz="2400" b="1" dirty="0" smtClean="0"/>
          </a:p>
          <a:p>
            <a:endParaRPr lang="cs-CZ" sz="2400" b="1" dirty="0"/>
          </a:p>
        </p:txBody>
      </p:sp>
      <p:sp>
        <p:nvSpPr>
          <p:cNvPr id="5" name="TextovéPole 4"/>
          <p:cNvSpPr txBox="1"/>
          <p:nvPr/>
        </p:nvSpPr>
        <p:spPr>
          <a:xfrm>
            <a:off x="7812360" y="2996952"/>
            <a:ext cx="476412" cy="369332"/>
          </a:xfrm>
          <a:prstGeom prst="rect">
            <a:avLst/>
          </a:prstGeom>
          <a:noFill/>
        </p:spPr>
        <p:txBody>
          <a:bodyPr wrap="none" rtlCol="0">
            <a:spAutoFit/>
          </a:bodyPr>
          <a:lstStyle/>
          <a:p>
            <a:r>
              <a:rPr lang="cs-CZ" dirty="0" smtClean="0"/>
              <a:t>31.</a:t>
            </a:r>
            <a:endParaRPr lang="cs-CZ"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043608" y="548680"/>
            <a:ext cx="7272808" cy="3046988"/>
          </a:xfrm>
          <a:prstGeom prst="rect">
            <a:avLst/>
          </a:prstGeom>
        </p:spPr>
        <p:txBody>
          <a:bodyPr wrap="square">
            <a:spAutoFit/>
          </a:bodyPr>
          <a:lstStyle/>
          <a:p>
            <a:r>
              <a:rPr lang="en-GB" sz="2400" dirty="0" smtClean="0">
                <a:solidFill>
                  <a:srgbClr val="C00000"/>
                </a:solidFill>
                <a:latin typeface="Book Antiqua" pitchFamily="18" charset="0"/>
              </a:rPr>
              <a:t>1903 </a:t>
            </a:r>
            <a:r>
              <a:rPr lang="en-GB" sz="2400" b="1" dirty="0" smtClean="0">
                <a:solidFill>
                  <a:srgbClr val="C00000"/>
                </a:solidFill>
                <a:latin typeface="Book Antiqua" pitchFamily="18" charset="0"/>
              </a:rPr>
              <a:t>– 1915 </a:t>
            </a:r>
            <a:r>
              <a:rPr lang="en-GB" sz="2400" dirty="0" smtClean="0">
                <a:solidFill>
                  <a:srgbClr val="C00000"/>
                </a:solidFill>
                <a:latin typeface="Book Antiqua" pitchFamily="18" charset="0"/>
              </a:rPr>
              <a:t>an examples of Czech </a:t>
            </a:r>
            <a:r>
              <a:rPr lang="en-GB" sz="2400" b="1" dirty="0" smtClean="0">
                <a:solidFill>
                  <a:srgbClr val="C00000"/>
                </a:solidFill>
                <a:latin typeface="Book Antiqua" pitchFamily="18" charset="0"/>
              </a:rPr>
              <a:t>Art Nouveau </a:t>
            </a:r>
            <a:r>
              <a:rPr lang="en-GB" sz="2400" dirty="0" smtClean="0">
                <a:solidFill>
                  <a:srgbClr val="C00000"/>
                </a:solidFill>
                <a:latin typeface="Book Antiqua" pitchFamily="18" charset="0"/>
              </a:rPr>
              <a:t>/Symbolist monumental </a:t>
            </a:r>
            <a:r>
              <a:rPr lang="en-GB" sz="2400" b="1" dirty="0" smtClean="0">
                <a:solidFill>
                  <a:srgbClr val="C00000"/>
                </a:solidFill>
                <a:latin typeface="Book Antiqua" pitchFamily="18" charset="0"/>
              </a:rPr>
              <a:t>sculpture </a:t>
            </a:r>
            <a:r>
              <a:rPr lang="en-GB" sz="2400" dirty="0" smtClean="0">
                <a:solidFill>
                  <a:srgbClr val="C00000"/>
                </a:solidFill>
                <a:latin typeface="Book Antiqua" pitchFamily="18" charset="0"/>
              </a:rPr>
              <a:t>(metal) is a large memorial of </a:t>
            </a:r>
            <a:r>
              <a:rPr lang="en-GB" sz="2400" b="1" dirty="0" smtClean="0">
                <a:solidFill>
                  <a:srgbClr val="C00000"/>
                </a:solidFill>
                <a:latin typeface="Book Antiqua" pitchFamily="18" charset="0"/>
              </a:rPr>
              <a:t>John Huss (</a:t>
            </a:r>
            <a:r>
              <a:rPr lang="en-GB" sz="2400" dirty="0" smtClean="0">
                <a:solidFill>
                  <a:srgbClr val="C00000"/>
                </a:solidFill>
                <a:latin typeface="Book Antiqua" pitchFamily="18" charset="0"/>
              </a:rPr>
              <a:t>standing on a burning stake)</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situated in the centre of </a:t>
            </a:r>
            <a:r>
              <a:rPr lang="en-GB" sz="2400" b="1" dirty="0" smtClean="0">
                <a:solidFill>
                  <a:srgbClr val="C00000"/>
                </a:solidFill>
                <a:latin typeface="Book Antiqua" pitchFamily="18" charset="0"/>
              </a:rPr>
              <a:t>the Old Town Square </a:t>
            </a:r>
            <a:r>
              <a:rPr lang="en-GB" sz="2400" dirty="0" smtClean="0">
                <a:solidFill>
                  <a:srgbClr val="C00000"/>
                </a:solidFill>
                <a:latin typeface="Book Antiqua" pitchFamily="18" charset="0"/>
              </a:rPr>
              <a:t>(L. </a:t>
            </a:r>
            <a:r>
              <a:rPr lang="en-GB" sz="2400" dirty="0" err="1" smtClean="0">
                <a:solidFill>
                  <a:srgbClr val="C00000"/>
                </a:solidFill>
                <a:latin typeface="Book Antiqua" pitchFamily="18" charset="0"/>
              </a:rPr>
              <a:t>Šaloun</a:t>
            </a:r>
            <a:r>
              <a:rPr lang="en-GB" sz="2400" dirty="0" smtClean="0">
                <a:solidFill>
                  <a:srgbClr val="C00000"/>
                </a:solidFill>
                <a:latin typeface="Book Antiqua" pitchFamily="18" charset="0"/>
              </a:rPr>
              <a:t> (a sculptor) and </a:t>
            </a:r>
            <a:r>
              <a:rPr lang="en-GB" sz="2400" dirty="0" err="1" smtClean="0">
                <a:solidFill>
                  <a:srgbClr val="C00000"/>
                </a:solidFill>
                <a:latin typeface="Book Antiqua" pitchFamily="18" charset="0"/>
              </a:rPr>
              <a:t>A.Pfeiffer</a:t>
            </a:r>
            <a:r>
              <a:rPr lang="en-GB" sz="2400" dirty="0" smtClean="0">
                <a:solidFill>
                  <a:srgbClr val="C00000"/>
                </a:solidFill>
                <a:latin typeface="Book Antiqua" pitchFamily="18" charset="0"/>
              </a:rPr>
              <a:t> (an architect)).</a:t>
            </a:r>
          </a:p>
          <a:p>
            <a:r>
              <a:rPr lang="en-GB" sz="2400" dirty="0" smtClean="0">
                <a:solidFill>
                  <a:srgbClr val="C00000"/>
                </a:solidFill>
                <a:latin typeface="Book Antiqua" pitchFamily="18" charset="0"/>
              </a:rPr>
              <a:t>It was erected on July 6, 1915 at the </a:t>
            </a:r>
            <a:r>
              <a:rPr lang="en-GB" sz="2400" b="1" dirty="0" smtClean="0">
                <a:solidFill>
                  <a:srgbClr val="C00000"/>
                </a:solidFill>
                <a:latin typeface="Book Antiqua" pitchFamily="18" charset="0"/>
              </a:rPr>
              <a:t>500th anniversary of his death</a:t>
            </a:r>
            <a:r>
              <a:rPr lang="en-GB" sz="2400" dirty="0" smtClean="0">
                <a:solidFill>
                  <a:srgbClr val="C00000"/>
                </a:solidFill>
                <a:latin typeface="Book Antiqua" pitchFamily="18" charset="0"/>
              </a:rPr>
              <a:t>.  </a:t>
            </a:r>
            <a:endParaRPr lang="en-GB" sz="2400" dirty="0" smtClean="0">
              <a:solidFill>
                <a:srgbClr val="C00000"/>
              </a:solidFill>
              <a:latin typeface="Book Antiqua" pitchFamily="18" charset="0"/>
            </a:endParaRPr>
          </a:p>
        </p:txBody>
      </p:sp>
      <p:pic>
        <p:nvPicPr>
          <p:cNvPr id="93186" name="Picture 2" descr="Soubor:Pomnik jana husa wisnia6522.JPG">
            <a:hlinkClick r:id="rId2"/>
          </p:cNvPr>
          <p:cNvPicPr>
            <a:picLocks noChangeAspect="1" noChangeArrowheads="1"/>
          </p:cNvPicPr>
          <p:nvPr/>
        </p:nvPicPr>
        <p:blipFill>
          <a:blip r:embed="rId3" cstate="print"/>
          <a:srcRect/>
          <a:stretch>
            <a:fillRect/>
          </a:stretch>
        </p:blipFill>
        <p:spPr bwMode="auto">
          <a:xfrm>
            <a:off x="4572000" y="3861048"/>
            <a:ext cx="4032448" cy="2605969"/>
          </a:xfrm>
          <a:prstGeom prst="rect">
            <a:avLst/>
          </a:prstGeom>
          <a:noFill/>
        </p:spPr>
      </p:pic>
      <p:sp>
        <p:nvSpPr>
          <p:cNvPr id="4" name="TextovéPole 3"/>
          <p:cNvSpPr txBox="1"/>
          <p:nvPr/>
        </p:nvSpPr>
        <p:spPr>
          <a:xfrm>
            <a:off x="8100392" y="3573016"/>
            <a:ext cx="476412" cy="369332"/>
          </a:xfrm>
          <a:prstGeom prst="rect">
            <a:avLst/>
          </a:prstGeom>
          <a:noFill/>
        </p:spPr>
        <p:txBody>
          <a:bodyPr wrap="none" rtlCol="0">
            <a:spAutoFit/>
          </a:bodyPr>
          <a:lstStyle/>
          <a:p>
            <a:r>
              <a:rPr lang="cs-CZ" dirty="0" smtClean="0"/>
              <a:t>32.</a:t>
            </a:r>
            <a:endParaRPr lang="cs-CZ" dirty="0"/>
          </a:p>
        </p:txBody>
      </p:sp>
      <p:sp>
        <p:nvSpPr>
          <p:cNvPr id="5" name="TextovéPole 4"/>
          <p:cNvSpPr txBox="1"/>
          <p:nvPr/>
        </p:nvSpPr>
        <p:spPr>
          <a:xfrm>
            <a:off x="1259632" y="3429000"/>
            <a:ext cx="5611280" cy="1569660"/>
          </a:xfrm>
          <a:prstGeom prst="rect">
            <a:avLst/>
          </a:prstGeom>
          <a:noFill/>
        </p:spPr>
        <p:txBody>
          <a:bodyPr wrap="none" rtlCol="0">
            <a:spAutoFit/>
          </a:bodyPr>
          <a:lstStyle/>
          <a:p>
            <a:r>
              <a:rPr lang="en-GB" sz="2400" dirty="0" smtClean="0"/>
              <a:t>John Huss sculpture in the Old Town square</a:t>
            </a:r>
          </a:p>
          <a:p>
            <a:r>
              <a:rPr lang="en-GB" sz="2400" dirty="0" smtClean="0"/>
              <a:t>(have a look – </a:t>
            </a:r>
          </a:p>
          <a:p>
            <a:r>
              <a:rPr lang="en-GB" sz="2400" dirty="0" smtClean="0"/>
              <a:t>there are many </a:t>
            </a:r>
          </a:p>
          <a:p>
            <a:r>
              <a:rPr lang="en-GB" sz="2400" dirty="0" smtClean="0"/>
              <a:t>pigeons there)</a:t>
            </a:r>
            <a:endParaRPr lang="en-GB" sz="2400"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1"/>
          <p:cNvSpPr>
            <a:spLocks noChangeArrowheads="1"/>
          </p:cNvSpPr>
          <p:nvPr/>
        </p:nvSpPr>
        <p:spPr bwMode="auto">
          <a:xfrm>
            <a:off x="539552" y="846004"/>
            <a:ext cx="8244408"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buFont typeface="Wingdings" pitchFamily="2" charset="2"/>
              <a:buChar char="v"/>
            </a:pPr>
            <a:r>
              <a:rPr lang="en-GB" sz="2400" dirty="0" smtClean="0">
                <a:solidFill>
                  <a:srgbClr val="C00000"/>
                </a:solidFill>
                <a:latin typeface="Book Antiqua" pitchFamily="18" charset="0"/>
                <a:cs typeface="Arial" charset="0"/>
              </a:rPr>
              <a:t>Approximately </a:t>
            </a:r>
            <a:r>
              <a:rPr lang="en-GB" sz="2400" b="1" dirty="0" smtClean="0">
                <a:solidFill>
                  <a:srgbClr val="C00000"/>
                </a:solidFill>
                <a:latin typeface="Book Antiqua" pitchFamily="18" charset="0"/>
                <a:cs typeface="Arial" charset="0"/>
              </a:rPr>
              <a:t>1890–1910.</a:t>
            </a:r>
            <a:r>
              <a:rPr lang="en-GB" sz="2400" dirty="0" smtClean="0">
                <a:solidFill>
                  <a:srgbClr val="C00000"/>
                </a:solidFill>
                <a:latin typeface="Book Antiqua" pitchFamily="18" charset="0"/>
                <a:cs typeface="Arial" charset="0"/>
              </a:rPr>
              <a:t> </a:t>
            </a:r>
            <a:r>
              <a:rPr kumimoji="0" lang="en-GB" sz="2400" b="1" i="0" u="none" strike="noStrike" cap="none" normalizeH="0" baseline="0" dirty="0" smtClean="0">
                <a:ln>
                  <a:noFill/>
                </a:ln>
                <a:solidFill>
                  <a:srgbClr val="C00000"/>
                </a:solidFill>
                <a:effectLst/>
                <a:latin typeface="Book Antiqua" pitchFamily="18" charset="0"/>
                <a:cs typeface="Arial" charset="0"/>
              </a:rPr>
              <a:t>Art Nouveau</a:t>
            </a:r>
            <a:r>
              <a:rPr kumimoji="0" lang="en-GB" sz="2400" b="0" i="0" u="none" strike="noStrike" cap="none" normalizeH="0" baseline="0" dirty="0" smtClean="0">
                <a:ln>
                  <a:noFill/>
                </a:ln>
                <a:solidFill>
                  <a:srgbClr val="C00000"/>
                </a:solidFill>
                <a:effectLst/>
                <a:latin typeface="Book Antiqua" pitchFamily="18" charset="0"/>
                <a:cs typeface="Arial" charset="0"/>
              </a:rPr>
              <a:t> </a:t>
            </a:r>
            <a:r>
              <a:rPr kumimoji="0" lang="en-GB" sz="2400" b="0" i="0" u="none" strike="noStrike" cap="none" normalizeH="0" dirty="0" smtClean="0">
                <a:ln>
                  <a:noFill/>
                </a:ln>
                <a:solidFill>
                  <a:srgbClr val="C00000"/>
                </a:solidFill>
                <a:effectLst/>
                <a:latin typeface="Book Antiqua" pitchFamily="18" charset="0"/>
                <a:cs typeface="Arial" charset="0"/>
              </a:rPr>
              <a:t> means</a:t>
            </a:r>
            <a:r>
              <a:rPr kumimoji="0" lang="en-GB" sz="2400" b="0" i="0" u="none" strike="noStrike" cap="none" normalizeH="0" baseline="0" dirty="0" smtClean="0">
                <a:ln>
                  <a:noFill/>
                </a:ln>
                <a:solidFill>
                  <a:srgbClr val="C00000"/>
                </a:solidFill>
                <a:effectLst/>
                <a:latin typeface="Book Antiqua" pitchFamily="18" charset="0"/>
                <a:cs typeface="Arial" charset="0"/>
              </a:rPr>
              <a:t> "new art“ in </a:t>
            </a:r>
            <a:r>
              <a:rPr lang="en-GB" sz="2400" dirty="0" smtClean="0">
                <a:solidFill>
                  <a:srgbClr val="C00000"/>
                </a:solidFill>
                <a:latin typeface="Book Antiqua" pitchFamily="18" charset="0"/>
                <a:cs typeface="Arial" charset="0"/>
              </a:rPr>
              <a:t>French</a:t>
            </a:r>
          </a:p>
          <a:p>
            <a:pPr lvl="0" fontAlgn="base">
              <a:spcBef>
                <a:spcPct val="0"/>
              </a:spcBef>
              <a:spcAft>
                <a:spcPct val="0"/>
              </a:spcAft>
            </a:pPr>
            <a:r>
              <a:rPr kumimoji="0" lang="en-GB" sz="2400" b="0" i="0" u="none" strike="noStrike" cap="none" normalizeH="0" baseline="0" dirty="0" smtClean="0">
                <a:ln>
                  <a:noFill/>
                </a:ln>
                <a:solidFill>
                  <a:srgbClr val="C00000"/>
                </a:solidFill>
                <a:effectLst/>
                <a:latin typeface="Book Antiqua" pitchFamily="18" charset="0"/>
                <a:cs typeface="Arial" charset="0"/>
              </a:rPr>
              <a:t>(also</a:t>
            </a:r>
            <a:r>
              <a:rPr kumimoji="0" lang="en-GB" sz="2400" b="0" i="0" u="none" strike="noStrike" cap="none" normalizeH="0" dirty="0" smtClean="0">
                <a:ln>
                  <a:noFill/>
                </a:ln>
                <a:solidFill>
                  <a:srgbClr val="C00000"/>
                </a:solidFill>
                <a:effectLst/>
                <a:latin typeface="Book Antiqua" pitchFamily="18" charset="0"/>
                <a:cs typeface="Arial" charset="0"/>
              </a:rPr>
              <a:t> known as </a:t>
            </a:r>
            <a:r>
              <a:rPr kumimoji="0" lang="en-GB" sz="2400" b="0" i="0" u="none" strike="noStrike" cap="none" normalizeH="0" baseline="0" dirty="0" smtClean="0">
                <a:ln>
                  <a:noFill/>
                </a:ln>
                <a:solidFill>
                  <a:srgbClr val="C00000"/>
                </a:solidFill>
                <a:effectLst/>
                <a:latin typeface="Book Antiqua" pitchFamily="18" charset="0"/>
                <a:cs typeface="Arial" charset="0"/>
              </a:rPr>
              <a:t> </a:t>
            </a:r>
            <a:r>
              <a:rPr kumimoji="0" lang="en-GB" sz="2400" b="1" i="0" u="none" strike="noStrike" cap="none" normalizeH="0" baseline="0" dirty="0" err="1" smtClean="0">
                <a:ln>
                  <a:noFill/>
                </a:ln>
                <a:solidFill>
                  <a:srgbClr val="C00000"/>
                </a:solidFill>
                <a:effectLst/>
                <a:latin typeface="Book Antiqua" pitchFamily="18" charset="0"/>
                <a:cs typeface="Arial" charset="0"/>
              </a:rPr>
              <a:t>Modernisme</a:t>
            </a:r>
            <a:r>
              <a:rPr kumimoji="0" lang="en-GB" sz="2400" b="0" i="0" u="none" strike="noStrike" cap="none" normalizeH="0" baseline="0" dirty="0" smtClean="0">
                <a:ln>
                  <a:noFill/>
                </a:ln>
                <a:solidFill>
                  <a:srgbClr val="C00000"/>
                </a:solidFill>
                <a:effectLst/>
                <a:latin typeface="Book Antiqua" pitchFamily="18" charset="0"/>
                <a:cs typeface="Arial" charset="0"/>
              </a:rPr>
              <a:t> /</a:t>
            </a:r>
            <a:r>
              <a:rPr kumimoji="0" lang="en-GB" sz="2400" b="1" i="0" u="none" strike="noStrike" cap="none" normalizeH="0" baseline="0" dirty="0" err="1" smtClean="0">
                <a:ln>
                  <a:noFill/>
                </a:ln>
                <a:solidFill>
                  <a:srgbClr val="C00000"/>
                </a:solidFill>
                <a:effectLst/>
                <a:latin typeface="Book Antiqua" pitchFamily="18" charset="0"/>
                <a:cs typeface="Arial" charset="0"/>
              </a:rPr>
              <a:t>Jugendstil</a:t>
            </a:r>
            <a:r>
              <a:rPr kumimoji="0" lang="en-GB" sz="2400" b="0" i="0" u="none" strike="noStrike" cap="none" normalizeH="0" baseline="0" dirty="0" smtClean="0">
                <a:ln>
                  <a:noFill/>
                </a:ln>
                <a:solidFill>
                  <a:srgbClr val="C00000"/>
                </a:solidFill>
                <a:effectLst/>
                <a:latin typeface="Book Antiqua" pitchFamily="18" charset="0"/>
                <a:cs typeface="Arial" charset="0"/>
              </a:rPr>
              <a:t>,/</a:t>
            </a:r>
            <a:r>
              <a:rPr kumimoji="0" lang="en-GB" sz="2400" b="1" i="0" u="none" strike="noStrike" cap="none" normalizeH="0" baseline="0" dirty="0" smtClean="0">
                <a:ln>
                  <a:noFill/>
                </a:ln>
                <a:solidFill>
                  <a:srgbClr val="C00000"/>
                </a:solidFill>
                <a:effectLst/>
                <a:latin typeface="Book Antiqua" pitchFamily="18" charset="0"/>
                <a:cs typeface="Arial" charset="0"/>
              </a:rPr>
              <a:t>Modern</a:t>
            </a:r>
            <a:r>
              <a:rPr kumimoji="0" lang="en-GB" sz="2400" b="0" i="0" u="none" strike="noStrike" cap="none" normalizeH="0" baseline="0" dirty="0" smtClean="0">
                <a:ln>
                  <a:noFill/>
                </a:ln>
                <a:solidFill>
                  <a:srgbClr val="C00000"/>
                </a:solidFill>
                <a:effectLst/>
                <a:latin typeface="Book Antiqua" pitchFamily="18" charset="0"/>
                <a:cs typeface="Arial" charset="0"/>
              </a:rPr>
              <a:t> /</a:t>
            </a:r>
            <a:r>
              <a:rPr kumimoji="0" lang="en-GB" sz="2400" b="1" i="0" u="none" strike="noStrike" cap="none" normalizeH="0" baseline="0" dirty="0" smtClean="0">
                <a:ln>
                  <a:noFill/>
                </a:ln>
                <a:solidFill>
                  <a:srgbClr val="C00000"/>
                </a:solidFill>
                <a:effectLst/>
                <a:latin typeface="Book Antiqua" pitchFamily="18" charset="0"/>
                <a:cs typeface="Arial" charset="0"/>
              </a:rPr>
              <a:t>Secession</a:t>
            </a:r>
            <a:r>
              <a:rPr kumimoji="0" lang="en-GB" sz="2400" b="0" i="0" u="none" strike="noStrike" cap="none" normalizeH="0" baseline="0" dirty="0" smtClean="0">
                <a:ln>
                  <a:noFill/>
                </a:ln>
                <a:solidFill>
                  <a:srgbClr val="C00000"/>
                </a:solidFill>
                <a:effectLst/>
                <a:latin typeface="Book Antiqua" pitchFamily="18" charset="0"/>
                <a:cs typeface="Arial" charset="0"/>
              </a:rPr>
              <a:t> / </a:t>
            </a:r>
            <a:r>
              <a:rPr kumimoji="0" lang="en-GB" sz="2400" b="1" i="0" u="none" strike="noStrike" cap="none" normalizeH="0" baseline="0" dirty="0" smtClean="0">
                <a:ln>
                  <a:noFill/>
                </a:ln>
                <a:solidFill>
                  <a:srgbClr val="C00000"/>
                </a:solidFill>
                <a:effectLst/>
                <a:latin typeface="Book Antiqua" pitchFamily="18" charset="0"/>
                <a:cs typeface="Arial" charset="0"/>
              </a:rPr>
              <a:t>Stile Liberty. </a:t>
            </a:r>
            <a:r>
              <a:rPr kumimoji="0" lang="en-GB" sz="2400" b="0" i="0" u="none" strike="noStrike" cap="none" normalizeH="0" baseline="0" dirty="0" smtClean="0">
                <a:ln>
                  <a:noFill/>
                </a:ln>
                <a:solidFill>
                  <a:srgbClr val="C00000"/>
                </a:solidFill>
                <a:effectLst/>
                <a:latin typeface="Book Antiqua" pitchFamily="18" charset="0"/>
                <a:cs typeface="Arial" charset="0"/>
              </a:rPr>
              <a:t>It is inspired by natural forms and structures ( flowers</a:t>
            </a:r>
            <a:r>
              <a:rPr lang="en-GB" sz="2400" dirty="0" smtClean="0">
                <a:solidFill>
                  <a:srgbClr val="C00000"/>
                </a:solidFill>
                <a:latin typeface="Book Antiqua" pitchFamily="18" charset="0"/>
                <a:cs typeface="Arial" charset="0"/>
              </a:rPr>
              <a:t>,</a:t>
            </a:r>
            <a:r>
              <a:rPr kumimoji="0" lang="en-GB" sz="2400" b="0" i="0" u="none" strike="noStrike" cap="none" normalizeH="0" baseline="0" dirty="0" smtClean="0">
                <a:ln>
                  <a:noFill/>
                </a:ln>
                <a:solidFill>
                  <a:srgbClr val="C00000"/>
                </a:solidFill>
                <a:effectLst/>
                <a:latin typeface="Book Antiqua" pitchFamily="18" charset="0"/>
                <a:cs typeface="Arial" charset="0"/>
              </a:rPr>
              <a:t> plants). Typical</a:t>
            </a:r>
            <a:r>
              <a:rPr kumimoji="0" lang="en-GB" sz="2400" b="0" i="0" u="none" strike="noStrike" cap="none" normalizeH="0" dirty="0" smtClean="0">
                <a:ln>
                  <a:noFill/>
                </a:ln>
                <a:solidFill>
                  <a:srgbClr val="C00000"/>
                </a:solidFill>
                <a:effectLst/>
                <a:latin typeface="Book Antiqua" pitchFamily="18" charset="0"/>
                <a:cs typeface="Arial" charset="0"/>
              </a:rPr>
              <a:t> are curved lines</a:t>
            </a:r>
            <a:r>
              <a:rPr kumimoji="0" lang="en-GB" sz="2400" b="0" i="0" u="none" strike="noStrike" cap="none" normalizeH="0" baseline="0" dirty="0" smtClean="0">
                <a:ln>
                  <a:noFill/>
                </a:ln>
                <a:solidFill>
                  <a:srgbClr val="C00000"/>
                </a:solidFill>
                <a:effectLst/>
                <a:latin typeface="Book Antiqua" pitchFamily="18" charset="0"/>
                <a:cs typeface="Arial" charset="0"/>
              </a:rPr>
              <a:t>. </a:t>
            </a:r>
          </a:p>
          <a:p>
            <a:pPr lvl="0" fontAlgn="base">
              <a:spcBef>
                <a:spcPct val="0"/>
              </a:spcBef>
              <a:spcAft>
                <a:spcPct val="0"/>
              </a:spcAft>
            </a:pPr>
            <a:r>
              <a:rPr lang="en-GB" sz="2400" b="1" dirty="0" err="1" smtClean="0">
                <a:solidFill>
                  <a:srgbClr val="C00000"/>
                </a:solidFill>
                <a:latin typeface="Book Antiqua" pitchFamily="18" charset="0"/>
                <a:cs typeface="Arial" charset="0"/>
              </a:rPr>
              <a:t>Alfons</a:t>
            </a:r>
            <a:r>
              <a:rPr lang="en-GB" sz="2400" b="1" dirty="0" smtClean="0">
                <a:solidFill>
                  <a:srgbClr val="C00000"/>
                </a:solidFill>
                <a:latin typeface="Book Antiqua" pitchFamily="18" charset="0"/>
                <a:cs typeface="Arial" charset="0"/>
              </a:rPr>
              <a:t> (Alphonse) Maria </a:t>
            </a:r>
            <a:r>
              <a:rPr lang="en-GB" sz="2400" b="1" dirty="0" err="1" smtClean="0">
                <a:solidFill>
                  <a:srgbClr val="C00000"/>
                </a:solidFill>
                <a:latin typeface="Book Antiqua" pitchFamily="18" charset="0"/>
                <a:cs typeface="Arial" charset="0"/>
              </a:rPr>
              <a:t>Mucha</a:t>
            </a:r>
            <a:r>
              <a:rPr lang="en-GB" sz="2400" dirty="0" smtClean="0">
                <a:solidFill>
                  <a:srgbClr val="C00000"/>
                </a:solidFill>
                <a:latin typeface="Book Antiqua" pitchFamily="18" charset="0"/>
                <a:cs typeface="Arial" charset="0"/>
              </a:rPr>
              <a:t> was an outstanding painter and decorative artist  of </a:t>
            </a:r>
            <a:r>
              <a:rPr lang="en-GB" sz="2400" b="1" dirty="0" smtClean="0">
                <a:solidFill>
                  <a:srgbClr val="C00000"/>
                </a:solidFill>
                <a:latin typeface="Book Antiqua" pitchFamily="18" charset="0"/>
                <a:cs typeface="Arial" charset="0"/>
              </a:rPr>
              <a:t>Art Nouveau. </a:t>
            </a:r>
            <a:r>
              <a:rPr lang="en-GB" sz="2400" dirty="0" smtClean="0">
                <a:solidFill>
                  <a:srgbClr val="C00000"/>
                </a:solidFill>
                <a:latin typeface="Book Antiqua" pitchFamily="18" charset="0"/>
                <a:cs typeface="Arial" charset="0"/>
              </a:rPr>
              <a:t> He produced many paintings, illustrations, advertisements, postcards and designs.</a:t>
            </a:r>
            <a:r>
              <a:rPr lang="en-GB" sz="2400" dirty="0" smtClean="0">
                <a:solidFill>
                  <a:srgbClr val="C00000"/>
                </a:solidFill>
                <a:latin typeface="Book Antiqua" pitchFamily="18" charset="0"/>
              </a:rPr>
              <a:t> He created the </a:t>
            </a:r>
            <a:r>
              <a:rPr lang="en-GB" sz="2400" b="1" dirty="0" smtClean="0">
                <a:solidFill>
                  <a:srgbClr val="C00000"/>
                </a:solidFill>
                <a:latin typeface="Book Antiqua" pitchFamily="18" charset="0"/>
              </a:rPr>
              <a:t>murals in the Mayor's Office at the Municipal House</a:t>
            </a:r>
            <a:r>
              <a:rPr lang="en-GB" sz="2400" dirty="0" smtClean="0">
                <a:solidFill>
                  <a:srgbClr val="C00000"/>
                </a:solidFill>
                <a:latin typeface="Book Antiqua" pitchFamily="18" charset="0"/>
              </a:rPr>
              <a:t> He is the author of </a:t>
            </a:r>
            <a:r>
              <a:rPr lang="en-GB" sz="2400" b="1" dirty="0" smtClean="0">
                <a:solidFill>
                  <a:srgbClr val="C00000"/>
                </a:solidFill>
                <a:latin typeface="Book Antiqua" pitchFamily="18" charset="0"/>
              </a:rPr>
              <a:t>The Slav Epic </a:t>
            </a:r>
            <a:r>
              <a:rPr lang="en-GB" sz="2400" dirty="0" smtClean="0">
                <a:solidFill>
                  <a:srgbClr val="C00000"/>
                </a:solidFill>
                <a:latin typeface="Book Antiqua" pitchFamily="18" charset="0"/>
              </a:rPr>
              <a:t>(</a:t>
            </a:r>
            <a:r>
              <a:rPr lang="en-GB" sz="2400" dirty="0" err="1" smtClean="0">
                <a:solidFill>
                  <a:srgbClr val="C00000"/>
                </a:solidFill>
                <a:latin typeface="Book Antiqua" pitchFamily="18" charset="0"/>
              </a:rPr>
              <a:t>Slovanská</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epopej</a:t>
            </a:r>
            <a:r>
              <a:rPr lang="en-GB" sz="2400" dirty="0" smtClean="0">
                <a:solidFill>
                  <a:srgbClr val="C00000"/>
                </a:solidFill>
                <a:latin typeface="Book Antiqua" pitchFamily="18" charset="0"/>
              </a:rPr>
              <a:t>), a series of twenty huge paintings depicting  history of our nation which he bestowed to the city of Prague in 1928 </a:t>
            </a:r>
            <a:endParaRPr kumimoji="0" lang="en-GB" sz="2400" b="0" i="0" u="none" strike="noStrike" cap="none" normalizeH="0" baseline="0" dirty="0" smtClean="0">
              <a:ln>
                <a:noFill/>
              </a:ln>
              <a:solidFill>
                <a:srgbClr val="C00000"/>
              </a:solidFill>
              <a:effectLst/>
              <a:latin typeface="Book Antiqua" pitchFamily="18" charset="0"/>
              <a:cs typeface="Arial" charset="0"/>
            </a:endParaRPr>
          </a:p>
        </p:txBody>
      </p:sp>
      <p:pic>
        <p:nvPicPr>
          <p:cNvPr id="70659" name="Picture 3" descr="http://upload.wikimedia.org/wikipedia/commons/thumb/2/21/Speaker_Icon.svg/13px-Speaker_Icon.svg.png">
            <a:hlinkClick r:id="rId2" tooltip="File:Cs-Alfons Mucha.ogg"/>
          </p:cNvPr>
          <p:cNvPicPr>
            <a:picLocks noChangeAspect="1" noChangeArrowheads="1"/>
          </p:cNvPicPr>
          <p:nvPr/>
        </p:nvPicPr>
        <p:blipFill>
          <a:blip r:embed="rId3" cstate="print"/>
          <a:srcRect/>
          <a:stretch>
            <a:fillRect/>
          </a:stretch>
        </p:blipFill>
        <p:spPr bwMode="auto">
          <a:xfrm>
            <a:off x="5670550" y="30163"/>
            <a:ext cx="123825" cy="123825"/>
          </a:xfrm>
          <a:prstGeom prst="rect">
            <a:avLst/>
          </a:prstGeom>
          <a:noFill/>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71600" y="548680"/>
            <a:ext cx="7020272" cy="830997"/>
          </a:xfrm>
          <a:prstGeom prst="rect">
            <a:avLst/>
          </a:prstGeom>
        </p:spPr>
        <p:txBody>
          <a:bodyPr wrap="square">
            <a:spAutoFit/>
          </a:bodyPr>
          <a:lstStyle/>
          <a:p>
            <a:r>
              <a:rPr lang="en-GB" sz="2400" dirty="0" smtClean="0">
                <a:solidFill>
                  <a:srgbClr val="C00000"/>
                </a:solidFill>
                <a:latin typeface="Book Antiqua" pitchFamily="18" charset="0"/>
              </a:rPr>
              <a:t>We can also see  </a:t>
            </a:r>
            <a:r>
              <a:rPr lang="en-GB" sz="2400" dirty="0" err="1" smtClean="0">
                <a:solidFill>
                  <a:srgbClr val="C00000"/>
                </a:solidFill>
                <a:latin typeface="Book Antiqua" pitchFamily="18" charset="0"/>
              </a:rPr>
              <a:t>Mucha´s</a:t>
            </a:r>
            <a:r>
              <a:rPr lang="en-GB" sz="2400" dirty="0" smtClean="0">
                <a:solidFill>
                  <a:srgbClr val="C00000"/>
                </a:solidFill>
                <a:latin typeface="Book Antiqua" pitchFamily="18" charset="0"/>
              </a:rPr>
              <a:t> work at stained glass window in the St. </a:t>
            </a:r>
            <a:r>
              <a:rPr lang="en-GB" sz="2400" dirty="0" err="1" smtClean="0">
                <a:solidFill>
                  <a:srgbClr val="C00000"/>
                </a:solidFill>
                <a:latin typeface="Book Antiqua" pitchFamily="18" charset="0"/>
              </a:rPr>
              <a:t>Vitus</a:t>
            </a:r>
            <a:r>
              <a:rPr lang="en-GB" sz="2400" dirty="0" smtClean="0">
                <a:solidFill>
                  <a:srgbClr val="C00000"/>
                </a:solidFill>
                <a:latin typeface="Book Antiqua" pitchFamily="18" charset="0"/>
              </a:rPr>
              <a:t> Cathedral.</a:t>
            </a:r>
            <a:endParaRPr lang="en-GB" sz="2400" dirty="0"/>
          </a:p>
        </p:txBody>
      </p:sp>
      <p:sp>
        <p:nvSpPr>
          <p:cNvPr id="3" name="Obdélník 2"/>
          <p:cNvSpPr/>
          <p:nvPr/>
        </p:nvSpPr>
        <p:spPr>
          <a:xfrm>
            <a:off x="683568" y="1556792"/>
            <a:ext cx="4248472" cy="1200329"/>
          </a:xfrm>
          <a:prstGeom prst="rect">
            <a:avLst/>
          </a:prstGeom>
        </p:spPr>
        <p:txBody>
          <a:bodyPr wrap="square">
            <a:spAutoFit/>
          </a:bodyPr>
          <a:lstStyle/>
          <a:p>
            <a:r>
              <a:rPr lang="en-GB" sz="2400" dirty="0" err="1" smtClean="0"/>
              <a:t>Mucha's</a:t>
            </a:r>
            <a:r>
              <a:rPr lang="en-GB" sz="2400" dirty="0" smtClean="0"/>
              <a:t> stained glass window </a:t>
            </a:r>
          </a:p>
          <a:p>
            <a:r>
              <a:rPr lang="en-GB" sz="2400" dirty="0" smtClean="0"/>
              <a:t>in </a:t>
            </a:r>
            <a:r>
              <a:rPr lang="en-GB" sz="2400" b="1" dirty="0" smtClean="0"/>
              <a:t>St. </a:t>
            </a:r>
            <a:r>
              <a:rPr lang="en-GB" sz="2400" b="1" dirty="0" err="1" smtClean="0"/>
              <a:t>Vitus</a:t>
            </a:r>
            <a:r>
              <a:rPr lang="en-GB" sz="2400" b="1" dirty="0" smtClean="0"/>
              <a:t> Cathedral -</a:t>
            </a:r>
            <a:r>
              <a:rPr lang="en-GB" sz="2400" dirty="0" smtClean="0"/>
              <a:t> Prague Castle</a:t>
            </a:r>
            <a:endParaRPr lang="en-GB" sz="2400" dirty="0"/>
          </a:p>
        </p:txBody>
      </p:sp>
      <p:pic>
        <p:nvPicPr>
          <p:cNvPr id="71682" name="Picture 2" descr="http://upload.wikimedia.org/wikipedia/commons/a/ae/Mucha_stained_glass_windows_in_St._Vitus_Cathedral.JPG"/>
          <p:cNvPicPr>
            <a:picLocks noChangeAspect="1" noChangeArrowheads="1"/>
          </p:cNvPicPr>
          <p:nvPr/>
        </p:nvPicPr>
        <p:blipFill>
          <a:blip r:embed="rId2" cstate="print"/>
          <a:srcRect t="6029" b="2584"/>
          <a:stretch>
            <a:fillRect/>
          </a:stretch>
        </p:blipFill>
        <p:spPr bwMode="auto">
          <a:xfrm>
            <a:off x="5004048" y="1268760"/>
            <a:ext cx="3837664" cy="5256584"/>
          </a:xfrm>
          <a:prstGeom prst="rect">
            <a:avLst/>
          </a:prstGeom>
          <a:noFill/>
        </p:spPr>
      </p:pic>
      <p:pic>
        <p:nvPicPr>
          <p:cNvPr id="71684" name="Picture 4" descr="http://upload.wikimedia.org/wikipedia/commons/a/ae/Mucha_stained_glass_windows_in_St._Vitus_Cathedral.JPG"/>
          <p:cNvPicPr>
            <a:picLocks noChangeAspect="1" noChangeArrowheads="1"/>
          </p:cNvPicPr>
          <p:nvPr/>
        </p:nvPicPr>
        <p:blipFill>
          <a:blip r:embed="rId3" cstate="print"/>
          <a:srcRect l="33577" t="69759" r="36160" b="12057"/>
          <a:stretch>
            <a:fillRect/>
          </a:stretch>
        </p:blipFill>
        <p:spPr bwMode="auto">
          <a:xfrm>
            <a:off x="1115616" y="3356992"/>
            <a:ext cx="3096344" cy="2789955"/>
          </a:xfrm>
          <a:prstGeom prst="rect">
            <a:avLst/>
          </a:prstGeom>
          <a:noFill/>
        </p:spPr>
      </p:pic>
      <p:sp>
        <p:nvSpPr>
          <p:cNvPr id="6" name="TextovéPole 5"/>
          <p:cNvSpPr txBox="1"/>
          <p:nvPr/>
        </p:nvSpPr>
        <p:spPr>
          <a:xfrm>
            <a:off x="8388424" y="908720"/>
            <a:ext cx="476412" cy="369332"/>
          </a:xfrm>
          <a:prstGeom prst="rect">
            <a:avLst/>
          </a:prstGeom>
          <a:noFill/>
        </p:spPr>
        <p:txBody>
          <a:bodyPr wrap="none" rtlCol="0">
            <a:spAutoFit/>
          </a:bodyPr>
          <a:lstStyle/>
          <a:p>
            <a:r>
              <a:rPr lang="cs-CZ" dirty="0" smtClean="0"/>
              <a:t>33.</a:t>
            </a:r>
            <a:endParaRPr lang="cs-CZ" dirty="0"/>
          </a:p>
        </p:txBody>
      </p:sp>
      <p:sp>
        <p:nvSpPr>
          <p:cNvPr id="7" name="TextovéPole 6"/>
          <p:cNvSpPr txBox="1"/>
          <p:nvPr/>
        </p:nvSpPr>
        <p:spPr>
          <a:xfrm>
            <a:off x="3275856" y="2996952"/>
            <a:ext cx="1055866" cy="369332"/>
          </a:xfrm>
          <a:prstGeom prst="rect">
            <a:avLst/>
          </a:prstGeom>
          <a:noFill/>
        </p:spPr>
        <p:txBody>
          <a:bodyPr wrap="none" rtlCol="0">
            <a:spAutoFit/>
          </a:bodyPr>
          <a:lstStyle/>
          <a:p>
            <a:r>
              <a:rPr lang="cs-CZ" dirty="0" smtClean="0"/>
              <a:t>33. detail</a:t>
            </a:r>
            <a:endParaRPr lang="cs-CZ"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upload.wikimedia.org/wikipedia/commons/thumb/7/72/Alfons_Mucha_-_Czechoslovakian_poststamps.JPG/220px-Alfons_Mucha_-_Czechoslovakian_poststamps.JPG">
            <a:hlinkClick r:id="rId2"/>
          </p:cNvPr>
          <p:cNvPicPr>
            <a:picLocks noChangeAspect="1" noChangeArrowheads="1"/>
          </p:cNvPicPr>
          <p:nvPr/>
        </p:nvPicPr>
        <p:blipFill>
          <a:blip r:embed="rId3" cstate="print"/>
          <a:srcRect/>
          <a:stretch>
            <a:fillRect/>
          </a:stretch>
        </p:blipFill>
        <p:spPr bwMode="auto">
          <a:xfrm>
            <a:off x="1979712" y="2996952"/>
            <a:ext cx="4722056" cy="2232248"/>
          </a:xfrm>
          <a:prstGeom prst="rect">
            <a:avLst/>
          </a:prstGeom>
          <a:noFill/>
        </p:spPr>
      </p:pic>
      <p:sp>
        <p:nvSpPr>
          <p:cNvPr id="3" name="Obdélník 2"/>
          <p:cNvSpPr/>
          <p:nvPr/>
        </p:nvSpPr>
        <p:spPr>
          <a:xfrm>
            <a:off x="827584" y="548680"/>
            <a:ext cx="8064896" cy="1569660"/>
          </a:xfrm>
          <a:prstGeom prst="rect">
            <a:avLst/>
          </a:prstGeom>
        </p:spPr>
        <p:txBody>
          <a:bodyPr wrap="square">
            <a:spAutoFit/>
          </a:bodyPr>
          <a:lstStyle/>
          <a:p>
            <a:r>
              <a:rPr lang="en-GB" sz="2400" b="1" dirty="0" err="1" smtClean="0">
                <a:solidFill>
                  <a:srgbClr val="C00000"/>
                </a:solidFill>
                <a:latin typeface="Book Antiqua" pitchFamily="18" charset="0"/>
              </a:rPr>
              <a:t>Alfons</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Mucha</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designed the new </a:t>
            </a:r>
            <a:r>
              <a:rPr lang="en-GB" sz="2400" b="1" dirty="0" smtClean="0">
                <a:solidFill>
                  <a:srgbClr val="C00000"/>
                </a:solidFill>
                <a:latin typeface="Book Antiqua" pitchFamily="18" charset="0"/>
              </a:rPr>
              <a:t>postage stamps</a:t>
            </a:r>
            <a:r>
              <a:rPr lang="en-GB" sz="2400" dirty="0" smtClean="0">
                <a:solidFill>
                  <a:srgbClr val="C00000"/>
                </a:solidFill>
                <a:latin typeface="Book Antiqua" pitchFamily="18" charset="0"/>
              </a:rPr>
              <a:t>, banknotes, and other government documents for the newly established  Czechoslovak state after the World War I . </a:t>
            </a:r>
            <a:endParaRPr lang="en-GB" sz="2400" dirty="0"/>
          </a:p>
        </p:txBody>
      </p:sp>
      <p:sp>
        <p:nvSpPr>
          <p:cNvPr id="4" name="TextovéPole 3"/>
          <p:cNvSpPr txBox="1"/>
          <p:nvPr/>
        </p:nvSpPr>
        <p:spPr>
          <a:xfrm>
            <a:off x="899592" y="2348880"/>
            <a:ext cx="6821419" cy="461665"/>
          </a:xfrm>
          <a:prstGeom prst="rect">
            <a:avLst/>
          </a:prstGeom>
          <a:noFill/>
        </p:spPr>
        <p:txBody>
          <a:bodyPr wrap="none" rtlCol="0">
            <a:spAutoFit/>
          </a:bodyPr>
          <a:lstStyle/>
          <a:p>
            <a:r>
              <a:rPr lang="cs-CZ" sz="2400" dirty="0" err="1" smtClean="0"/>
              <a:t>First</a:t>
            </a:r>
            <a:r>
              <a:rPr lang="cs-CZ" sz="2400" dirty="0" smtClean="0"/>
              <a:t> </a:t>
            </a:r>
            <a:r>
              <a:rPr lang="cs-CZ" sz="2400" dirty="0" err="1" smtClean="0"/>
              <a:t>Czechoslovak</a:t>
            </a:r>
            <a:r>
              <a:rPr lang="cs-CZ" sz="2400" dirty="0" smtClean="0"/>
              <a:t> </a:t>
            </a:r>
            <a:r>
              <a:rPr lang="cs-CZ" sz="2400" dirty="0" err="1" smtClean="0"/>
              <a:t>stamps</a:t>
            </a:r>
            <a:r>
              <a:rPr lang="cs-CZ" sz="2400" dirty="0" smtClean="0"/>
              <a:t> </a:t>
            </a:r>
            <a:r>
              <a:rPr lang="cs-CZ" sz="2400" dirty="0" err="1" smtClean="0"/>
              <a:t>designed</a:t>
            </a:r>
            <a:r>
              <a:rPr lang="cs-CZ" sz="2400" dirty="0" smtClean="0"/>
              <a:t> by Alfons Mucha</a:t>
            </a:r>
            <a:endParaRPr lang="cs-CZ" sz="2400" dirty="0"/>
          </a:p>
        </p:txBody>
      </p:sp>
      <p:sp>
        <p:nvSpPr>
          <p:cNvPr id="5" name="TextovéPole 4"/>
          <p:cNvSpPr txBox="1"/>
          <p:nvPr/>
        </p:nvSpPr>
        <p:spPr>
          <a:xfrm>
            <a:off x="6588224" y="2996952"/>
            <a:ext cx="476412" cy="369332"/>
          </a:xfrm>
          <a:prstGeom prst="rect">
            <a:avLst/>
          </a:prstGeom>
          <a:noFill/>
        </p:spPr>
        <p:txBody>
          <a:bodyPr wrap="none" rtlCol="0">
            <a:spAutoFit/>
          </a:bodyPr>
          <a:lstStyle/>
          <a:p>
            <a:r>
              <a:rPr lang="cs-CZ" dirty="0" smtClean="0"/>
              <a:t>34.</a:t>
            </a:r>
            <a:endParaRPr lang="cs-CZ"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U cerne matky bozi1.jpg">
            <a:hlinkClick r:id="rId2"/>
          </p:cNvPr>
          <p:cNvPicPr>
            <a:picLocks noChangeAspect="1" noChangeArrowheads="1"/>
          </p:cNvPicPr>
          <p:nvPr/>
        </p:nvPicPr>
        <p:blipFill>
          <a:blip r:embed="rId3" cstate="print"/>
          <a:srcRect t="5669" b="29291"/>
          <a:stretch>
            <a:fillRect/>
          </a:stretch>
        </p:blipFill>
        <p:spPr bwMode="auto">
          <a:xfrm>
            <a:off x="4355976" y="3429000"/>
            <a:ext cx="3644315" cy="3160190"/>
          </a:xfrm>
          <a:prstGeom prst="rect">
            <a:avLst/>
          </a:prstGeom>
          <a:noFill/>
        </p:spPr>
      </p:pic>
      <p:sp>
        <p:nvSpPr>
          <p:cNvPr id="2" name="Obdélník 1"/>
          <p:cNvSpPr/>
          <p:nvPr/>
        </p:nvSpPr>
        <p:spPr>
          <a:xfrm>
            <a:off x="611560" y="476672"/>
            <a:ext cx="7848872" cy="3416320"/>
          </a:xfrm>
          <a:prstGeom prst="rect">
            <a:avLst/>
          </a:prstGeom>
        </p:spPr>
        <p:txBody>
          <a:bodyPr wrap="square">
            <a:spAutoFit/>
          </a:bodyPr>
          <a:lstStyle/>
          <a:p>
            <a:r>
              <a:rPr lang="en-GB" sz="2400" dirty="0" smtClean="0">
                <a:solidFill>
                  <a:srgbClr val="C00000"/>
                </a:solidFill>
                <a:latin typeface="Book Antiqua" pitchFamily="18" charset="0"/>
              </a:rPr>
              <a:t>1912 to 1914. Prague was an important centre of  </a:t>
            </a:r>
            <a:r>
              <a:rPr lang="en-GB" sz="2400" b="1" dirty="0" smtClean="0">
                <a:solidFill>
                  <a:srgbClr val="C00000"/>
                </a:solidFill>
                <a:latin typeface="Book Antiqua" pitchFamily="18" charset="0"/>
              </a:rPr>
              <a:t>Cubism </a:t>
            </a:r>
            <a:r>
              <a:rPr lang="en-GB" sz="2400" dirty="0" smtClean="0">
                <a:solidFill>
                  <a:srgbClr val="C00000"/>
                </a:solidFill>
                <a:latin typeface="Book Antiqua" pitchFamily="18" charset="0"/>
              </a:rPr>
              <a:t>(the main centre was in  Paris) . The followers of this style showed different view of reality.  Among main signs belong sharp ridges  (crystal forms).</a:t>
            </a:r>
          </a:p>
          <a:p>
            <a:r>
              <a:rPr lang="en-GB" sz="2400" dirty="0" smtClean="0">
                <a:solidFill>
                  <a:srgbClr val="C00000"/>
                </a:solidFill>
                <a:latin typeface="Book Antiqua" pitchFamily="18" charset="0"/>
              </a:rPr>
              <a:t>architects: </a:t>
            </a:r>
            <a:r>
              <a:rPr lang="en-GB" sz="2400" dirty="0" err="1" smtClean="0">
                <a:solidFill>
                  <a:srgbClr val="C00000"/>
                </a:solidFill>
                <a:latin typeface="Book Antiqua" pitchFamily="18" charset="0"/>
              </a:rPr>
              <a:t>Pavel</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Janák</a:t>
            </a:r>
            <a:r>
              <a:rPr lang="en-GB" sz="2400" dirty="0" smtClean="0">
                <a:solidFill>
                  <a:srgbClr val="C00000"/>
                </a:solidFill>
                <a:latin typeface="Book Antiqua" pitchFamily="18" charset="0"/>
              </a:rPr>
              <a:t>, Josef </a:t>
            </a:r>
            <a:r>
              <a:rPr lang="en-GB" sz="2400" dirty="0" err="1" smtClean="0">
                <a:solidFill>
                  <a:srgbClr val="C00000"/>
                </a:solidFill>
                <a:latin typeface="Book Antiqua" pitchFamily="18" charset="0"/>
              </a:rPr>
              <a:t>Gočár</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Vlastislav</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Hofman</a:t>
            </a:r>
            <a:r>
              <a:rPr lang="en-GB" sz="2400" dirty="0" smtClean="0">
                <a:solidFill>
                  <a:srgbClr val="C00000"/>
                </a:solidFill>
                <a:latin typeface="Book Antiqua" pitchFamily="18" charset="0"/>
              </a:rPr>
              <a:t>,  Josef </a:t>
            </a:r>
            <a:r>
              <a:rPr lang="en-GB" sz="2400" dirty="0" err="1" smtClean="0">
                <a:solidFill>
                  <a:srgbClr val="C00000"/>
                </a:solidFill>
                <a:latin typeface="Book Antiqua" pitchFamily="18" charset="0"/>
              </a:rPr>
              <a:t>Chochol</a:t>
            </a:r>
            <a:endParaRPr lang="en-GB" sz="2400" dirty="0" smtClean="0">
              <a:solidFill>
                <a:srgbClr val="C00000"/>
              </a:solidFill>
              <a:latin typeface="Book Antiqua" pitchFamily="18" charset="0"/>
            </a:endParaRPr>
          </a:p>
          <a:p>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House of the Black </a:t>
            </a:r>
            <a:r>
              <a:rPr lang="en-GB" sz="2400" b="1" dirty="0" err="1" smtClean="0">
                <a:solidFill>
                  <a:srgbClr val="C00000"/>
                </a:solidFill>
                <a:latin typeface="Book Antiqua" pitchFamily="18" charset="0"/>
              </a:rPr>
              <a:t>madonna</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in </a:t>
            </a:r>
            <a:r>
              <a:rPr lang="en-GB" sz="2400" dirty="0" err="1" smtClean="0">
                <a:solidFill>
                  <a:srgbClr val="C00000"/>
                </a:solidFill>
                <a:latin typeface="Book Antiqua" pitchFamily="18" charset="0"/>
              </a:rPr>
              <a:t>Celetná</a:t>
            </a:r>
            <a:r>
              <a:rPr lang="en-GB" sz="2400" dirty="0" smtClean="0">
                <a:solidFill>
                  <a:srgbClr val="C00000"/>
                </a:solidFill>
                <a:latin typeface="Book Antiqua" pitchFamily="18" charset="0"/>
              </a:rPr>
              <a:t> Street (temporary there are  café and  Czech Cubism Museum) was built in Cubist style (</a:t>
            </a:r>
            <a:r>
              <a:rPr lang="en-GB" sz="2400" b="1" dirty="0" smtClean="0">
                <a:solidFill>
                  <a:srgbClr val="C00000"/>
                </a:solidFill>
                <a:latin typeface="Book Antiqua" pitchFamily="18" charset="0"/>
              </a:rPr>
              <a:t>Josef </a:t>
            </a:r>
            <a:r>
              <a:rPr lang="en-GB" sz="2400" b="1" dirty="0" err="1" smtClean="0">
                <a:solidFill>
                  <a:srgbClr val="C00000"/>
                </a:solidFill>
                <a:latin typeface="Book Antiqua" pitchFamily="18" charset="0"/>
              </a:rPr>
              <a:t>Gočár</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1912)).</a:t>
            </a:r>
            <a:endParaRPr lang="en-GB" sz="2400" dirty="0" smtClean="0">
              <a:solidFill>
                <a:srgbClr val="C00000"/>
              </a:solidFill>
              <a:latin typeface="Book Antiqua" pitchFamily="18" charset="0"/>
            </a:endParaRPr>
          </a:p>
        </p:txBody>
      </p:sp>
      <p:pic>
        <p:nvPicPr>
          <p:cNvPr id="1028" name="Picture 4" descr="Fotka"/>
          <p:cNvPicPr>
            <a:picLocks noChangeAspect="1" noChangeArrowheads="1"/>
          </p:cNvPicPr>
          <p:nvPr/>
        </p:nvPicPr>
        <p:blipFill>
          <a:blip r:embed="rId4" cstate="print"/>
          <a:srcRect/>
          <a:stretch>
            <a:fillRect/>
          </a:stretch>
        </p:blipFill>
        <p:spPr bwMode="auto">
          <a:xfrm>
            <a:off x="755576" y="4293096"/>
            <a:ext cx="3173054" cy="2279899"/>
          </a:xfrm>
          <a:prstGeom prst="rect">
            <a:avLst/>
          </a:prstGeom>
          <a:noFill/>
        </p:spPr>
      </p:pic>
      <p:sp>
        <p:nvSpPr>
          <p:cNvPr id="6" name="Obdélník 5"/>
          <p:cNvSpPr/>
          <p:nvPr/>
        </p:nvSpPr>
        <p:spPr>
          <a:xfrm>
            <a:off x="1115616" y="3933056"/>
            <a:ext cx="3744416" cy="461665"/>
          </a:xfrm>
          <a:prstGeom prst="rect">
            <a:avLst/>
          </a:prstGeom>
          <a:solidFill>
            <a:schemeClr val="bg1"/>
          </a:solidFill>
        </p:spPr>
        <p:txBody>
          <a:bodyPr wrap="square">
            <a:spAutoFit/>
          </a:bodyPr>
          <a:lstStyle/>
          <a:p>
            <a:r>
              <a:rPr lang="cs-CZ" sz="2400" dirty="0" smtClean="0"/>
              <a:t>House </a:t>
            </a:r>
            <a:r>
              <a:rPr lang="cs-CZ" sz="2400" dirty="0" err="1" smtClean="0"/>
              <a:t>of</a:t>
            </a:r>
            <a:r>
              <a:rPr lang="cs-CZ" sz="2400" dirty="0" smtClean="0"/>
              <a:t> </a:t>
            </a:r>
            <a:r>
              <a:rPr lang="cs-CZ" sz="2400" dirty="0" err="1" smtClean="0"/>
              <a:t>the</a:t>
            </a:r>
            <a:r>
              <a:rPr lang="cs-CZ" sz="2400" dirty="0" smtClean="0"/>
              <a:t> </a:t>
            </a:r>
            <a:r>
              <a:rPr lang="cs-CZ" sz="2400" dirty="0" err="1" smtClean="0"/>
              <a:t>Black</a:t>
            </a:r>
            <a:r>
              <a:rPr lang="cs-CZ" sz="2400" dirty="0" smtClean="0"/>
              <a:t> </a:t>
            </a:r>
            <a:r>
              <a:rPr lang="cs-CZ" sz="2400" dirty="0" err="1" smtClean="0"/>
              <a:t>madonna</a:t>
            </a:r>
            <a:endParaRPr lang="cs-CZ" sz="2400" dirty="0"/>
          </a:p>
        </p:txBody>
      </p:sp>
      <p:sp>
        <p:nvSpPr>
          <p:cNvPr id="7" name="TextovéPole 6"/>
          <p:cNvSpPr txBox="1"/>
          <p:nvPr/>
        </p:nvSpPr>
        <p:spPr>
          <a:xfrm>
            <a:off x="7956376" y="3429000"/>
            <a:ext cx="504056" cy="369332"/>
          </a:xfrm>
          <a:prstGeom prst="rect">
            <a:avLst/>
          </a:prstGeom>
          <a:noFill/>
        </p:spPr>
        <p:txBody>
          <a:bodyPr wrap="square" rtlCol="0">
            <a:spAutoFit/>
          </a:bodyPr>
          <a:lstStyle/>
          <a:p>
            <a:r>
              <a:rPr lang="cs-CZ" dirty="0" smtClean="0"/>
              <a:t>36.</a:t>
            </a:r>
            <a:endParaRPr lang="cs-CZ" dirty="0"/>
          </a:p>
        </p:txBody>
      </p:sp>
      <p:sp>
        <p:nvSpPr>
          <p:cNvPr id="8" name="TextovéPole 7"/>
          <p:cNvSpPr txBox="1"/>
          <p:nvPr/>
        </p:nvSpPr>
        <p:spPr>
          <a:xfrm>
            <a:off x="323528" y="3861048"/>
            <a:ext cx="476412" cy="369332"/>
          </a:xfrm>
          <a:prstGeom prst="rect">
            <a:avLst/>
          </a:prstGeom>
          <a:noFill/>
        </p:spPr>
        <p:txBody>
          <a:bodyPr wrap="none" rtlCol="0">
            <a:spAutoFit/>
          </a:bodyPr>
          <a:lstStyle/>
          <a:p>
            <a:r>
              <a:rPr lang="cs-CZ" dirty="0" smtClean="0"/>
              <a:t>35.</a:t>
            </a:r>
            <a:endParaRPr lang="cs-CZ" dirty="0"/>
          </a:p>
        </p:txBody>
      </p:sp>
      <p:sp>
        <p:nvSpPr>
          <p:cNvPr id="9" name="TextovéPole 8"/>
          <p:cNvSpPr txBox="1"/>
          <p:nvPr/>
        </p:nvSpPr>
        <p:spPr>
          <a:xfrm>
            <a:off x="971600" y="6165304"/>
            <a:ext cx="1876283" cy="369332"/>
          </a:xfrm>
          <a:prstGeom prst="rect">
            <a:avLst/>
          </a:prstGeom>
          <a:noFill/>
        </p:spPr>
        <p:txBody>
          <a:bodyPr wrap="none" rtlCol="0">
            <a:spAutoFit/>
          </a:bodyPr>
          <a:lstStyle/>
          <a:p>
            <a:r>
              <a:rPr lang="cs-CZ" dirty="0" smtClean="0">
                <a:solidFill>
                  <a:schemeClr val="bg1"/>
                </a:solidFill>
              </a:rPr>
              <a:t>Grand Café Orient</a:t>
            </a:r>
            <a:endParaRPr lang="cs-CZ" dirty="0">
              <a:solidFill>
                <a:schemeClr val="bg1"/>
              </a:solidFill>
            </a:endParaRP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260648"/>
            <a:ext cx="8229600" cy="5832648"/>
          </a:xfrm>
        </p:spPr>
        <p:txBody>
          <a:bodyPr>
            <a:normAutofit fontScale="32500" lnSpcReduction="20000"/>
          </a:bodyPr>
          <a:lstStyle/>
          <a:p>
            <a:endParaRPr lang="cs-CZ" dirty="0" smtClean="0">
              <a:solidFill>
                <a:srgbClr val="C00000"/>
              </a:solidFill>
              <a:latin typeface="Times New Roman" pitchFamily="18" charset="0"/>
              <a:cs typeface="Times New Roman" pitchFamily="18" charset="0"/>
            </a:endParaRPr>
          </a:p>
          <a:p>
            <a:pPr lvl="1">
              <a:buFont typeface="Wingdings" pitchFamily="2" charset="2"/>
              <a:buChar char="v"/>
            </a:pPr>
            <a:endParaRPr lang="cs-CZ" sz="7400" b="1" dirty="0" smtClean="0">
              <a:solidFill>
                <a:srgbClr val="C00000"/>
              </a:solidFill>
              <a:latin typeface="Book Antiqua" pitchFamily="18" charset="0"/>
              <a:cs typeface="Times New Roman" pitchFamily="18" charset="0"/>
            </a:endParaRPr>
          </a:p>
          <a:p>
            <a:pPr lvl="1">
              <a:buFont typeface="Wingdings" pitchFamily="2" charset="2"/>
              <a:buChar char="v"/>
            </a:pPr>
            <a:r>
              <a:rPr lang="en-GB" sz="7400" b="1" dirty="0" smtClean="0">
                <a:solidFill>
                  <a:srgbClr val="C00000"/>
                </a:solidFill>
                <a:latin typeface="Book Antiqua" pitchFamily="18" charset="0"/>
                <a:cs typeface="Times New Roman" pitchFamily="18" charset="0"/>
              </a:rPr>
              <a:t>1918</a:t>
            </a:r>
            <a:r>
              <a:rPr lang="en-GB" sz="7400" dirty="0" smtClean="0">
                <a:solidFill>
                  <a:srgbClr val="C00000"/>
                </a:solidFill>
                <a:latin typeface="Book Antiqua" pitchFamily="18" charset="0"/>
                <a:cs typeface="Times New Roman" pitchFamily="18" charset="0"/>
              </a:rPr>
              <a:t> – Prague becomes the </a:t>
            </a:r>
            <a:r>
              <a:rPr lang="en-GB" sz="7400" b="1" dirty="0" smtClean="0">
                <a:solidFill>
                  <a:srgbClr val="C00000"/>
                </a:solidFill>
                <a:latin typeface="Book Antiqua" pitchFamily="18" charset="0"/>
                <a:cs typeface="Times New Roman" pitchFamily="18" charset="0"/>
              </a:rPr>
              <a:t>Seat of the first Czechoslovak President – Thomas </a:t>
            </a:r>
            <a:r>
              <a:rPr lang="en-GB" sz="7400" b="1" dirty="0" err="1" smtClean="0">
                <a:solidFill>
                  <a:srgbClr val="C00000"/>
                </a:solidFill>
                <a:latin typeface="Book Antiqua" pitchFamily="18" charset="0"/>
                <a:cs typeface="Times New Roman" pitchFamily="18" charset="0"/>
              </a:rPr>
              <a:t>Garrigue</a:t>
            </a:r>
            <a:r>
              <a:rPr lang="en-GB" sz="7400" b="1" dirty="0" smtClean="0">
                <a:solidFill>
                  <a:srgbClr val="C00000"/>
                </a:solidFill>
                <a:latin typeface="Book Antiqua" pitchFamily="18" charset="0"/>
                <a:cs typeface="Times New Roman" pitchFamily="18" charset="0"/>
              </a:rPr>
              <a:t> Masaryk </a:t>
            </a:r>
            <a:r>
              <a:rPr lang="en-GB" sz="7400" dirty="0" smtClean="0">
                <a:solidFill>
                  <a:srgbClr val="C00000"/>
                </a:solidFill>
                <a:latin typeface="Book Antiqua" pitchFamily="18" charset="0"/>
                <a:cs typeface="Times New Roman" pitchFamily="18" charset="0"/>
              </a:rPr>
              <a:t>after WWI</a:t>
            </a:r>
          </a:p>
          <a:p>
            <a:pPr lvl="1">
              <a:buFont typeface="Wingdings" pitchFamily="2" charset="2"/>
              <a:buChar char="v"/>
            </a:pPr>
            <a:r>
              <a:rPr lang="en-GB" sz="7400" dirty="0" smtClean="0">
                <a:solidFill>
                  <a:srgbClr val="C00000"/>
                </a:solidFill>
                <a:latin typeface="Book Antiqua" pitchFamily="18" charset="0"/>
              </a:rPr>
              <a:t>15 March </a:t>
            </a:r>
            <a:r>
              <a:rPr lang="en-GB" sz="7400" b="1" dirty="0" smtClean="0">
                <a:solidFill>
                  <a:srgbClr val="C00000"/>
                </a:solidFill>
                <a:latin typeface="Book Antiqua" pitchFamily="18" charset="0"/>
              </a:rPr>
              <a:t>1939 – (</a:t>
            </a:r>
            <a:r>
              <a:rPr lang="en-GB" sz="7400" dirty="0" smtClean="0">
                <a:solidFill>
                  <a:srgbClr val="C00000"/>
                </a:solidFill>
                <a:latin typeface="Book Antiqua" pitchFamily="18" charset="0"/>
              </a:rPr>
              <a:t>from Prague Castle)</a:t>
            </a:r>
            <a:r>
              <a:rPr lang="en-GB" sz="7400" b="1" dirty="0" smtClean="0">
                <a:solidFill>
                  <a:srgbClr val="C00000"/>
                </a:solidFill>
                <a:latin typeface="Book Antiqua" pitchFamily="18" charset="0"/>
              </a:rPr>
              <a:t> Adolf Hitler </a:t>
            </a:r>
            <a:r>
              <a:rPr lang="en-GB" sz="7400" dirty="0" smtClean="0">
                <a:solidFill>
                  <a:srgbClr val="C00000"/>
                </a:solidFill>
                <a:latin typeface="Book Antiqua" pitchFamily="18" charset="0"/>
              </a:rPr>
              <a:t>proclaimed the central parts of Bohemia, Moravia and Silesia The </a:t>
            </a:r>
            <a:r>
              <a:rPr lang="en-GB" sz="7400" b="1" dirty="0" smtClean="0">
                <a:solidFill>
                  <a:srgbClr val="C00000"/>
                </a:solidFill>
                <a:latin typeface="Book Antiqua" pitchFamily="18" charset="0"/>
              </a:rPr>
              <a:t>Protectorate of Bohemia and Moravia</a:t>
            </a:r>
            <a:endParaRPr lang="en-GB" sz="7400" dirty="0" smtClean="0">
              <a:solidFill>
                <a:srgbClr val="C00000"/>
              </a:solidFill>
              <a:latin typeface="Book Antiqua" pitchFamily="18" charset="0"/>
              <a:cs typeface="Times New Roman" pitchFamily="18" charset="0"/>
            </a:endParaRPr>
          </a:p>
          <a:p>
            <a:pPr lvl="1">
              <a:buFont typeface="Wingdings" pitchFamily="2" charset="2"/>
              <a:buChar char="v"/>
            </a:pPr>
            <a:r>
              <a:rPr lang="en-GB" sz="7400" b="1" dirty="0" smtClean="0">
                <a:solidFill>
                  <a:srgbClr val="C00000"/>
                </a:solidFill>
                <a:latin typeface="Book Antiqua" pitchFamily="18" charset="0"/>
                <a:cs typeface="Times New Roman" pitchFamily="18" charset="0"/>
              </a:rPr>
              <a:t>1945 </a:t>
            </a:r>
            <a:r>
              <a:rPr lang="en-GB" sz="7400" dirty="0" smtClean="0">
                <a:solidFill>
                  <a:srgbClr val="C00000"/>
                </a:solidFill>
                <a:latin typeface="Book Antiqua" pitchFamily="18" charset="0"/>
              </a:rPr>
              <a:t>on May 5, The </a:t>
            </a:r>
            <a:r>
              <a:rPr lang="en-GB" sz="7400" b="1" dirty="0" smtClean="0">
                <a:solidFill>
                  <a:srgbClr val="C00000"/>
                </a:solidFill>
                <a:latin typeface="Book Antiqua" pitchFamily="18" charset="0"/>
              </a:rPr>
              <a:t>Prague uprising</a:t>
            </a:r>
            <a:r>
              <a:rPr lang="en-GB" sz="7400" dirty="0" smtClean="0">
                <a:solidFill>
                  <a:srgbClr val="C00000"/>
                </a:solidFill>
                <a:latin typeface="Book Antiqua" pitchFamily="18" charset="0"/>
              </a:rPr>
              <a:t> was an attempt to liberate the city of Prague from German occupation during World War II. </a:t>
            </a:r>
            <a:endParaRPr lang="en-GB" sz="7400" dirty="0" smtClean="0">
              <a:solidFill>
                <a:srgbClr val="C00000"/>
              </a:solidFill>
              <a:latin typeface="Book Antiqua" pitchFamily="18" charset="0"/>
              <a:cs typeface="Times New Roman" pitchFamily="18" charset="0"/>
            </a:endParaRPr>
          </a:p>
          <a:p>
            <a:pPr lvl="1">
              <a:buFont typeface="Wingdings" pitchFamily="2" charset="2"/>
              <a:buChar char="v"/>
            </a:pPr>
            <a:r>
              <a:rPr lang="en-GB" sz="7400" b="1" dirty="0" smtClean="0">
                <a:solidFill>
                  <a:srgbClr val="C00000"/>
                </a:solidFill>
                <a:latin typeface="Book Antiqua" pitchFamily="18" charset="0"/>
                <a:cs typeface="Times New Roman" pitchFamily="18" charset="0"/>
              </a:rPr>
              <a:t>1945</a:t>
            </a:r>
            <a:r>
              <a:rPr lang="en-GB" sz="7400" dirty="0" smtClean="0">
                <a:solidFill>
                  <a:srgbClr val="C00000"/>
                </a:solidFill>
                <a:latin typeface="Book Antiqua" pitchFamily="18" charset="0"/>
                <a:cs typeface="Times New Roman" pitchFamily="18" charset="0"/>
              </a:rPr>
              <a:t> </a:t>
            </a:r>
            <a:r>
              <a:rPr lang="en-GB" sz="7400" dirty="0" smtClean="0">
                <a:solidFill>
                  <a:srgbClr val="C00000"/>
                </a:solidFill>
                <a:latin typeface="Book Antiqua" pitchFamily="18" charset="0"/>
              </a:rPr>
              <a:t>on  May 9, </a:t>
            </a:r>
            <a:r>
              <a:rPr lang="en-GB" sz="7400" b="1" dirty="0" smtClean="0">
                <a:solidFill>
                  <a:srgbClr val="C00000"/>
                </a:solidFill>
                <a:latin typeface="Book Antiqua" pitchFamily="18" charset="0"/>
              </a:rPr>
              <a:t>the Soviet Red Army entered Prague</a:t>
            </a:r>
            <a:r>
              <a:rPr lang="en-GB" sz="7400" dirty="0" smtClean="0">
                <a:solidFill>
                  <a:srgbClr val="C00000"/>
                </a:solidFill>
                <a:latin typeface="Book Antiqua" pitchFamily="18" charset="0"/>
                <a:cs typeface="Times New Roman" pitchFamily="18" charset="0"/>
              </a:rPr>
              <a:t>– the liberation of Prague (end of the WWII)</a:t>
            </a:r>
          </a:p>
          <a:p>
            <a:pPr lvl="1">
              <a:buFont typeface="Wingdings" pitchFamily="2" charset="2"/>
              <a:buChar char="v"/>
            </a:pPr>
            <a:r>
              <a:rPr lang="en-GB" sz="7400" dirty="0" smtClean="0">
                <a:solidFill>
                  <a:srgbClr val="C00000"/>
                </a:solidFill>
                <a:latin typeface="Book Antiqua" pitchFamily="18" charset="0"/>
              </a:rPr>
              <a:t>On 16 January </a:t>
            </a:r>
            <a:r>
              <a:rPr lang="en-GB" sz="7400" b="1" dirty="0" smtClean="0">
                <a:solidFill>
                  <a:srgbClr val="C00000"/>
                </a:solidFill>
                <a:latin typeface="Book Antiqua" pitchFamily="18" charset="0"/>
              </a:rPr>
              <a:t>1969,</a:t>
            </a:r>
            <a:r>
              <a:rPr lang="en-GB" sz="7400" dirty="0" smtClean="0">
                <a:solidFill>
                  <a:srgbClr val="C00000"/>
                </a:solidFill>
                <a:latin typeface="Book Antiqua" pitchFamily="18" charset="0"/>
              </a:rPr>
              <a:t> student </a:t>
            </a:r>
            <a:r>
              <a:rPr lang="en-GB" sz="7400" b="1" dirty="0" smtClean="0">
                <a:solidFill>
                  <a:srgbClr val="C00000"/>
                </a:solidFill>
                <a:latin typeface="Book Antiqua" pitchFamily="18" charset="0"/>
              </a:rPr>
              <a:t>Jan </a:t>
            </a:r>
            <a:r>
              <a:rPr lang="en-GB" sz="7400" b="1" dirty="0" err="1" smtClean="0">
                <a:solidFill>
                  <a:srgbClr val="C00000"/>
                </a:solidFill>
                <a:latin typeface="Book Antiqua" pitchFamily="18" charset="0"/>
              </a:rPr>
              <a:t>Palach</a:t>
            </a:r>
            <a:r>
              <a:rPr lang="en-GB" sz="7400" b="1" dirty="0" smtClean="0">
                <a:solidFill>
                  <a:srgbClr val="C00000"/>
                </a:solidFill>
                <a:latin typeface="Book Antiqua" pitchFamily="18" charset="0"/>
              </a:rPr>
              <a:t> </a:t>
            </a:r>
            <a:r>
              <a:rPr lang="en-GB" sz="7400" dirty="0" smtClean="0">
                <a:solidFill>
                  <a:srgbClr val="C00000"/>
                </a:solidFill>
                <a:latin typeface="Book Antiqua" pitchFamily="18" charset="0"/>
              </a:rPr>
              <a:t>set himself on fire in </a:t>
            </a:r>
            <a:r>
              <a:rPr lang="en-GB" sz="7400" b="1" dirty="0" smtClean="0">
                <a:solidFill>
                  <a:srgbClr val="C00000"/>
                </a:solidFill>
                <a:latin typeface="Book Antiqua" pitchFamily="18" charset="0"/>
              </a:rPr>
              <a:t>Wenceslas Square </a:t>
            </a:r>
            <a:r>
              <a:rPr lang="en-GB" sz="7400" dirty="0" smtClean="0">
                <a:solidFill>
                  <a:srgbClr val="C00000"/>
                </a:solidFill>
                <a:latin typeface="Book Antiqua" pitchFamily="18" charset="0"/>
              </a:rPr>
              <a:t>to protest against the </a:t>
            </a:r>
            <a:r>
              <a:rPr lang="en-GB" sz="7400" b="1" dirty="0" smtClean="0">
                <a:solidFill>
                  <a:srgbClr val="C00000"/>
                </a:solidFill>
                <a:latin typeface="Book Antiqua" pitchFamily="18" charset="0"/>
              </a:rPr>
              <a:t>invasion of Czechoslovakia </a:t>
            </a:r>
            <a:r>
              <a:rPr lang="en-GB" sz="7400" dirty="0" smtClean="0">
                <a:solidFill>
                  <a:srgbClr val="C00000"/>
                </a:solidFill>
                <a:latin typeface="Book Antiqua" pitchFamily="18" charset="0"/>
              </a:rPr>
              <a:t>by the armies of Warsaw Pact (led by Soviet Union</a:t>
            </a:r>
            <a:r>
              <a:rPr lang="en-GB" sz="7400" b="1" dirty="0" smtClean="0">
                <a:solidFill>
                  <a:srgbClr val="C00000"/>
                </a:solidFill>
                <a:latin typeface="Book Antiqua" pitchFamily="18" charset="0"/>
              </a:rPr>
              <a:t>) in 1968</a:t>
            </a:r>
            <a:r>
              <a:rPr lang="en-GB" sz="7400" dirty="0" smtClean="0">
                <a:solidFill>
                  <a:srgbClr val="C00000"/>
                </a:solidFill>
                <a:latin typeface="Book Antiqua" pitchFamily="18" charset="0"/>
              </a:rPr>
              <a:t>.</a:t>
            </a:r>
            <a:endParaRPr lang="en-GB" sz="7400" dirty="0" smtClean="0">
              <a:solidFill>
                <a:srgbClr val="C00000"/>
              </a:solidFill>
              <a:latin typeface="Book Antiqu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76672"/>
            <a:ext cx="8229600" cy="5572000"/>
          </a:xfrm>
        </p:spPr>
        <p:txBody>
          <a:bodyPr>
            <a:normAutofit/>
          </a:bodyPr>
          <a:lstStyle/>
          <a:p>
            <a:pPr lvl="1">
              <a:buFont typeface="Wingdings" pitchFamily="2" charset="2"/>
              <a:buChar char="v"/>
            </a:pPr>
            <a:endParaRPr lang="cs-CZ" sz="2400" dirty="0" smtClean="0">
              <a:solidFill>
                <a:srgbClr val="C00000"/>
              </a:solidFill>
              <a:latin typeface="Book Antiqua" pitchFamily="18" charset="0"/>
              <a:cs typeface="Times New Roman" pitchFamily="18" charset="0"/>
            </a:endParaRPr>
          </a:p>
          <a:p>
            <a:pPr lvl="1">
              <a:buFont typeface="Wingdings" pitchFamily="2" charset="2"/>
              <a:buChar char="v"/>
            </a:pPr>
            <a:endParaRPr lang="cs-CZ" sz="2600" b="1" dirty="0" smtClean="0">
              <a:solidFill>
                <a:srgbClr val="C00000"/>
              </a:solidFill>
              <a:latin typeface="Book Antiqua" pitchFamily="18" charset="0"/>
              <a:cs typeface="Times New Roman" pitchFamily="18" charset="0"/>
            </a:endParaRPr>
          </a:p>
          <a:p>
            <a:pPr lvl="1">
              <a:buFont typeface="Wingdings" pitchFamily="2" charset="2"/>
              <a:buChar char="v"/>
            </a:pPr>
            <a:r>
              <a:rPr lang="en-US" dirty="0" smtClean="0">
                <a:solidFill>
                  <a:srgbClr val="C00000"/>
                </a:solidFill>
                <a:latin typeface="Book Antiqua" pitchFamily="18" charset="0"/>
              </a:rPr>
              <a:t> </a:t>
            </a:r>
            <a:r>
              <a:rPr lang="en-GB" sz="2400" dirty="0" smtClean="0">
                <a:solidFill>
                  <a:srgbClr val="C00000"/>
                </a:solidFill>
                <a:latin typeface="Book Antiqua" pitchFamily="18" charset="0"/>
              </a:rPr>
              <a:t>9 May </a:t>
            </a:r>
            <a:r>
              <a:rPr lang="en-GB" sz="2400" b="1" dirty="0" smtClean="0">
                <a:solidFill>
                  <a:srgbClr val="C00000"/>
                </a:solidFill>
                <a:latin typeface="Book Antiqua" pitchFamily="18" charset="0"/>
              </a:rPr>
              <a:t>1974 </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Prague underground called Metro </a:t>
            </a:r>
            <a:r>
              <a:rPr lang="en-GB" sz="2400" dirty="0" smtClean="0">
                <a:solidFill>
                  <a:srgbClr val="C00000"/>
                </a:solidFill>
                <a:latin typeface="Book Antiqua" pitchFamily="18" charset="0"/>
              </a:rPr>
              <a:t>began its service ( Line C;   In 1978 Line A was opened and in 1985 line B was opened and their  extensions followed). </a:t>
            </a:r>
          </a:p>
          <a:p>
            <a:pPr lvl="1">
              <a:buFont typeface="Wingdings" pitchFamily="2" charset="2"/>
              <a:buChar char="v"/>
            </a:pPr>
            <a:r>
              <a:rPr lang="en-GB" sz="2400" b="1" dirty="0" smtClean="0">
                <a:solidFill>
                  <a:srgbClr val="C00000"/>
                </a:solidFill>
                <a:latin typeface="Book Antiqua" pitchFamily="18" charset="0"/>
                <a:cs typeface="Times New Roman" pitchFamily="18" charset="0"/>
              </a:rPr>
              <a:t>1989 </a:t>
            </a:r>
            <a:r>
              <a:rPr lang="en-GB" sz="2400" dirty="0" smtClean="0">
                <a:solidFill>
                  <a:srgbClr val="C00000"/>
                </a:solidFill>
                <a:latin typeface="Book Antiqua" pitchFamily="18" charset="0"/>
                <a:cs typeface="Times New Roman" pitchFamily="18" charset="0"/>
              </a:rPr>
              <a:t>– Prague, November 17, </a:t>
            </a:r>
            <a:r>
              <a:rPr lang="en-GB" sz="2400" b="1" dirty="0" smtClean="0">
                <a:solidFill>
                  <a:srgbClr val="C00000"/>
                </a:solidFill>
                <a:latin typeface="Book Antiqua" pitchFamily="18" charset="0"/>
                <a:cs typeface="Times New Roman" pitchFamily="18" charset="0"/>
              </a:rPr>
              <a:t>Velvet Revolution  - </a:t>
            </a:r>
            <a:r>
              <a:rPr lang="en-GB" sz="2400" dirty="0" smtClean="0">
                <a:solidFill>
                  <a:srgbClr val="C00000"/>
                </a:solidFill>
                <a:latin typeface="Book Antiqua" pitchFamily="18" charset="0"/>
                <a:cs typeface="Times New Roman" pitchFamily="18" charset="0"/>
              </a:rPr>
              <a:t>it </a:t>
            </a:r>
            <a:r>
              <a:rPr lang="en-GB" sz="2400" dirty="0" smtClean="0">
                <a:solidFill>
                  <a:srgbClr val="C00000"/>
                </a:solidFill>
                <a:latin typeface="Book Antiqua" pitchFamily="18" charset="0"/>
              </a:rPr>
              <a:t> was a non-violent revolution in Czechoslovakia against the government of the Communist Party of Czechoslovakia. It caused the </a:t>
            </a:r>
            <a:r>
              <a:rPr lang="en-GB" sz="2400" dirty="0" smtClean="0">
                <a:solidFill>
                  <a:srgbClr val="C00000"/>
                </a:solidFill>
                <a:latin typeface="Book Antiqua" pitchFamily="18" charset="0"/>
                <a:cs typeface="Times New Roman" pitchFamily="18" charset="0"/>
              </a:rPr>
              <a:t>end of communism</a:t>
            </a:r>
            <a:r>
              <a:rPr lang="en-GB" sz="2400" dirty="0" smtClean="0">
                <a:solidFill>
                  <a:srgbClr val="C00000"/>
                </a:solidFill>
                <a:latin typeface="Book Antiqua" pitchFamily="18" charset="0"/>
              </a:rPr>
              <a:t> and  started the existence of parliamentary democracy.</a:t>
            </a:r>
            <a:endParaRPr lang="en-GB" sz="2400" b="1" dirty="0" smtClean="0">
              <a:solidFill>
                <a:srgbClr val="C00000"/>
              </a:solidFill>
              <a:latin typeface="Book Antiqua" pitchFamily="18" charset="0"/>
            </a:endParaRPr>
          </a:p>
          <a:p>
            <a:pPr lvl="1">
              <a:buFont typeface="Wingdings" pitchFamily="2" charset="2"/>
              <a:buChar char="v"/>
            </a:pPr>
            <a:endParaRPr lang="en-GB" sz="2400" b="1" dirty="0" smtClean="0">
              <a:solidFill>
                <a:srgbClr val="C00000"/>
              </a:solidFill>
              <a:latin typeface="Book Antiqua" pitchFamily="18" charset="0"/>
            </a:endParaRPr>
          </a:p>
          <a:p>
            <a:endParaRPr lang="en-GB" sz="2800" dirty="0">
              <a:latin typeface="Book Antiqua" pitchFamily="18" charset="0"/>
            </a:endParaRP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83568" y="836713"/>
            <a:ext cx="7704856" cy="11541621"/>
          </a:xfrm>
          <a:prstGeom prst="rect">
            <a:avLst/>
          </a:prstGeom>
        </p:spPr>
        <p:txBody>
          <a:bodyPr wrap="square">
            <a:spAutoFit/>
          </a:bodyPr>
          <a:lstStyle/>
          <a:p>
            <a:pPr marL="0" lvl="1">
              <a:buFont typeface="Wingdings" pitchFamily="2" charset="2"/>
              <a:buChar char="v"/>
            </a:pPr>
            <a:endParaRPr lang="cs-CZ" sz="2400" dirty="0" smtClean="0">
              <a:solidFill>
                <a:srgbClr val="C00000"/>
              </a:solidFill>
              <a:latin typeface="Book Antiqua" pitchFamily="18" charset="0"/>
              <a:cs typeface="Times New Roman" pitchFamily="18" charset="0"/>
            </a:endParaRPr>
          </a:p>
          <a:p>
            <a:pPr lvl="1">
              <a:buFont typeface="Wingdings" pitchFamily="2" charset="2"/>
              <a:buChar char="v"/>
            </a:pPr>
            <a:endParaRPr lang="cs-CZ" sz="2400" dirty="0" smtClean="0">
              <a:solidFill>
                <a:srgbClr val="C00000"/>
              </a:solidFill>
              <a:latin typeface="Book Antiqua" pitchFamily="18" charset="0"/>
              <a:cs typeface="Times New Roman" pitchFamily="18" charset="0"/>
            </a:endParaRPr>
          </a:p>
          <a:p>
            <a:pPr lvl="1">
              <a:buFont typeface="Wingdings" pitchFamily="2" charset="2"/>
              <a:buChar char="v"/>
            </a:pPr>
            <a:r>
              <a:rPr lang="cs-CZ" sz="2400" dirty="0" smtClean="0">
                <a:solidFill>
                  <a:srgbClr val="C00000"/>
                </a:solidFill>
                <a:latin typeface="Book Antiqua" pitchFamily="18" charset="0"/>
                <a:cs typeface="Times New Roman" pitchFamily="18" charset="0"/>
              </a:rPr>
              <a:t> </a:t>
            </a:r>
            <a:r>
              <a:rPr lang="en-GB" sz="2400" b="1" dirty="0" smtClean="0">
                <a:solidFill>
                  <a:srgbClr val="C00000"/>
                </a:solidFill>
                <a:latin typeface="Book Antiqua" pitchFamily="18" charset="0"/>
                <a:cs typeface="Times New Roman" pitchFamily="18" charset="0"/>
              </a:rPr>
              <a:t>1993 </a:t>
            </a:r>
            <a:r>
              <a:rPr lang="en-GB" sz="2400" dirty="0" smtClean="0">
                <a:solidFill>
                  <a:srgbClr val="C00000"/>
                </a:solidFill>
                <a:latin typeface="Book Antiqua" pitchFamily="18" charset="0"/>
                <a:cs typeface="Times New Roman" pitchFamily="18" charset="0"/>
              </a:rPr>
              <a:t>– Prague  is the </a:t>
            </a:r>
            <a:r>
              <a:rPr lang="en-GB" sz="2400" b="1" dirty="0" smtClean="0">
                <a:solidFill>
                  <a:srgbClr val="C00000"/>
                </a:solidFill>
                <a:latin typeface="Book Antiqua" pitchFamily="18" charset="0"/>
                <a:cs typeface="Times New Roman" pitchFamily="18" charset="0"/>
              </a:rPr>
              <a:t>capital of the Czech Republic. </a:t>
            </a:r>
            <a:r>
              <a:rPr lang="en-GB" sz="2400" dirty="0" smtClean="0">
                <a:solidFill>
                  <a:srgbClr val="C00000"/>
                </a:solidFill>
                <a:latin typeface="Book Antiqua" pitchFamily="18" charset="0"/>
                <a:cs typeface="Times New Roman" pitchFamily="18" charset="0"/>
              </a:rPr>
              <a:t>The first president was</a:t>
            </a:r>
            <a:r>
              <a:rPr lang="en-GB" sz="2400" b="1" dirty="0" smtClean="0">
                <a:solidFill>
                  <a:srgbClr val="C00000"/>
                </a:solidFill>
                <a:latin typeface="Book Antiqua" pitchFamily="18" charset="0"/>
                <a:cs typeface="Times New Roman" pitchFamily="18" charset="0"/>
              </a:rPr>
              <a:t> </a:t>
            </a:r>
            <a:r>
              <a:rPr lang="en-GB" sz="2400" b="1" dirty="0" err="1" smtClean="0">
                <a:solidFill>
                  <a:srgbClr val="C00000"/>
                </a:solidFill>
                <a:latin typeface="Book Antiqua" pitchFamily="18" charset="0"/>
                <a:cs typeface="Times New Roman" pitchFamily="18" charset="0"/>
              </a:rPr>
              <a:t>Václav</a:t>
            </a:r>
            <a:r>
              <a:rPr lang="en-GB" sz="2400" b="1" dirty="0" smtClean="0">
                <a:solidFill>
                  <a:srgbClr val="C00000"/>
                </a:solidFill>
                <a:latin typeface="Book Antiqua" pitchFamily="18" charset="0"/>
                <a:cs typeface="Times New Roman" pitchFamily="18" charset="0"/>
              </a:rPr>
              <a:t> Havel (</a:t>
            </a:r>
            <a:r>
              <a:rPr lang="en-GB" sz="2400" dirty="0" smtClean="0">
                <a:solidFill>
                  <a:srgbClr val="C00000"/>
                </a:solidFill>
                <a:latin typeface="Book Antiqua" pitchFamily="18" charset="0"/>
                <a:cs typeface="Times New Roman" pitchFamily="18" charset="0"/>
              </a:rPr>
              <a:t>died in December 2011)</a:t>
            </a:r>
          </a:p>
          <a:p>
            <a:pPr lvl="1">
              <a:buFont typeface="Wingdings" pitchFamily="2" charset="2"/>
              <a:buChar char="v"/>
            </a:pPr>
            <a:r>
              <a:rPr lang="en-GB" sz="2400" b="1" dirty="0" smtClean="0">
                <a:solidFill>
                  <a:srgbClr val="C00000"/>
                </a:solidFill>
                <a:latin typeface="Book Antiqua" pitchFamily="18" charset="0"/>
                <a:cs typeface="Times New Roman" pitchFamily="18" charset="0"/>
              </a:rPr>
              <a:t>1996 </a:t>
            </a:r>
            <a:r>
              <a:rPr lang="en-GB" sz="2400" dirty="0" smtClean="0">
                <a:solidFill>
                  <a:srgbClr val="C00000"/>
                </a:solidFill>
                <a:latin typeface="Book Antiqua" pitchFamily="18" charset="0"/>
                <a:cs typeface="Times New Roman" pitchFamily="18" charset="0"/>
              </a:rPr>
              <a:t>–</a:t>
            </a:r>
            <a:r>
              <a:rPr lang="en-GB" sz="2400" dirty="0" smtClean="0">
                <a:solidFill>
                  <a:srgbClr val="C00000"/>
                </a:solidFill>
                <a:latin typeface="Book Antiqua" pitchFamily="18" charset="0"/>
              </a:rPr>
              <a:t>The </a:t>
            </a:r>
            <a:r>
              <a:rPr lang="en-GB" sz="2400" b="1" dirty="0" smtClean="0">
                <a:solidFill>
                  <a:srgbClr val="C00000"/>
                </a:solidFill>
                <a:latin typeface="Book Antiqua" pitchFamily="18" charset="0"/>
              </a:rPr>
              <a:t>Dancing House at </a:t>
            </a:r>
            <a:r>
              <a:rPr lang="en-GB" sz="2400" b="1" dirty="0" err="1" smtClean="0">
                <a:solidFill>
                  <a:srgbClr val="C00000"/>
                </a:solidFill>
                <a:latin typeface="Book Antiqua" pitchFamily="18" charset="0"/>
              </a:rPr>
              <a:t>Rašín´s</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 riverbank </a:t>
            </a:r>
            <a:r>
              <a:rPr lang="en-GB" sz="2400" dirty="0" smtClean="0">
                <a:solidFill>
                  <a:srgbClr val="C00000"/>
                </a:solidFill>
                <a:latin typeface="Book Antiqua" pitchFamily="18" charset="0"/>
                <a:cs typeface="Times New Roman" pitchFamily="18" charset="0"/>
              </a:rPr>
              <a:t>was completed </a:t>
            </a:r>
            <a:r>
              <a:rPr lang="en-GB" sz="2400" dirty="0" smtClean="0">
                <a:solidFill>
                  <a:srgbClr val="C00000"/>
                </a:solidFill>
                <a:latin typeface="Book Antiqua" pitchFamily="18" charset="0"/>
              </a:rPr>
              <a:t>.  It resembles a pair of dancers. This non-traditional design </a:t>
            </a:r>
            <a:r>
              <a:rPr lang="en-GB" sz="2400" dirty="0" err="1" smtClean="0">
                <a:solidFill>
                  <a:srgbClr val="C00000"/>
                </a:solidFill>
                <a:latin typeface="Book Antiqua" pitchFamily="18" charset="0"/>
              </a:rPr>
              <a:t>atracts</a:t>
            </a:r>
            <a:r>
              <a:rPr lang="en-GB" sz="2400" dirty="0" smtClean="0">
                <a:solidFill>
                  <a:srgbClr val="C00000"/>
                </a:solidFill>
                <a:latin typeface="Book Antiqua" pitchFamily="18" charset="0"/>
              </a:rPr>
              <a:t> many people. ( design - </a:t>
            </a:r>
            <a:r>
              <a:rPr lang="en-GB" sz="2400" dirty="0" err="1" smtClean="0">
                <a:solidFill>
                  <a:srgbClr val="C00000"/>
                </a:solidFill>
                <a:latin typeface="Book Antiqua" pitchFamily="18" charset="0"/>
              </a:rPr>
              <a:t>Vlado</a:t>
            </a:r>
            <a:r>
              <a:rPr lang="en-GB" sz="2400" dirty="0" smtClean="0">
                <a:solidFill>
                  <a:srgbClr val="C00000"/>
                </a:solidFill>
                <a:latin typeface="Book Antiqua" pitchFamily="18" charset="0"/>
              </a:rPr>
              <a:t> </a:t>
            </a:r>
            <a:r>
              <a:rPr lang="en-GB" sz="2400" dirty="0" err="1" smtClean="0">
                <a:solidFill>
                  <a:srgbClr val="C00000"/>
                </a:solidFill>
                <a:latin typeface="Book Antiqua" pitchFamily="18" charset="0"/>
              </a:rPr>
              <a:t>Miluničin</a:t>
            </a:r>
            <a:r>
              <a:rPr lang="en-GB" sz="2400" dirty="0" smtClean="0">
                <a:solidFill>
                  <a:srgbClr val="C00000"/>
                </a:solidFill>
                <a:latin typeface="Book Antiqua" pitchFamily="18" charset="0"/>
              </a:rPr>
              <a:t>,  arch. - Frank </a:t>
            </a:r>
            <a:r>
              <a:rPr lang="en-GB" sz="2400" dirty="0" err="1" smtClean="0">
                <a:solidFill>
                  <a:srgbClr val="C00000"/>
                </a:solidFill>
                <a:latin typeface="Book Antiqua" pitchFamily="18" charset="0"/>
              </a:rPr>
              <a:t>Gehry</a:t>
            </a:r>
            <a:r>
              <a:rPr lang="en-GB" sz="2400" dirty="0" smtClean="0">
                <a:solidFill>
                  <a:srgbClr val="C00000"/>
                </a:solidFill>
                <a:latin typeface="Book Antiqua" pitchFamily="18" charset="0"/>
              </a:rPr>
              <a:t>)</a:t>
            </a:r>
          </a:p>
          <a:p>
            <a:pPr lvl="1">
              <a:buFont typeface="Wingdings" pitchFamily="2" charset="2"/>
              <a:buChar char="v"/>
            </a:pPr>
            <a:r>
              <a:rPr lang="en-GB" sz="2400" b="1" dirty="0" smtClean="0">
                <a:solidFill>
                  <a:srgbClr val="C00000"/>
                </a:solidFill>
                <a:latin typeface="Book Antiqua" pitchFamily="18" charset="0"/>
              </a:rPr>
              <a:t>2012</a:t>
            </a:r>
            <a:r>
              <a:rPr lang="en-GB" sz="2400" dirty="0" smtClean="0">
                <a:solidFill>
                  <a:srgbClr val="C00000"/>
                </a:solidFill>
                <a:latin typeface="Book Antiqua" pitchFamily="18" charset="0"/>
              </a:rPr>
              <a:t> (on 5th October)</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The Prague </a:t>
            </a:r>
            <a:r>
              <a:rPr lang="en-GB" sz="2400" dirty="0" err="1" smtClean="0">
                <a:solidFill>
                  <a:srgbClr val="C00000"/>
                </a:solidFill>
                <a:latin typeface="Book Antiqua" pitchFamily="18" charset="0"/>
              </a:rPr>
              <a:t>Ruzyně</a:t>
            </a:r>
            <a:r>
              <a:rPr lang="en-GB" sz="2400" dirty="0" smtClean="0">
                <a:solidFill>
                  <a:srgbClr val="C00000"/>
                </a:solidFill>
                <a:latin typeface="Book Antiqua" pitchFamily="18" charset="0"/>
              </a:rPr>
              <a:t> Airport was renamed in honour of the former Czech president to </a:t>
            </a:r>
            <a:r>
              <a:rPr lang="en-GB" sz="2400" b="1" dirty="0" err="1" smtClean="0">
                <a:solidFill>
                  <a:srgbClr val="C00000"/>
                </a:solidFill>
                <a:latin typeface="Book Antiqua" pitchFamily="18" charset="0"/>
              </a:rPr>
              <a:t>Václav</a:t>
            </a:r>
            <a:r>
              <a:rPr lang="en-GB" sz="2400" b="1" dirty="0" smtClean="0">
                <a:solidFill>
                  <a:srgbClr val="C00000"/>
                </a:solidFill>
                <a:latin typeface="Book Antiqua" pitchFamily="18" charset="0"/>
              </a:rPr>
              <a:t> Havel International Airport.</a:t>
            </a:r>
          </a:p>
          <a:p>
            <a:pPr lvl="1">
              <a:buFont typeface="Wingdings" pitchFamily="2" charset="2"/>
              <a:buChar char="v"/>
            </a:pPr>
            <a:endParaRPr lang="cs-CZ" sz="2400"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pPr lvl="1">
              <a:buFont typeface="Wingdings" pitchFamily="2" charset="2"/>
              <a:buChar char="v"/>
            </a:pPr>
            <a:endParaRPr lang="cs-CZ" sz="2400" dirty="0" smtClean="0">
              <a:solidFill>
                <a:srgbClr val="C00000"/>
              </a:solidFill>
              <a:latin typeface="Book Antiqua" pitchFamily="18" charset="0"/>
              <a:cs typeface="Times New Roman" pitchFamily="18" charset="0"/>
            </a:endParaRPr>
          </a:p>
          <a:p>
            <a:pPr lvl="1">
              <a:buFont typeface="Wingdings" pitchFamily="2" charset="2"/>
              <a:buChar char="v"/>
            </a:pPr>
            <a:endParaRPr lang="cs-CZ" sz="2400" dirty="0" smtClean="0">
              <a:solidFill>
                <a:srgbClr val="C00000"/>
              </a:solidFill>
              <a:latin typeface="Book Antiqua" pitchFamily="18" charset="0"/>
              <a:cs typeface="Times New Roman" pitchFamily="18" charset="0"/>
            </a:endParaRPr>
          </a:p>
          <a:p>
            <a:pPr lvl="1">
              <a:buFont typeface="Wingdings" pitchFamily="2" charset="2"/>
              <a:buChar char="v"/>
            </a:pPr>
            <a:endParaRPr lang="cs-CZ" sz="2400" dirty="0" smtClean="0">
              <a:solidFill>
                <a:srgbClr val="C00000"/>
              </a:solidFill>
              <a:latin typeface="Book Antiqua" pitchFamily="18" charset="0"/>
              <a:cs typeface="Times New Roman"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b="1" dirty="0" smtClean="0">
              <a:solidFill>
                <a:srgbClr val="C00000"/>
              </a:solidFill>
              <a:latin typeface="Book Antiqua" pitchFamily="18" charset="0"/>
            </a:endParaRPr>
          </a:p>
          <a:p>
            <a:endParaRPr lang="cs-CZ"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ovéPole 21"/>
          <p:cNvSpPr txBox="1"/>
          <p:nvPr/>
        </p:nvSpPr>
        <p:spPr>
          <a:xfrm>
            <a:off x="4283968" y="4797152"/>
            <a:ext cx="2376264"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  vitráž</a:t>
            </a:r>
            <a:endParaRPr lang="cs-CZ" sz="2400" dirty="0"/>
          </a:p>
        </p:txBody>
      </p:sp>
      <p:sp>
        <p:nvSpPr>
          <p:cNvPr id="23" name="TextovéPole 22"/>
          <p:cNvSpPr txBox="1"/>
          <p:nvPr/>
        </p:nvSpPr>
        <p:spPr>
          <a:xfrm>
            <a:off x="1115616" y="4797152"/>
            <a:ext cx="316835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vitrage</a:t>
            </a:r>
            <a:endParaRPr lang="cs-CZ" sz="2400" dirty="0">
              <a:solidFill>
                <a:srgbClr val="C00000"/>
              </a:solidFill>
            </a:endParaRPr>
          </a:p>
        </p:txBody>
      </p:sp>
      <p:sp>
        <p:nvSpPr>
          <p:cNvPr id="24" name="TextovéPole 23"/>
          <p:cNvSpPr txBox="1"/>
          <p:nvPr/>
        </p:nvSpPr>
        <p:spPr>
          <a:xfrm>
            <a:off x="1115616" y="5229200"/>
            <a:ext cx="316835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vitraged</a:t>
            </a:r>
            <a:r>
              <a:rPr lang="cs-CZ" sz="2400" b="1" dirty="0" smtClean="0">
                <a:solidFill>
                  <a:srgbClr val="C00000"/>
                </a:solidFill>
              </a:rPr>
              <a:t> </a:t>
            </a:r>
            <a:r>
              <a:rPr lang="cs-CZ" sz="2400" b="1" dirty="0" err="1" smtClean="0">
                <a:solidFill>
                  <a:srgbClr val="C00000"/>
                </a:solidFill>
              </a:rPr>
              <a:t>glass</a:t>
            </a:r>
            <a:r>
              <a:rPr lang="cs-CZ" sz="2400" b="1" dirty="0" smtClean="0">
                <a:solidFill>
                  <a:srgbClr val="C00000"/>
                </a:solidFill>
              </a:rPr>
              <a:t> </a:t>
            </a:r>
            <a:r>
              <a:rPr lang="cs-CZ" sz="2400" b="1" dirty="0" err="1" smtClean="0">
                <a:solidFill>
                  <a:srgbClr val="C00000"/>
                </a:solidFill>
              </a:rPr>
              <a:t>window</a:t>
            </a:r>
            <a:endParaRPr lang="cs-CZ" sz="2400" dirty="0">
              <a:solidFill>
                <a:srgbClr val="C00000"/>
              </a:solidFill>
            </a:endParaRPr>
          </a:p>
        </p:txBody>
      </p:sp>
      <p:sp>
        <p:nvSpPr>
          <p:cNvPr id="25" name="TextovéPole 24"/>
          <p:cNvSpPr txBox="1"/>
          <p:nvPr/>
        </p:nvSpPr>
        <p:spPr>
          <a:xfrm>
            <a:off x="1115616" y="4365104"/>
            <a:ext cx="3168352"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stained</a:t>
            </a:r>
            <a:r>
              <a:rPr lang="cs-CZ" sz="2400" b="1" dirty="0" smtClean="0">
                <a:solidFill>
                  <a:srgbClr val="C00000"/>
                </a:solidFill>
              </a:rPr>
              <a:t> </a:t>
            </a:r>
            <a:r>
              <a:rPr lang="cs-CZ" sz="2400" b="1" dirty="0" err="1" smtClean="0">
                <a:solidFill>
                  <a:srgbClr val="C00000"/>
                </a:solidFill>
              </a:rPr>
              <a:t>glass</a:t>
            </a:r>
            <a:r>
              <a:rPr lang="cs-CZ" sz="2400" b="1" dirty="0" smtClean="0">
                <a:solidFill>
                  <a:srgbClr val="C00000"/>
                </a:solidFill>
              </a:rPr>
              <a:t> (</a:t>
            </a:r>
            <a:r>
              <a:rPr lang="cs-CZ" sz="2400" b="1" dirty="0" err="1" smtClean="0">
                <a:solidFill>
                  <a:srgbClr val="C00000"/>
                </a:solidFill>
              </a:rPr>
              <a:t>window</a:t>
            </a:r>
            <a:r>
              <a:rPr lang="cs-CZ" sz="2400" b="1" dirty="0" smtClean="0">
                <a:solidFill>
                  <a:srgbClr val="C00000"/>
                </a:solidFill>
              </a:rPr>
              <a:t>) </a:t>
            </a:r>
            <a:endParaRPr lang="cs-CZ" sz="2400" b="1" dirty="0">
              <a:solidFill>
                <a:srgbClr val="C00000"/>
              </a:solidFill>
            </a:endParaRPr>
          </a:p>
        </p:txBody>
      </p:sp>
      <p:sp>
        <p:nvSpPr>
          <p:cNvPr id="26" name="TextovéPole 25"/>
          <p:cNvSpPr txBox="1"/>
          <p:nvPr/>
        </p:nvSpPr>
        <p:spPr>
          <a:xfrm>
            <a:off x="971600" y="692696"/>
            <a:ext cx="6022867" cy="523220"/>
          </a:xfrm>
          <a:prstGeom prst="rect">
            <a:avLst/>
          </a:prstGeom>
          <a:noFill/>
        </p:spPr>
        <p:txBody>
          <a:bodyPr wrap="none" rtlCol="0">
            <a:spAutoFit/>
          </a:bodyPr>
          <a:lstStyle/>
          <a:p>
            <a:r>
              <a:rPr lang="cs-CZ" sz="2800" b="1" dirty="0" err="1" smtClean="0"/>
              <a:t>Choose</a:t>
            </a:r>
            <a:r>
              <a:rPr lang="cs-CZ" sz="2800" b="1" dirty="0" smtClean="0"/>
              <a:t> </a:t>
            </a:r>
            <a:r>
              <a:rPr lang="cs-CZ" sz="2800" b="1" dirty="0" err="1" smtClean="0"/>
              <a:t>the</a:t>
            </a:r>
            <a:r>
              <a:rPr lang="cs-CZ" sz="2800" b="1" dirty="0" smtClean="0"/>
              <a:t> </a:t>
            </a:r>
            <a:r>
              <a:rPr lang="cs-CZ" sz="2800" b="1" dirty="0" err="1" smtClean="0"/>
              <a:t>correct</a:t>
            </a:r>
            <a:r>
              <a:rPr lang="cs-CZ" sz="2800" b="1" dirty="0" smtClean="0"/>
              <a:t> </a:t>
            </a:r>
            <a:r>
              <a:rPr lang="cs-CZ" sz="2800" b="1" dirty="0" err="1" smtClean="0"/>
              <a:t>English</a:t>
            </a:r>
            <a:r>
              <a:rPr lang="cs-CZ" sz="2800" b="1" dirty="0" smtClean="0"/>
              <a:t> </a:t>
            </a:r>
            <a:r>
              <a:rPr lang="cs-CZ" sz="2800" b="1" dirty="0" err="1" smtClean="0"/>
              <a:t>equivalents</a:t>
            </a:r>
            <a:r>
              <a:rPr lang="cs-CZ" sz="2800" b="1" dirty="0" smtClean="0"/>
              <a:t>:</a:t>
            </a:r>
            <a:endParaRPr lang="cs-CZ" sz="2800" b="1" dirty="0"/>
          </a:p>
        </p:txBody>
      </p:sp>
      <p:sp>
        <p:nvSpPr>
          <p:cNvPr id="28" name="TextovéPole 27"/>
          <p:cNvSpPr txBox="1"/>
          <p:nvPr/>
        </p:nvSpPr>
        <p:spPr>
          <a:xfrm>
            <a:off x="4644008" y="342900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na počest </a:t>
            </a:r>
            <a:endParaRPr lang="cs-CZ" sz="2400" b="1" dirty="0"/>
          </a:p>
        </p:txBody>
      </p:sp>
      <p:sp>
        <p:nvSpPr>
          <p:cNvPr id="29" name="TextovéPole 28"/>
          <p:cNvSpPr txBox="1"/>
          <p:nvPr/>
        </p:nvSpPr>
        <p:spPr>
          <a:xfrm>
            <a:off x="6444208" y="3789040"/>
            <a:ext cx="1944216"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im</a:t>
            </a:r>
            <a:r>
              <a:rPr lang="cs-CZ" sz="2400" b="1" dirty="0" smtClean="0">
                <a:solidFill>
                  <a:srgbClr val="C00000"/>
                </a:solidFill>
              </a:rPr>
              <a:t> </a:t>
            </a:r>
            <a:r>
              <a:rPr lang="cs-CZ" sz="2400" b="1" dirty="0" err="1" smtClean="0">
                <a:solidFill>
                  <a:srgbClr val="C00000"/>
                </a:solidFill>
              </a:rPr>
              <a:t>memorable</a:t>
            </a:r>
            <a:endParaRPr lang="cs-CZ" sz="2400" b="1" dirty="0">
              <a:solidFill>
                <a:srgbClr val="C00000"/>
              </a:solidFill>
            </a:endParaRPr>
          </a:p>
        </p:txBody>
      </p:sp>
      <p:sp>
        <p:nvSpPr>
          <p:cNvPr id="30" name="TextovéPole 29"/>
          <p:cNvSpPr txBox="1"/>
          <p:nvPr/>
        </p:nvSpPr>
        <p:spPr>
          <a:xfrm>
            <a:off x="6444208" y="342900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solidFill>
                  <a:srgbClr val="C00000"/>
                </a:solidFill>
              </a:rPr>
              <a:t>in </a:t>
            </a:r>
            <a:r>
              <a:rPr lang="cs-CZ" sz="2400" b="1" dirty="0" err="1" smtClean="0">
                <a:solidFill>
                  <a:srgbClr val="C00000"/>
                </a:solidFill>
              </a:rPr>
              <a:t>honour</a:t>
            </a:r>
            <a:endParaRPr lang="cs-CZ" sz="2400" b="1" dirty="0">
              <a:solidFill>
                <a:srgbClr val="C00000"/>
              </a:solidFill>
            </a:endParaRPr>
          </a:p>
        </p:txBody>
      </p:sp>
      <p:sp>
        <p:nvSpPr>
          <p:cNvPr id="31" name="TextovéPole 30"/>
          <p:cNvSpPr txBox="1"/>
          <p:nvPr/>
        </p:nvSpPr>
        <p:spPr>
          <a:xfrm>
            <a:off x="6444208" y="3068960"/>
            <a:ext cx="194421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for</a:t>
            </a:r>
            <a:r>
              <a:rPr lang="cs-CZ" sz="2400" b="1" dirty="0" smtClean="0">
                <a:solidFill>
                  <a:srgbClr val="C00000"/>
                </a:solidFill>
              </a:rPr>
              <a:t> </a:t>
            </a:r>
            <a:r>
              <a:rPr lang="cs-CZ" sz="2400" b="1" dirty="0" err="1" smtClean="0">
                <a:solidFill>
                  <a:srgbClr val="C00000"/>
                </a:solidFill>
              </a:rPr>
              <a:t>fame</a:t>
            </a:r>
            <a:endParaRPr lang="cs-CZ" sz="2400" b="1" dirty="0">
              <a:solidFill>
                <a:srgbClr val="C00000"/>
              </a:solidFill>
            </a:endParaRPr>
          </a:p>
        </p:txBody>
      </p:sp>
      <p:sp>
        <p:nvSpPr>
          <p:cNvPr id="32" name="TextovéPole 31"/>
          <p:cNvSpPr txBox="1"/>
          <p:nvPr/>
        </p:nvSpPr>
        <p:spPr>
          <a:xfrm>
            <a:off x="3995936" y="2060848"/>
            <a:ext cx="2232248"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smtClean="0"/>
              <a:t>nástěnná malba</a:t>
            </a:r>
            <a:endParaRPr lang="cs-CZ" sz="2400" b="1" dirty="0"/>
          </a:p>
        </p:txBody>
      </p:sp>
      <p:sp>
        <p:nvSpPr>
          <p:cNvPr id="33" name="TextovéPole 32"/>
          <p:cNvSpPr txBox="1"/>
          <p:nvPr/>
        </p:nvSpPr>
        <p:spPr>
          <a:xfrm>
            <a:off x="1115616" y="2060848"/>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ceiling</a:t>
            </a:r>
            <a:r>
              <a:rPr lang="cs-CZ" sz="2400" b="1" dirty="0" smtClean="0">
                <a:solidFill>
                  <a:srgbClr val="C00000"/>
                </a:solidFill>
              </a:rPr>
              <a:t> </a:t>
            </a:r>
            <a:r>
              <a:rPr lang="cs-CZ" sz="2400" b="1" dirty="0" err="1" smtClean="0">
                <a:solidFill>
                  <a:srgbClr val="C00000"/>
                </a:solidFill>
              </a:rPr>
              <a:t>painting</a:t>
            </a:r>
            <a:endParaRPr lang="cs-CZ" sz="2400" b="1" dirty="0">
              <a:solidFill>
                <a:srgbClr val="C00000"/>
              </a:solidFill>
            </a:endParaRPr>
          </a:p>
        </p:txBody>
      </p:sp>
      <p:sp>
        <p:nvSpPr>
          <p:cNvPr id="34" name="TextovéPole 33"/>
          <p:cNvSpPr txBox="1"/>
          <p:nvPr/>
        </p:nvSpPr>
        <p:spPr>
          <a:xfrm>
            <a:off x="1115616" y="2492896"/>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mural</a:t>
            </a:r>
            <a:endParaRPr lang="cs-CZ" sz="2400" b="1" dirty="0">
              <a:solidFill>
                <a:srgbClr val="C00000"/>
              </a:solidFill>
            </a:endParaRPr>
          </a:p>
        </p:txBody>
      </p:sp>
      <p:sp>
        <p:nvSpPr>
          <p:cNvPr id="35" name="TextovéPole 34"/>
          <p:cNvSpPr txBox="1"/>
          <p:nvPr/>
        </p:nvSpPr>
        <p:spPr>
          <a:xfrm>
            <a:off x="1115616" y="1628800"/>
            <a:ext cx="288032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2400" b="1" dirty="0" err="1" smtClean="0">
                <a:solidFill>
                  <a:srgbClr val="C00000"/>
                </a:solidFill>
              </a:rPr>
              <a:t>wall</a:t>
            </a:r>
            <a:r>
              <a:rPr lang="cs-CZ" sz="2400" b="1" dirty="0" smtClean="0">
                <a:solidFill>
                  <a:srgbClr val="C00000"/>
                </a:solidFill>
              </a:rPr>
              <a:t> </a:t>
            </a:r>
            <a:r>
              <a:rPr lang="cs-CZ" sz="2400" b="1" dirty="0" err="1" smtClean="0">
                <a:solidFill>
                  <a:srgbClr val="C00000"/>
                </a:solidFill>
              </a:rPr>
              <a:t>inscribing</a:t>
            </a:r>
            <a:endParaRPr lang="cs-CZ" sz="2400" b="1" dirty="0">
              <a:solidFill>
                <a:srgbClr val="C00000"/>
              </a:solidFill>
            </a:endParaRPr>
          </a:p>
        </p:txBody>
      </p:sp>
    </p:spTree>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5"/>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par>
                                <p:cTn id="7" presetID="9" presetClass="exit" presetSubtype="0" fill="hold" grpId="0" nodeType="withEffect">
                                  <p:stCondLst>
                                    <p:cond delay="0"/>
                                  </p:stCondLst>
                                  <p:childTnLst>
                                    <p:animEffect transition="out" filter="dissolve">
                                      <p:cBhvr>
                                        <p:cTn id="8" dur="500"/>
                                        <p:tgtEl>
                                          <p:spTgt spid="23"/>
                                        </p:tgtEl>
                                      </p:cBhvr>
                                    </p:animEffect>
                                    <p:set>
                                      <p:cBhvr>
                                        <p:cTn id="9" dur="1" fill="hold">
                                          <p:stCondLst>
                                            <p:cond delay="499"/>
                                          </p:stCondLst>
                                        </p:cTn>
                                        <p:tgtEl>
                                          <p:spTgt spid="23"/>
                                        </p:tgtEl>
                                        <p:attrNameLst>
                                          <p:attrName>style.visibility</p:attrName>
                                        </p:attrNameLst>
                                      </p:cBhvr>
                                      <p:to>
                                        <p:strVal val="hidden"/>
                                      </p:to>
                                    </p:set>
                                  </p:childTnLst>
                                </p:cTn>
                              </p:par>
                              <p:par>
                                <p:cTn id="10" presetID="9" presetClass="exit" presetSubtype="0" fill="hold" grpId="0" nodeType="withEffect">
                                  <p:stCondLst>
                                    <p:cond delay="0"/>
                                  </p:stCondLst>
                                  <p:childTnLst>
                                    <p:animEffect transition="out" filter="dissolv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3" restart="whenNotActive" fill="hold" evtFilter="cancelBubble" nodeType="interactiveSeq">
                <p:stCondLst>
                  <p:cond evt="onClick" delay="0">
                    <p:tgtEl>
                      <p:spTgt spid="23"/>
                    </p:tgtEl>
                  </p:cond>
                </p:stCondLst>
                <p:endSync evt="end" delay="0">
                  <p:rtn val="all"/>
                </p:endSync>
                <p:childTnLst>
                  <p:par>
                    <p:cTn id="14" fill="hold">
                      <p:stCondLst>
                        <p:cond delay="0"/>
                      </p:stCondLst>
                      <p:childTnLst>
                        <p:par>
                          <p:cTn id="15" fill="hold">
                            <p:stCondLst>
                              <p:cond delay="0"/>
                            </p:stCondLst>
                            <p:childTnLst>
                              <p:par>
                                <p:cTn id="16" presetID="9" presetClass="exit" presetSubtype="0" fill="hold" grpId="1" nodeType="clickEffect">
                                  <p:stCondLst>
                                    <p:cond delay="0"/>
                                  </p:stCondLst>
                                  <p:childTnLst>
                                    <p:animEffect transition="out" filter="dissolve">
                                      <p:cBhvr>
                                        <p:cTn id="17" dur="500"/>
                                        <p:tgtEl>
                                          <p:spTgt spid="23"/>
                                        </p:tgtEl>
                                      </p:cBhvr>
                                    </p:animEffect>
                                    <p:set>
                                      <p:cBhvr>
                                        <p:cTn id="18" dur="1" fill="hold">
                                          <p:stCondLst>
                                            <p:cond delay="499"/>
                                          </p:stCondLst>
                                        </p:cTn>
                                        <p:tgtEl>
                                          <p:spTgt spid="23"/>
                                        </p:tgtEl>
                                        <p:attrNameLst>
                                          <p:attrName>style.visibility</p:attrName>
                                        </p:attrNameLst>
                                      </p:cBhvr>
                                      <p:to>
                                        <p:strVal val="hidden"/>
                                      </p:to>
                                    </p:set>
                                  </p:childTnLst>
                                  <p:subTnLst>
                                    <p:audio>
                                      <p:cMediaNode>
                                        <p:cTn display="0" masterRel="sameClick">
                                          <p:stCondLst>
                                            <p:cond evt="begin" delay="0">
                                              <p:tn val="16"/>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3"/>
                  </p:tgtEl>
                </p:cond>
              </p:nextCondLst>
            </p:seq>
            <p:seq concurrent="1" nextAc="seek">
              <p:cTn id="19" restart="whenNotActive" fill="hold" evtFilter="cancelBubble" nodeType="interactiveSeq">
                <p:stCondLst>
                  <p:cond evt="onClick" delay="0">
                    <p:tgtEl>
                      <p:spTgt spid="24"/>
                    </p:tgtEl>
                  </p:cond>
                </p:stCondLst>
                <p:endSync evt="end" delay="0">
                  <p:rtn val="all"/>
                </p:endSync>
                <p:childTnLst>
                  <p:par>
                    <p:cTn id="20" fill="hold">
                      <p:stCondLst>
                        <p:cond delay="0"/>
                      </p:stCondLst>
                      <p:childTnLst>
                        <p:par>
                          <p:cTn id="21" fill="hold">
                            <p:stCondLst>
                              <p:cond delay="0"/>
                            </p:stCondLst>
                            <p:childTnLst>
                              <p:par>
                                <p:cTn id="22" presetID="9" presetClass="exit" presetSubtype="0" fill="hold" grpId="1" nodeType="clickEffect">
                                  <p:stCondLst>
                                    <p:cond delay="0"/>
                                  </p:stCondLst>
                                  <p:childTnLst>
                                    <p:animEffect transition="out" filter="dissolve">
                                      <p:cBhvr>
                                        <p:cTn id="23" dur="500"/>
                                        <p:tgtEl>
                                          <p:spTgt spid="24"/>
                                        </p:tgtEl>
                                      </p:cBhvr>
                                    </p:animEffect>
                                    <p:set>
                                      <p:cBhvr>
                                        <p:cTn id="24" dur="1" fill="hold">
                                          <p:stCondLst>
                                            <p:cond delay="499"/>
                                          </p:stCondLst>
                                        </p:cTn>
                                        <p:tgtEl>
                                          <p:spTgt spid="24"/>
                                        </p:tgtEl>
                                        <p:attrNameLst>
                                          <p:attrName>style.visibility</p:attrName>
                                        </p:attrNameLst>
                                      </p:cBhvr>
                                      <p:to>
                                        <p:strVal val="hidden"/>
                                      </p:to>
                                    </p:set>
                                  </p:childTnLst>
                                  <p:subTnLst>
                                    <p:audio>
                                      <p:cMediaNode>
                                        <p:cTn display="0" masterRel="sameClick">
                                          <p:stCondLst>
                                            <p:cond evt="begin" delay="0">
                                              <p:tn val="22"/>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4"/>
                  </p:tgtEl>
                </p:cond>
              </p:nextCondLst>
            </p:seq>
            <p:seq concurrent="1" nextAc="seek">
              <p:cTn id="25" restart="whenNotActive" fill="hold" evtFilter="cancelBubble" nodeType="interactiveSeq">
                <p:stCondLst>
                  <p:cond evt="onClick" delay="0">
                    <p:tgtEl>
                      <p:spTgt spid="31"/>
                    </p:tgtEl>
                  </p:cond>
                </p:stCondLst>
                <p:endSync evt="end" delay="0">
                  <p:rtn val="all"/>
                </p:endSync>
                <p:childTnLst>
                  <p:par>
                    <p:cTn id="26" fill="hold">
                      <p:stCondLst>
                        <p:cond delay="0"/>
                      </p:stCondLst>
                      <p:childTnLst>
                        <p:par>
                          <p:cTn id="27" fill="hold">
                            <p:stCondLst>
                              <p:cond delay="0"/>
                            </p:stCondLst>
                            <p:childTnLst>
                              <p:par>
                                <p:cTn id="28" presetID="9" presetClass="exit" presetSubtype="0" fill="hold" grpId="0" nodeType="clickEffect">
                                  <p:stCondLst>
                                    <p:cond delay="0"/>
                                  </p:stCondLst>
                                  <p:childTnLst>
                                    <p:animEffect transition="out" filter="dissolve">
                                      <p:cBhvr>
                                        <p:cTn id="29" dur="500"/>
                                        <p:tgtEl>
                                          <p:spTgt spid="31"/>
                                        </p:tgtEl>
                                      </p:cBhvr>
                                    </p:animEffect>
                                    <p:set>
                                      <p:cBhvr>
                                        <p:cTn id="30" dur="1" fill="hold">
                                          <p:stCondLst>
                                            <p:cond delay="499"/>
                                          </p:stCondLst>
                                        </p:cTn>
                                        <p:tgtEl>
                                          <p:spTgt spid="31"/>
                                        </p:tgtEl>
                                        <p:attrNameLst>
                                          <p:attrName>style.visibility</p:attrName>
                                        </p:attrNameLst>
                                      </p:cBhvr>
                                      <p:to>
                                        <p:strVal val="hidden"/>
                                      </p:to>
                                    </p:set>
                                  </p:childTnLst>
                                  <p:subTnLst>
                                    <p:audio>
                                      <p:cMediaNode>
                                        <p:cTn display="0" masterRel="sameClick">
                                          <p:stCondLst>
                                            <p:cond evt="begin" delay="0">
                                              <p:tn val="28"/>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1"/>
                  </p:tgtEl>
                </p:cond>
              </p:nextCondLst>
            </p:seq>
            <p:seq concurrent="1" nextAc="seek">
              <p:cTn id="31" restart="whenNotActive" fill="hold" evtFilter="cancelBubble" nodeType="interactiveSeq">
                <p:stCondLst>
                  <p:cond evt="onClick" delay="0">
                    <p:tgtEl>
                      <p:spTgt spid="30"/>
                    </p:tgtEl>
                  </p:cond>
                </p:stCondLst>
                <p:endSync evt="end" delay="0">
                  <p:rtn val="all"/>
                </p:endSync>
                <p:childTnLst>
                  <p:par>
                    <p:cTn id="32" fill="hold">
                      <p:stCondLst>
                        <p:cond delay="0"/>
                      </p:stCondLst>
                      <p:childTnLst>
                        <p:par>
                          <p:cTn id="33" fill="hold">
                            <p:stCondLst>
                              <p:cond delay="0"/>
                            </p:stCondLst>
                            <p:childTnLst>
                              <p:par>
                                <p:cTn id="34" presetID="6" presetClass="emph" presetSubtype="0" fill="hold" grpId="0" nodeType="clickEffect">
                                  <p:stCondLst>
                                    <p:cond delay="0"/>
                                  </p:stCondLst>
                                  <p:childTnLst>
                                    <p:animScale>
                                      <p:cBhvr>
                                        <p:cTn id="35" dur="2000" fill="hold"/>
                                        <p:tgtEl>
                                          <p:spTgt spid="30"/>
                                        </p:tgtEl>
                                      </p:cBhvr>
                                      <p:by x="150000" y="150000"/>
                                    </p:animScale>
                                  </p:childTnLst>
                                  <p:subTnLst>
                                    <p:audio>
                                      <p:cMediaNode>
                                        <p:cTn display="0" masterRel="sameClick">
                                          <p:stCondLst>
                                            <p:cond evt="begin" delay="0">
                                              <p:tn val="34"/>
                                            </p:cond>
                                          </p:stCondLst>
                                          <p:endCondLst>
                                            <p:cond evt="onStopAudio" delay="0">
                                              <p:tgtEl>
                                                <p:sldTgt/>
                                              </p:tgtEl>
                                            </p:cond>
                                          </p:endCondLst>
                                        </p:cTn>
                                        <p:tgtEl>
                                          <p:sndTgt r:embed="rId2" name="applause.wav"/>
                                        </p:tgtEl>
                                      </p:cMediaNode>
                                    </p:audio>
                                  </p:subTnLst>
                                </p:cTn>
                              </p:par>
                              <p:par>
                                <p:cTn id="36" presetID="9" presetClass="exit" presetSubtype="0" fill="hold" grpId="1" nodeType="withEffect">
                                  <p:stCondLst>
                                    <p:cond delay="0"/>
                                  </p:stCondLst>
                                  <p:childTnLst>
                                    <p:animEffect transition="out" filter="dissolve">
                                      <p:cBhvr>
                                        <p:cTn id="37" dur="500"/>
                                        <p:tgtEl>
                                          <p:spTgt spid="31"/>
                                        </p:tgtEl>
                                      </p:cBhvr>
                                    </p:animEffect>
                                    <p:set>
                                      <p:cBhvr>
                                        <p:cTn id="38" dur="1" fill="hold">
                                          <p:stCondLst>
                                            <p:cond delay="499"/>
                                          </p:stCondLst>
                                        </p:cTn>
                                        <p:tgtEl>
                                          <p:spTgt spid="31"/>
                                        </p:tgtEl>
                                        <p:attrNameLst>
                                          <p:attrName>style.visibility</p:attrName>
                                        </p:attrNameLst>
                                      </p:cBhvr>
                                      <p:to>
                                        <p:strVal val="hidden"/>
                                      </p:to>
                                    </p:set>
                                  </p:childTnLst>
                                </p:cTn>
                              </p:par>
                              <p:par>
                                <p:cTn id="39" presetID="9" presetClass="exit" presetSubtype="0" fill="hold" grpId="0" nodeType="withEffect">
                                  <p:stCondLst>
                                    <p:cond delay="0"/>
                                  </p:stCondLst>
                                  <p:childTnLst>
                                    <p:animEffect transition="out" filter="dissolve">
                                      <p:cBhvr>
                                        <p:cTn id="40" dur="500"/>
                                        <p:tgtEl>
                                          <p:spTgt spid="29"/>
                                        </p:tgtEl>
                                      </p:cBhvr>
                                    </p:animEffect>
                                    <p:set>
                                      <p:cBhvr>
                                        <p:cTn id="41"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42" restart="whenNotActive" fill="hold" evtFilter="cancelBubble" nodeType="interactiveSeq">
                <p:stCondLst>
                  <p:cond evt="onClick" delay="0">
                    <p:tgtEl>
                      <p:spTgt spid="29"/>
                    </p:tgtEl>
                  </p:cond>
                </p:stCondLst>
                <p:endSync evt="end" delay="0">
                  <p:rtn val="all"/>
                </p:endSync>
                <p:childTnLst>
                  <p:par>
                    <p:cTn id="43" fill="hold">
                      <p:stCondLst>
                        <p:cond delay="0"/>
                      </p:stCondLst>
                      <p:childTnLst>
                        <p:par>
                          <p:cTn id="44" fill="hold">
                            <p:stCondLst>
                              <p:cond delay="0"/>
                            </p:stCondLst>
                            <p:childTnLst>
                              <p:par>
                                <p:cTn id="45" presetID="9" presetClass="exit" presetSubtype="0" fill="hold" grpId="1" nodeType="clickEffect">
                                  <p:stCondLst>
                                    <p:cond delay="0"/>
                                  </p:stCondLst>
                                  <p:childTnLst>
                                    <p:animEffect transition="out" filter="dissolve">
                                      <p:cBhvr>
                                        <p:cTn id="46" dur="500"/>
                                        <p:tgtEl>
                                          <p:spTgt spid="29"/>
                                        </p:tgtEl>
                                      </p:cBhvr>
                                    </p:animEffect>
                                    <p:set>
                                      <p:cBhvr>
                                        <p:cTn id="47" dur="1" fill="hold">
                                          <p:stCondLst>
                                            <p:cond delay="499"/>
                                          </p:stCondLst>
                                        </p:cTn>
                                        <p:tgtEl>
                                          <p:spTgt spid="29"/>
                                        </p:tgtEl>
                                        <p:attrNameLst>
                                          <p:attrName>style.visibility</p:attrName>
                                        </p:attrNameLst>
                                      </p:cBhvr>
                                      <p:to>
                                        <p:strVal val="hidden"/>
                                      </p:to>
                                    </p:set>
                                  </p:childTnLst>
                                  <p:subTnLst>
                                    <p:audio>
                                      <p:cMediaNode>
                                        <p:cTn display="0" masterRel="sameClick">
                                          <p:stCondLst>
                                            <p:cond evt="begin" delay="0">
                                              <p:tn val="4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29"/>
                  </p:tgtEl>
                </p:cond>
              </p:nextCondLst>
            </p:seq>
            <p:seq concurrent="1" nextAc="seek">
              <p:cTn id="48" restart="whenNotActive" fill="hold" evtFilter="cancelBubble" nodeType="interactiveSeq">
                <p:stCondLst>
                  <p:cond evt="onClick" delay="0">
                    <p:tgtEl>
                      <p:spTgt spid="35"/>
                    </p:tgtEl>
                  </p:cond>
                </p:stCondLst>
                <p:endSync evt="end" delay="0">
                  <p:rtn val="all"/>
                </p:endSync>
                <p:childTnLst>
                  <p:par>
                    <p:cTn id="49" fill="hold">
                      <p:stCondLst>
                        <p:cond delay="0"/>
                      </p:stCondLst>
                      <p:childTnLst>
                        <p:par>
                          <p:cTn id="50" fill="hold">
                            <p:stCondLst>
                              <p:cond delay="0"/>
                            </p:stCondLst>
                            <p:childTnLst>
                              <p:par>
                                <p:cTn id="51" presetID="9" presetClass="exit" presetSubtype="0" fill="hold" grpId="0" nodeType="clickEffect">
                                  <p:stCondLst>
                                    <p:cond delay="0"/>
                                  </p:stCondLst>
                                  <p:childTnLst>
                                    <p:animEffect transition="out" filter="dissolve">
                                      <p:cBhvr>
                                        <p:cTn id="52" dur="500"/>
                                        <p:tgtEl>
                                          <p:spTgt spid="35"/>
                                        </p:tgtEl>
                                      </p:cBhvr>
                                    </p:animEffect>
                                    <p:set>
                                      <p:cBhvr>
                                        <p:cTn id="53" dur="1" fill="hold">
                                          <p:stCondLst>
                                            <p:cond delay="499"/>
                                          </p:stCondLst>
                                        </p:cTn>
                                        <p:tgtEl>
                                          <p:spTgt spid="35"/>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5"/>
                  </p:tgtEl>
                </p:cond>
              </p:nextCondLst>
            </p:seq>
            <p:seq concurrent="1" nextAc="seek">
              <p:cTn id="54" restart="whenNotActive" fill="hold" evtFilter="cancelBubble" nodeType="interactiveSeq">
                <p:stCondLst>
                  <p:cond evt="onClick" delay="0">
                    <p:tgtEl>
                      <p:spTgt spid="34"/>
                    </p:tgtEl>
                  </p:cond>
                </p:stCondLst>
                <p:endSync evt="end" delay="0">
                  <p:rtn val="all"/>
                </p:endSync>
                <p:childTnLst>
                  <p:par>
                    <p:cTn id="55" fill="hold">
                      <p:stCondLst>
                        <p:cond delay="0"/>
                      </p:stCondLst>
                      <p:childTnLst>
                        <p:par>
                          <p:cTn id="56" fill="hold">
                            <p:stCondLst>
                              <p:cond delay="0"/>
                            </p:stCondLst>
                            <p:childTnLst>
                              <p:par>
                                <p:cTn id="57" presetID="6" presetClass="emph" presetSubtype="0" fill="hold" grpId="0" nodeType="clickEffect">
                                  <p:stCondLst>
                                    <p:cond delay="0"/>
                                  </p:stCondLst>
                                  <p:childTnLst>
                                    <p:animScale>
                                      <p:cBhvr>
                                        <p:cTn id="58" dur="2000" fill="hold"/>
                                        <p:tgtEl>
                                          <p:spTgt spid="34"/>
                                        </p:tgtEl>
                                      </p:cBhvr>
                                      <p:by x="150000" y="150000"/>
                                    </p:animScale>
                                  </p:childTnLst>
                                  <p:subTnLst>
                                    <p:audio>
                                      <p:cMediaNode>
                                        <p:cTn display="0" masterRel="sameClick">
                                          <p:stCondLst>
                                            <p:cond evt="begin" delay="0">
                                              <p:tn val="57"/>
                                            </p:cond>
                                          </p:stCondLst>
                                          <p:endCondLst>
                                            <p:cond evt="onStopAudio" delay="0">
                                              <p:tgtEl>
                                                <p:sldTgt/>
                                              </p:tgtEl>
                                            </p:cond>
                                          </p:endCondLst>
                                        </p:cTn>
                                        <p:tgtEl>
                                          <p:sndTgt r:embed="rId2" name="applause.wav"/>
                                        </p:tgtEl>
                                      </p:cMediaNode>
                                    </p:audio>
                                  </p:subTnLst>
                                </p:cTn>
                              </p:par>
                              <p:par>
                                <p:cTn id="59" presetID="9" presetClass="exit" presetSubtype="0" fill="hold" grpId="1" nodeType="withEffect">
                                  <p:stCondLst>
                                    <p:cond delay="0"/>
                                  </p:stCondLst>
                                  <p:childTnLst>
                                    <p:animEffect transition="out" filter="dissolve">
                                      <p:cBhvr>
                                        <p:cTn id="60" dur="500"/>
                                        <p:tgtEl>
                                          <p:spTgt spid="35"/>
                                        </p:tgtEl>
                                      </p:cBhvr>
                                    </p:animEffect>
                                    <p:set>
                                      <p:cBhvr>
                                        <p:cTn id="61" dur="1" fill="hold">
                                          <p:stCondLst>
                                            <p:cond delay="4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62" restart="whenNotActive" fill="hold" evtFilter="cancelBubble" nodeType="interactiveSeq">
                <p:stCondLst>
                  <p:cond evt="onClick" delay="0">
                    <p:tgtEl>
                      <p:spTgt spid="33"/>
                    </p:tgtEl>
                  </p:cond>
                </p:stCondLst>
                <p:endSync evt="end" delay="0">
                  <p:rtn val="all"/>
                </p:endSync>
                <p:childTnLst>
                  <p:par>
                    <p:cTn id="63" fill="hold">
                      <p:stCondLst>
                        <p:cond delay="0"/>
                      </p:stCondLst>
                      <p:childTnLst>
                        <p:par>
                          <p:cTn id="64" fill="hold">
                            <p:stCondLst>
                              <p:cond delay="0"/>
                            </p:stCondLst>
                            <p:childTnLst>
                              <p:par>
                                <p:cTn id="65" presetID="9" presetClass="exit" presetSubtype="0" fill="hold" grpId="0" nodeType="clickEffect">
                                  <p:stCondLst>
                                    <p:cond delay="0"/>
                                  </p:stCondLst>
                                  <p:childTnLst>
                                    <p:animEffect transition="out" filter="dissolve">
                                      <p:cBhvr>
                                        <p:cTn id="66" dur="500"/>
                                        <p:tgtEl>
                                          <p:spTgt spid="33"/>
                                        </p:tgtEl>
                                      </p:cBhvr>
                                    </p:animEffect>
                                    <p:set>
                                      <p:cBhvr>
                                        <p:cTn id="67" dur="1" fill="hold">
                                          <p:stCondLst>
                                            <p:cond delay="499"/>
                                          </p:stCondLst>
                                        </p:cTn>
                                        <p:tgtEl>
                                          <p:spTgt spid="33"/>
                                        </p:tgtEl>
                                        <p:attrNameLst>
                                          <p:attrName>style.visibility</p:attrName>
                                        </p:attrNameLst>
                                      </p:cBhvr>
                                      <p:to>
                                        <p:strVal val="hidden"/>
                                      </p:to>
                                    </p:set>
                                  </p:childTnLst>
                                  <p:subTnLst>
                                    <p:audio>
                                      <p:cMediaNode>
                                        <p:cTn display="0" masterRel="sameClick">
                                          <p:stCondLst>
                                            <p:cond evt="begin" delay="0">
                                              <p:tn val="65"/>
                                            </p:cond>
                                          </p:stCondLst>
                                          <p:endCondLst>
                                            <p:cond evt="onStopAudio" delay="0">
                                              <p:tgtEl>
                                                <p:sldTgt/>
                                              </p:tgtEl>
                                            </p:cond>
                                          </p:endCondLst>
                                        </p:cTn>
                                        <p:tgtEl>
                                          <p:sndTgt r:embed="rId3" name="suction.wav"/>
                                        </p:tgtEl>
                                      </p:cMediaNode>
                                    </p:audio>
                                  </p:subTnLst>
                                </p:cTn>
                              </p:par>
                            </p:childTnLst>
                          </p:cTn>
                        </p:par>
                      </p:childTnLst>
                    </p:cTn>
                  </p:par>
                </p:childTnLst>
              </p:cTn>
              <p:nextCondLst>
                <p:cond evt="onClick" delay="0">
                  <p:tgtEl>
                    <p:spTgt spid="33"/>
                  </p:tgtEl>
                </p:cond>
              </p:nextCondLst>
            </p:seq>
          </p:childTnLst>
        </p:cTn>
      </p:par>
    </p:tnLst>
    <p:bldLst>
      <p:bldP spid="23" grpId="0" animBg="1"/>
      <p:bldP spid="23" grpId="1" animBg="1"/>
      <p:bldP spid="24" grpId="0" animBg="1"/>
      <p:bldP spid="24" grpId="1" animBg="1"/>
      <p:bldP spid="25" grpId="0" animBg="1"/>
      <p:bldP spid="29" grpId="0" animBg="1"/>
      <p:bldP spid="29" grpId="1" animBg="1"/>
      <p:bldP spid="30" grpId="0" animBg="1"/>
      <p:bldP spid="31" grpId="0" animBg="1"/>
      <p:bldP spid="31" grpId="1" animBg="1"/>
      <p:bldP spid="33" grpId="0" animBg="1"/>
      <p:bldP spid="34" grpId="0" animBg="1"/>
      <p:bldP spid="35" grpId="0" animBg="1"/>
      <p:bldP spid="35" grpId="1"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p:cNvSpPr txBox="1"/>
          <p:nvPr/>
        </p:nvSpPr>
        <p:spPr>
          <a:xfrm>
            <a:off x="395536" y="4869160"/>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2" name="TextovéPole 1"/>
          <p:cNvSpPr txBox="1"/>
          <p:nvPr/>
        </p:nvSpPr>
        <p:spPr>
          <a:xfrm>
            <a:off x="395536" y="404664"/>
            <a:ext cx="5994205" cy="523220"/>
          </a:xfrm>
          <a:prstGeom prst="rect">
            <a:avLst/>
          </a:prstGeom>
          <a:noFill/>
        </p:spPr>
        <p:txBody>
          <a:bodyPr wrap="none" rtlCol="0">
            <a:spAutoFit/>
          </a:bodyPr>
          <a:lstStyle/>
          <a:p>
            <a:r>
              <a:rPr lang="cs-CZ" sz="2800" b="1" dirty="0" smtClean="0"/>
              <a:t>TEST – </a:t>
            </a:r>
            <a:r>
              <a:rPr lang="cs-CZ" sz="2800" b="1" dirty="0" err="1" smtClean="0"/>
              <a:t>can</a:t>
            </a:r>
            <a:r>
              <a:rPr lang="cs-CZ" sz="2800" b="1" dirty="0" smtClean="0"/>
              <a:t> </a:t>
            </a:r>
            <a:r>
              <a:rPr lang="cs-CZ" sz="2800" b="1" dirty="0" err="1" smtClean="0"/>
              <a:t>you</a:t>
            </a:r>
            <a:r>
              <a:rPr lang="cs-CZ" sz="2800" b="1" dirty="0" smtClean="0"/>
              <a:t> </a:t>
            </a:r>
            <a:r>
              <a:rPr lang="cs-CZ" sz="2800" b="1" dirty="0" err="1" smtClean="0"/>
              <a:t>give</a:t>
            </a:r>
            <a:r>
              <a:rPr lang="cs-CZ" sz="2800" b="1" dirty="0" smtClean="0"/>
              <a:t> </a:t>
            </a:r>
            <a:r>
              <a:rPr lang="cs-CZ" sz="2800" b="1" dirty="0" err="1" smtClean="0"/>
              <a:t>the</a:t>
            </a:r>
            <a:r>
              <a:rPr lang="cs-CZ" sz="2800" b="1" dirty="0" smtClean="0"/>
              <a:t> </a:t>
            </a:r>
            <a:r>
              <a:rPr lang="cs-CZ" sz="2800" b="1" dirty="0" err="1" smtClean="0"/>
              <a:t>right</a:t>
            </a:r>
            <a:r>
              <a:rPr lang="cs-CZ" sz="2800" b="1" dirty="0" smtClean="0"/>
              <a:t> </a:t>
            </a:r>
            <a:r>
              <a:rPr lang="cs-CZ" sz="2800" b="1" dirty="0" err="1" smtClean="0"/>
              <a:t>answers</a:t>
            </a:r>
            <a:r>
              <a:rPr lang="cs-CZ" sz="2800" b="1" dirty="0" smtClean="0"/>
              <a:t>?:</a:t>
            </a:r>
            <a:endParaRPr lang="cs-CZ" sz="2800" b="1" dirty="0"/>
          </a:p>
        </p:txBody>
      </p:sp>
      <p:sp>
        <p:nvSpPr>
          <p:cNvPr id="5" name="TextovéPole 4"/>
          <p:cNvSpPr txBox="1"/>
          <p:nvPr/>
        </p:nvSpPr>
        <p:spPr>
          <a:xfrm>
            <a:off x="395536" y="1412776"/>
            <a:ext cx="8424936"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p:txBody>
      </p:sp>
      <p:sp>
        <p:nvSpPr>
          <p:cNvPr id="6" name="TextovéPole 5"/>
          <p:cNvSpPr txBox="1"/>
          <p:nvPr/>
        </p:nvSpPr>
        <p:spPr>
          <a:xfrm>
            <a:off x="395536" y="1988840"/>
            <a:ext cx="8424936"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solidFill>
                  <a:schemeClr val="tx1"/>
                </a:solidFill>
              </a:rPr>
              <a:t>Which architectural styles are </a:t>
            </a:r>
            <a:r>
              <a:rPr lang="en-GB" sz="2400" dirty="0" err="1" smtClean="0">
                <a:solidFill>
                  <a:schemeClr val="tx1"/>
                </a:solidFill>
              </a:rPr>
              <a:t>Černín</a:t>
            </a:r>
            <a:r>
              <a:rPr lang="en-GB" sz="2400" dirty="0" smtClean="0">
                <a:solidFill>
                  <a:schemeClr val="tx1"/>
                </a:solidFill>
              </a:rPr>
              <a:t> Palace and Wallenstein Palace  built in? Do you know what Czech institutions  work there?</a:t>
            </a:r>
            <a:endParaRPr lang="en-GB" sz="2400" dirty="0">
              <a:solidFill>
                <a:schemeClr val="tx1"/>
              </a:solidFill>
            </a:endParaRPr>
          </a:p>
        </p:txBody>
      </p:sp>
      <p:sp>
        <p:nvSpPr>
          <p:cNvPr id="8" name="TextovéPole 7"/>
          <p:cNvSpPr txBox="1"/>
          <p:nvPr/>
        </p:nvSpPr>
        <p:spPr>
          <a:xfrm>
            <a:off x="395536" y="2780928"/>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7" name="TextovéPole 6"/>
          <p:cNvSpPr txBox="1"/>
          <p:nvPr/>
        </p:nvSpPr>
        <p:spPr>
          <a:xfrm>
            <a:off x="395536" y="2780928"/>
            <a:ext cx="8424936" cy="1224136"/>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smtClean="0">
                <a:solidFill>
                  <a:srgbClr val="C00000"/>
                </a:solidFill>
                <a:latin typeface="Book Antiqua" pitchFamily="18" charset="0"/>
              </a:rPr>
              <a:t>Both palaces are Baroque</a:t>
            </a:r>
          </a:p>
          <a:p>
            <a:r>
              <a:rPr lang="en-GB" sz="2400" b="1" dirty="0" err="1" smtClean="0">
                <a:solidFill>
                  <a:srgbClr val="C00000"/>
                </a:solidFill>
                <a:latin typeface="Book Antiqua" pitchFamily="18" charset="0"/>
              </a:rPr>
              <a:t>Černín</a:t>
            </a:r>
            <a:r>
              <a:rPr lang="en-GB" sz="2400" b="1" dirty="0" smtClean="0">
                <a:solidFill>
                  <a:srgbClr val="C00000"/>
                </a:solidFill>
                <a:latin typeface="Book Antiqua" pitchFamily="18" charset="0"/>
              </a:rPr>
              <a:t> Palace - Ministry or Foreign Affairs</a:t>
            </a:r>
          </a:p>
          <a:p>
            <a:r>
              <a:rPr lang="en-GB" sz="2400" b="1" dirty="0" smtClean="0">
                <a:solidFill>
                  <a:srgbClr val="C00000"/>
                </a:solidFill>
                <a:latin typeface="Book Antiqua" pitchFamily="18" charset="0"/>
              </a:rPr>
              <a:t>Wallenstein Palace</a:t>
            </a:r>
            <a:r>
              <a:rPr lang="en-GB" sz="2400" dirty="0" smtClean="0">
                <a:solidFill>
                  <a:srgbClr val="C00000"/>
                </a:solidFill>
                <a:latin typeface="Book Antiqua" pitchFamily="18" charset="0"/>
              </a:rPr>
              <a:t>  -  home of the </a:t>
            </a:r>
            <a:r>
              <a:rPr lang="en-GB" sz="2400" b="1" dirty="0" smtClean="0">
                <a:solidFill>
                  <a:srgbClr val="C00000"/>
                </a:solidFill>
                <a:latin typeface="Book Antiqua" pitchFamily="18" charset="0"/>
              </a:rPr>
              <a:t>Czech Senate</a:t>
            </a:r>
            <a:endParaRPr lang="en-GB" sz="2400" dirty="0" smtClean="0">
              <a:solidFill>
                <a:srgbClr val="C00000"/>
              </a:solidFill>
              <a:latin typeface="Book Antiqua" pitchFamily="18" charset="0"/>
            </a:endParaRPr>
          </a:p>
        </p:txBody>
      </p:sp>
      <p:sp>
        <p:nvSpPr>
          <p:cNvPr id="4" name="TextovéPole 3"/>
          <p:cNvSpPr txBox="1"/>
          <p:nvPr/>
        </p:nvSpPr>
        <p:spPr>
          <a:xfrm>
            <a:off x="395536" y="1412776"/>
            <a:ext cx="8424936" cy="46166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smtClean="0">
                <a:solidFill>
                  <a:srgbClr val="C00000"/>
                </a:solidFill>
                <a:latin typeface="Book Antiqua" pitchFamily="18" charset="0"/>
              </a:rPr>
              <a:t>The Matthias Gate of the Prague Castle (1614 )</a:t>
            </a:r>
            <a:endParaRPr lang="en-GB" sz="2400" dirty="0">
              <a:solidFill>
                <a:schemeClr val="tx1"/>
              </a:solidFill>
            </a:endParaRPr>
          </a:p>
        </p:txBody>
      </p:sp>
      <p:sp>
        <p:nvSpPr>
          <p:cNvPr id="3" name="TextovéPole 2"/>
          <p:cNvSpPr txBox="1"/>
          <p:nvPr/>
        </p:nvSpPr>
        <p:spPr>
          <a:xfrm>
            <a:off x="395536" y="980728"/>
            <a:ext cx="8424936" cy="461665"/>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t>Where are the first signs of  Baroque style in Prague?</a:t>
            </a:r>
            <a:endParaRPr lang="en-GB" sz="2400" dirty="0">
              <a:solidFill>
                <a:srgbClr val="C00000"/>
              </a:solidFill>
            </a:endParaRPr>
          </a:p>
        </p:txBody>
      </p:sp>
      <p:sp>
        <p:nvSpPr>
          <p:cNvPr id="9" name="TextovéPole 8"/>
          <p:cNvSpPr txBox="1"/>
          <p:nvPr/>
        </p:nvSpPr>
        <p:spPr>
          <a:xfrm>
            <a:off x="395536" y="4077072"/>
            <a:ext cx="8424936"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solidFill>
                  <a:schemeClr val="tx1"/>
                </a:solidFill>
              </a:rPr>
              <a:t>Which religious order had the most significant Baroque church in Prague built? What is its name? Who built it?  </a:t>
            </a:r>
            <a:endParaRPr lang="en-GB" sz="2400" dirty="0">
              <a:solidFill>
                <a:schemeClr val="tx1"/>
              </a:solidFill>
            </a:endParaRPr>
          </a:p>
        </p:txBody>
      </p:sp>
      <p:sp>
        <p:nvSpPr>
          <p:cNvPr id="10" name="TextovéPole 9"/>
          <p:cNvSpPr txBox="1"/>
          <p:nvPr/>
        </p:nvSpPr>
        <p:spPr>
          <a:xfrm>
            <a:off x="395536" y="4941168"/>
            <a:ext cx="8424936" cy="1200329"/>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smtClean="0">
                <a:solidFill>
                  <a:srgbClr val="C00000"/>
                </a:solidFill>
                <a:latin typeface="Book Antiqua" pitchFamily="18" charset="0"/>
              </a:rPr>
              <a:t>St. Nicholas Church was built by </a:t>
            </a:r>
            <a:r>
              <a:rPr lang="en-GB" sz="2400" b="1" dirty="0" err="1" smtClean="0">
                <a:solidFill>
                  <a:srgbClr val="C00000"/>
                </a:solidFill>
                <a:latin typeface="Book Antiqua" pitchFamily="18" charset="0"/>
              </a:rPr>
              <a:t>Christoph</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Dientzenhofer</a:t>
            </a:r>
            <a:r>
              <a:rPr lang="en-GB" sz="2400" b="1" dirty="0" smtClean="0">
                <a:solidFill>
                  <a:srgbClr val="C00000"/>
                </a:solidFill>
                <a:latin typeface="Book Antiqua" pitchFamily="18" charset="0"/>
              </a:rPr>
              <a:t> and his son </a:t>
            </a:r>
            <a:r>
              <a:rPr lang="en-GB" sz="2400" b="1" dirty="0" err="1" smtClean="0">
                <a:solidFill>
                  <a:srgbClr val="C00000"/>
                </a:solidFill>
                <a:latin typeface="Book Antiqua" pitchFamily="18" charset="0"/>
              </a:rPr>
              <a:t>Kilian</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Ignaz</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Dientzenhofer</a:t>
            </a:r>
            <a:r>
              <a:rPr lang="en-GB" sz="2400" b="1" dirty="0" smtClean="0">
                <a:solidFill>
                  <a:srgbClr val="C00000"/>
                </a:solidFill>
                <a:latin typeface="Book Antiqua" pitchFamily="18" charset="0"/>
              </a:rPr>
              <a:t>  for Jesuit order.</a:t>
            </a:r>
          </a:p>
          <a:p>
            <a:endParaRPr lang="cs-CZ" sz="2400" dirty="0" smtClean="0">
              <a:solidFill>
                <a:srgbClr val="C00000"/>
              </a:solidFill>
              <a:latin typeface="Book Antiqua" pitchFamily="18" charset="0"/>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10"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p:cNvSpPr txBox="1"/>
          <p:nvPr/>
        </p:nvSpPr>
        <p:spPr>
          <a:xfrm>
            <a:off x="395536" y="4869160"/>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2" name="TextovéPole 1"/>
          <p:cNvSpPr txBox="1"/>
          <p:nvPr/>
        </p:nvSpPr>
        <p:spPr>
          <a:xfrm>
            <a:off x="395536" y="404664"/>
            <a:ext cx="5994205" cy="523220"/>
          </a:xfrm>
          <a:prstGeom prst="rect">
            <a:avLst/>
          </a:prstGeom>
          <a:noFill/>
        </p:spPr>
        <p:txBody>
          <a:bodyPr wrap="none" rtlCol="0">
            <a:spAutoFit/>
          </a:bodyPr>
          <a:lstStyle/>
          <a:p>
            <a:r>
              <a:rPr lang="cs-CZ" sz="2800" b="1" dirty="0" smtClean="0"/>
              <a:t>TEST – </a:t>
            </a:r>
            <a:r>
              <a:rPr lang="cs-CZ" sz="2800" b="1" dirty="0" err="1" smtClean="0"/>
              <a:t>can</a:t>
            </a:r>
            <a:r>
              <a:rPr lang="cs-CZ" sz="2800" b="1" dirty="0" smtClean="0"/>
              <a:t> </a:t>
            </a:r>
            <a:r>
              <a:rPr lang="cs-CZ" sz="2800" b="1" dirty="0" err="1" smtClean="0"/>
              <a:t>you</a:t>
            </a:r>
            <a:r>
              <a:rPr lang="cs-CZ" sz="2800" b="1" dirty="0" smtClean="0"/>
              <a:t> </a:t>
            </a:r>
            <a:r>
              <a:rPr lang="cs-CZ" sz="2800" b="1" dirty="0" err="1" smtClean="0"/>
              <a:t>give</a:t>
            </a:r>
            <a:r>
              <a:rPr lang="cs-CZ" sz="2800" b="1" dirty="0" smtClean="0"/>
              <a:t> </a:t>
            </a:r>
            <a:r>
              <a:rPr lang="cs-CZ" sz="2800" b="1" dirty="0" err="1" smtClean="0"/>
              <a:t>the</a:t>
            </a:r>
            <a:r>
              <a:rPr lang="cs-CZ" sz="2800" b="1" dirty="0" smtClean="0"/>
              <a:t> </a:t>
            </a:r>
            <a:r>
              <a:rPr lang="cs-CZ" sz="2800" b="1" dirty="0" err="1" smtClean="0"/>
              <a:t>right</a:t>
            </a:r>
            <a:r>
              <a:rPr lang="cs-CZ" sz="2800" b="1" dirty="0" smtClean="0"/>
              <a:t> </a:t>
            </a:r>
            <a:r>
              <a:rPr lang="cs-CZ" sz="2800" b="1" dirty="0" err="1" smtClean="0"/>
              <a:t>answers</a:t>
            </a:r>
            <a:r>
              <a:rPr lang="cs-CZ" sz="2800" b="1" dirty="0" smtClean="0"/>
              <a:t>?:</a:t>
            </a:r>
            <a:endParaRPr lang="cs-CZ" sz="2800" b="1" dirty="0"/>
          </a:p>
        </p:txBody>
      </p:sp>
      <p:sp>
        <p:nvSpPr>
          <p:cNvPr id="5" name="TextovéPole 4"/>
          <p:cNvSpPr txBox="1"/>
          <p:nvPr/>
        </p:nvSpPr>
        <p:spPr>
          <a:xfrm>
            <a:off x="395536" y="1772816"/>
            <a:ext cx="8424936"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p:txBody>
      </p:sp>
      <p:sp>
        <p:nvSpPr>
          <p:cNvPr id="6" name="TextovéPole 5"/>
          <p:cNvSpPr txBox="1"/>
          <p:nvPr/>
        </p:nvSpPr>
        <p:spPr>
          <a:xfrm>
            <a:off x="395536" y="2276872"/>
            <a:ext cx="8424936"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solidFill>
                  <a:schemeClr val="tx1"/>
                </a:solidFill>
              </a:rPr>
              <a:t>What important events took place in the Estate Theatre? </a:t>
            </a:r>
            <a:endParaRPr lang="en-GB" sz="2400" dirty="0">
              <a:solidFill>
                <a:schemeClr val="tx1"/>
              </a:solidFill>
            </a:endParaRPr>
          </a:p>
        </p:txBody>
      </p:sp>
      <p:sp>
        <p:nvSpPr>
          <p:cNvPr id="8" name="TextovéPole 7"/>
          <p:cNvSpPr txBox="1"/>
          <p:nvPr/>
        </p:nvSpPr>
        <p:spPr>
          <a:xfrm>
            <a:off x="395536" y="2780928"/>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7" name="TextovéPole 6"/>
          <p:cNvSpPr txBox="1"/>
          <p:nvPr/>
        </p:nvSpPr>
        <p:spPr>
          <a:xfrm>
            <a:off x="395536" y="2780928"/>
            <a:ext cx="8424936" cy="1938992"/>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solidFill>
                  <a:srgbClr val="C00000"/>
                </a:solidFill>
                <a:latin typeface="Book Antiqua" pitchFamily="18" charset="0"/>
              </a:rPr>
              <a:t>The W. </a:t>
            </a:r>
            <a:r>
              <a:rPr lang="en-GB" sz="2400" dirty="0" err="1" smtClean="0">
                <a:solidFill>
                  <a:srgbClr val="C00000"/>
                </a:solidFill>
                <a:latin typeface="Book Antiqua" pitchFamily="18" charset="0"/>
              </a:rPr>
              <a:t>A.</a:t>
            </a:r>
            <a:r>
              <a:rPr lang="en-GB" sz="2400" b="1" dirty="0" err="1" smtClean="0">
                <a:solidFill>
                  <a:srgbClr val="C00000"/>
                </a:solidFill>
                <a:latin typeface="Book Antiqua" pitchFamily="18" charset="0"/>
              </a:rPr>
              <a:t>Mozart´s</a:t>
            </a:r>
            <a:r>
              <a:rPr lang="en-GB" sz="2400" b="1" dirty="0" smtClean="0">
                <a:solidFill>
                  <a:srgbClr val="C00000"/>
                </a:solidFill>
                <a:latin typeface="Book Antiqua" pitchFamily="18" charset="0"/>
              </a:rPr>
              <a:t> world premiere </a:t>
            </a:r>
            <a:r>
              <a:rPr lang="en-GB" sz="2400" dirty="0" smtClean="0">
                <a:solidFill>
                  <a:srgbClr val="C00000"/>
                </a:solidFill>
                <a:latin typeface="Book Antiqua" pitchFamily="18" charset="0"/>
              </a:rPr>
              <a:t>of the opera </a:t>
            </a:r>
            <a:r>
              <a:rPr lang="en-GB" sz="2400" b="1" dirty="0" smtClean="0">
                <a:solidFill>
                  <a:srgbClr val="C00000"/>
                </a:solidFill>
                <a:latin typeface="Book Antiqua" pitchFamily="18" charset="0"/>
              </a:rPr>
              <a:t>Don Giovanni </a:t>
            </a:r>
            <a:r>
              <a:rPr lang="en-GB" sz="2400" dirty="0" smtClean="0">
                <a:solidFill>
                  <a:srgbClr val="C00000"/>
                </a:solidFill>
                <a:latin typeface="Book Antiqua" pitchFamily="18" charset="0"/>
              </a:rPr>
              <a:t>took place in Estate Theatre on 29th </a:t>
            </a:r>
            <a:r>
              <a:rPr lang="en-GB" sz="2400" b="1" dirty="0" smtClean="0">
                <a:solidFill>
                  <a:srgbClr val="C00000"/>
                </a:solidFill>
                <a:latin typeface="Book Antiqua" pitchFamily="18" charset="0"/>
              </a:rPr>
              <a:t>1787</a:t>
            </a:r>
            <a:r>
              <a:rPr lang="en-GB" sz="2400" dirty="0" smtClean="0">
                <a:solidFill>
                  <a:srgbClr val="C00000"/>
                </a:solidFill>
                <a:latin typeface="Book Antiqua" pitchFamily="18" charset="0"/>
              </a:rPr>
              <a:t>. Our national </a:t>
            </a:r>
            <a:r>
              <a:rPr lang="en-GB" sz="2400" b="1" dirty="0" smtClean="0">
                <a:solidFill>
                  <a:srgbClr val="C00000"/>
                </a:solidFill>
                <a:latin typeface="Book Antiqua" pitchFamily="18" charset="0"/>
              </a:rPr>
              <a:t>anthem </a:t>
            </a:r>
            <a:r>
              <a:rPr lang="en-GB" sz="2400" dirty="0" smtClean="0">
                <a:solidFill>
                  <a:srgbClr val="C00000"/>
                </a:solidFill>
                <a:latin typeface="Book Antiqua" pitchFamily="18" charset="0"/>
              </a:rPr>
              <a:t>was </a:t>
            </a:r>
            <a:r>
              <a:rPr lang="en-GB" sz="2400" b="1" dirty="0" smtClean="0">
                <a:solidFill>
                  <a:srgbClr val="C00000"/>
                </a:solidFill>
                <a:latin typeface="Book Antiqua" pitchFamily="18" charset="0"/>
              </a:rPr>
              <a:t>played  for the first </a:t>
            </a:r>
            <a:r>
              <a:rPr lang="en-GB" sz="2400" dirty="0" smtClean="0">
                <a:solidFill>
                  <a:srgbClr val="C00000"/>
                </a:solidFill>
                <a:latin typeface="Book Antiqua" pitchFamily="18" charset="0"/>
              </a:rPr>
              <a:t>time in </a:t>
            </a:r>
            <a:r>
              <a:rPr lang="en-GB" sz="2400" b="1" dirty="0" smtClean="0">
                <a:solidFill>
                  <a:srgbClr val="C00000"/>
                </a:solidFill>
                <a:latin typeface="Book Antiqua" pitchFamily="18" charset="0"/>
              </a:rPr>
              <a:t>Josef </a:t>
            </a:r>
            <a:r>
              <a:rPr lang="en-GB" sz="2400" b="1" dirty="0" err="1" smtClean="0">
                <a:solidFill>
                  <a:srgbClr val="C00000"/>
                </a:solidFill>
                <a:latin typeface="Book Antiqua" pitchFamily="18" charset="0"/>
              </a:rPr>
              <a:t>Kajetán</a:t>
            </a:r>
            <a:r>
              <a:rPr lang="en-GB" sz="2400" b="1" dirty="0" smtClean="0">
                <a:solidFill>
                  <a:srgbClr val="C00000"/>
                </a:solidFill>
                <a:latin typeface="Book Antiqua" pitchFamily="18" charset="0"/>
              </a:rPr>
              <a:t> </a:t>
            </a:r>
            <a:r>
              <a:rPr lang="en-GB" sz="2400" b="1" dirty="0" err="1" smtClean="0">
                <a:solidFill>
                  <a:srgbClr val="C00000"/>
                </a:solidFill>
                <a:latin typeface="Book Antiqua" pitchFamily="18" charset="0"/>
              </a:rPr>
              <a:t>Tyl´s</a:t>
            </a:r>
            <a:r>
              <a:rPr lang="en-GB" sz="2400" b="1" dirty="0" smtClean="0">
                <a:solidFill>
                  <a:srgbClr val="C00000"/>
                </a:solidFill>
                <a:latin typeface="Book Antiqua" pitchFamily="18" charset="0"/>
              </a:rPr>
              <a:t> play </a:t>
            </a:r>
            <a:r>
              <a:rPr lang="en-GB" sz="2400" dirty="0" smtClean="0">
                <a:solidFill>
                  <a:srgbClr val="C00000"/>
                </a:solidFill>
                <a:latin typeface="Book Antiqua" pitchFamily="18" charset="0"/>
              </a:rPr>
              <a:t>called </a:t>
            </a:r>
            <a:r>
              <a:rPr lang="en-GB" sz="2400" b="1" dirty="0" err="1" smtClean="0">
                <a:solidFill>
                  <a:srgbClr val="C00000"/>
                </a:solidFill>
                <a:latin typeface="Book Antiqua" pitchFamily="18" charset="0"/>
              </a:rPr>
              <a:t>Fidlovačka</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here.</a:t>
            </a:r>
          </a:p>
          <a:p>
            <a:endParaRPr lang="cs-CZ" sz="2400" dirty="0" smtClean="0">
              <a:solidFill>
                <a:srgbClr val="C00000"/>
              </a:solidFill>
              <a:latin typeface="Book Antiqua" pitchFamily="18" charset="0"/>
            </a:endParaRPr>
          </a:p>
        </p:txBody>
      </p:sp>
      <p:sp>
        <p:nvSpPr>
          <p:cNvPr id="4" name="TextovéPole 3"/>
          <p:cNvSpPr txBox="1"/>
          <p:nvPr/>
        </p:nvSpPr>
        <p:spPr>
          <a:xfrm>
            <a:off x="395536" y="1772816"/>
            <a:ext cx="8424936" cy="46166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b="1" dirty="0" smtClean="0">
                <a:solidFill>
                  <a:srgbClr val="C00000"/>
                </a:solidFill>
                <a:latin typeface="Book Antiqua" pitchFamily="18" charset="0"/>
              </a:rPr>
              <a:t>18</a:t>
            </a:r>
            <a:r>
              <a:rPr lang="en-US" sz="2400" b="1" baseline="30000" dirty="0" smtClean="0">
                <a:solidFill>
                  <a:srgbClr val="C00000"/>
                </a:solidFill>
                <a:latin typeface="Book Antiqua" pitchFamily="18" charset="0"/>
              </a:rPr>
              <a:t>th</a:t>
            </a:r>
            <a:r>
              <a:rPr lang="en-US" sz="2400" b="1" dirty="0" smtClean="0">
                <a:solidFill>
                  <a:srgbClr val="C00000"/>
                </a:solidFill>
                <a:latin typeface="Book Antiqua" pitchFamily="18" charset="0"/>
              </a:rPr>
              <a:t>century</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Kinsky</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Palace</a:t>
            </a:r>
            <a:r>
              <a:rPr lang="cs-CZ" sz="2400" b="1" dirty="0" smtClean="0">
                <a:solidFill>
                  <a:srgbClr val="C00000"/>
                </a:solidFill>
                <a:latin typeface="Book Antiqua" pitchFamily="18" charset="0"/>
              </a:rPr>
              <a:t> in </a:t>
            </a:r>
            <a:r>
              <a:rPr lang="cs-CZ" sz="2400" b="1" dirty="0" err="1" smtClean="0">
                <a:solidFill>
                  <a:srgbClr val="C00000"/>
                </a:solidFill>
                <a:latin typeface="Book Antiqua" pitchFamily="18" charset="0"/>
              </a:rPr>
              <a:t>the</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Old</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Town</a:t>
            </a:r>
            <a:r>
              <a:rPr lang="cs-CZ" sz="2400" b="1" dirty="0" smtClean="0">
                <a:solidFill>
                  <a:srgbClr val="C00000"/>
                </a:solidFill>
                <a:latin typeface="Book Antiqua" pitchFamily="18" charset="0"/>
              </a:rPr>
              <a:t> Square.</a:t>
            </a:r>
            <a:endParaRPr lang="cs-CZ" sz="2400" b="1" dirty="0">
              <a:solidFill>
                <a:srgbClr val="C00000"/>
              </a:solidFill>
              <a:latin typeface="Book Antiqua" pitchFamily="18" charset="0"/>
            </a:endParaRPr>
          </a:p>
        </p:txBody>
      </p:sp>
      <p:sp>
        <p:nvSpPr>
          <p:cNvPr id="3" name="TextovéPole 2"/>
          <p:cNvSpPr txBox="1"/>
          <p:nvPr/>
        </p:nvSpPr>
        <p:spPr>
          <a:xfrm>
            <a:off x="395536" y="908720"/>
            <a:ext cx="8424936"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t>Which century does </a:t>
            </a:r>
            <a:r>
              <a:rPr lang="en-GB" sz="2400" dirty="0" smtClean="0">
                <a:solidFill>
                  <a:schemeClr val="tx1"/>
                </a:solidFill>
              </a:rPr>
              <a:t>Rococo style appear in? Can you give an example of a building in this style? Where can we see it?</a:t>
            </a:r>
            <a:endParaRPr lang="en-GB" sz="2400" dirty="0">
              <a:solidFill>
                <a:srgbClr val="C00000"/>
              </a:solidFill>
            </a:endParaRPr>
          </a:p>
        </p:txBody>
      </p:sp>
      <p:sp>
        <p:nvSpPr>
          <p:cNvPr id="9" name="TextovéPole 8"/>
          <p:cNvSpPr txBox="1"/>
          <p:nvPr/>
        </p:nvSpPr>
        <p:spPr>
          <a:xfrm>
            <a:off x="395536" y="4365104"/>
            <a:ext cx="8424936"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solidFill>
                  <a:schemeClr val="tx1"/>
                </a:solidFill>
              </a:rPr>
              <a:t>When were the four Prague towns unified? Who unified them? </a:t>
            </a:r>
            <a:endParaRPr lang="en-GB" sz="2400" dirty="0">
              <a:solidFill>
                <a:schemeClr val="tx1"/>
              </a:solidFill>
            </a:endParaRPr>
          </a:p>
        </p:txBody>
      </p:sp>
      <p:sp>
        <p:nvSpPr>
          <p:cNvPr id="10" name="TextovéPole 9"/>
          <p:cNvSpPr txBox="1"/>
          <p:nvPr/>
        </p:nvSpPr>
        <p:spPr>
          <a:xfrm>
            <a:off x="395536" y="4869160"/>
            <a:ext cx="8424936" cy="1200329"/>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r>
              <a:rPr lang="en-GB" sz="2400" b="1" dirty="0" smtClean="0">
                <a:solidFill>
                  <a:srgbClr val="C00000"/>
                </a:solidFill>
                <a:latin typeface="Book Antiqua" pitchFamily="18" charset="0"/>
              </a:rPr>
              <a:t>1784 - Joseph II unified Prague</a:t>
            </a:r>
            <a:r>
              <a:rPr lang="en-GB" sz="2400" dirty="0" smtClean="0">
                <a:solidFill>
                  <a:srgbClr val="C00000"/>
                </a:solidFill>
                <a:latin typeface="Book Antiqua" pitchFamily="18" charset="0"/>
              </a:rPr>
              <a:t> </a:t>
            </a:r>
            <a:r>
              <a:rPr lang="en-GB" sz="2400" b="1" dirty="0" smtClean="0">
                <a:solidFill>
                  <a:srgbClr val="C00000"/>
                </a:solidFill>
                <a:latin typeface="Book Antiqua" pitchFamily="18" charset="0"/>
              </a:rPr>
              <a:t>by</a:t>
            </a:r>
            <a:r>
              <a:rPr lang="en-GB" sz="2400" dirty="0" smtClean="0">
                <a:solidFill>
                  <a:srgbClr val="C00000"/>
                </a:solidFill>
                <a:latin typeface="Book Antiqua" pitchFamily="18" charset="0"/>
              </a:rPr>
              <a:t> </a:t>
            </a:r>
          </a:p>
          <a:p>
            <a:pPr marL="457200" indent="-457200"/>
            <a:r>
              <a:rPr lang="en-GB" sz="2400" dirty="0" smtClean="0">
                <a:solidFill>
                  <a:srgbClr val="C00000"/>
                </a:solidFill>
                <a:latin typeface="Book Antiqua" pitchFamily="18" charset="0"/>
              </a:rPr>
              <a:t>„</a:t>
            </a:r>
            <a:r>
              <a:rPr lang="en-GB" sz="2400" b="1" dirty="0" smtClean="0">
                <a:solidFill>
                  <a:srgbClr val="C00000"/>
                </a:solidFill>
                <a:latin typeface="Book Antiqua" pitchFamily="18" charset="0"/>
              </a:rPr>
              <a:t>The court decree of 12th February 1784“</a:t>
            </a:r>
            <a:r>
              <a:rPr lang="en-GB" sz="2400" dirty="0" smtClean="0">
                <a:solidFill>
                  <a:srgbClr val="C00000"/>
                </a:solidFill>
                <a:latin typeface="Book Antiqua" pitchFamily="18" charset="0"/>
              </a:rPr>
              <a:t> </a:t>
            </a:r>
          </a:p>
          <a:p>
            <a:pPr marL="457200" indent="-457200">
              <a:buAutoNum type="arabicPlain" startAt="1784"/>
            </a:pPr>
            <a:endParaRPr lang="cs-CZ" sz="2400" dirty="0" smtClean="0">
              <a:solidFill>
                <a:srgbClr val="C00000"/>
              </a:solidFill>
              <a:latin typeface="Book Antiqua" pitchFamily="18" charset="0"/>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10"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p:cNvSpPr txBox="1"/>
          <p:nvPr/>
        </p:nvSpPr>
        <p:spPr>
          <a:xfrm>
            <a:off x="395536" y="5085184"/>
            <a:ext cx="8424936"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p:txBody>
      </p:sp>
      <p:sp>
        <p:nvSpPr>
          <p:cNvPr id="2" name="TextovéPole 1"/>
          <p:cNvSpPr txBox="1"/>
          <p:nvPr/>
        </p:nvSpPr>
        <p:spPr>
          <a:xfrm>
            <a:off x="395536" y="404664"/>
            <a:ext cx="5994205" cy="523220"/>
          </a:xfrm>
          <a:prstGeom prst="rect">
            <a:avLst/>
          </a:prstGeom>
          <a:noFill/>
        </p:spPr>
        <p:txBody>
          <a:bodyPr wrap="none" rtlCol="0">
            <a:spAutoFit/>
          </a:bodyPr>
          <a:lstStyle/>
          <a:p>
            <a:r>
              <a:rPr lang="cs-CZ" sz="2800" b="1" dirty="0" smtClean="0"/>
              <a:t>TEST – </a:t>
            </a:r>
            <a:r>
              <a:rPr lang="cs-CZ" sz="2800" b="1" dirty="0" err="1" smtClean="0"/>
              <a:t>can</a:t>
            </a:r>
            <a:r>
              <a:rPr lang="cs-CZ" sz="2800" b="1" dirty="0" smtClean="0"/>
              <a:t> </a:t>
            </a:r>
            <a:r>
              <a:rPr lang="cs-CZ" sz="2800" b="1" dirty="0" err="1" smtClean="0"/>
              <a:t>you</a:t>
            </a:r>
            <a:r>
              <a:rPr lang="cs-CZ" sz="2800" b="1" dirty="0" smtClean="0"/>
              <a:t> </a:t>
            </a:r>
            <a:r>
              <a:rPr lang="cs-CZ" sz="2800" b="1" dirty="0" err="1" smtClean="0"/>
              <a:t>give</a:t>
            </a:r>
            <a:r>
              <a:rPr lang="cs-CZ" sz="2800" b="1" dirty="0" smtClean="0"/>
              <a:t> </a:t>
            </a:r>
            <a:r>
              <a:rPr lang="cs-CZ" sz="2800" b="1" dirty="0" err="1" smtClean="0"/>
              <a:t>the</a:t>
            </a:r>
            <a:r>
              <a:rPr lang="cs-CZ" sz="2800" b="1" dirty="0" smtClean="0"/>
              <a:t> </a:t>
            </a:r>
            <a:r>
              <a:rPr lang="cs-CZ" sz="2800" b="1" dirty="0" err="1" smtClean="0"/>
              <a:t>right</a:t>
            </a:r>
            <a:r>
              <a:rPr lang="cs-CZ" sz="2800" b="1" dirty="0" smtClean="0"/>
              <a:t> </a:t>
            </a:r>
            <a:r>
              <a:rPr lang="cs-CZ" sz="2800" b="1" dirty="0" err="1" smtClean="0"/>
              <a:t>answers</a:t>
            </a:r>
            <a:r>
              <a:rPr lang="cs-CZ" sz="2800" b="1" dirty="0" smtClean="0"/>
              <a:t>?:</a:t>
            </a:r>
            <a:endParaRPr lang="cs-CZ" sz="2800" b="1" dirty="0"/>
          </a:p>
        </p:txBody>
      </p:sp>
      <p:sp>
        <p:nvSpPr>
          <p:cNvPr id="5" name="TextovéPole 4"/>
          <p:cNvSpPr txBox="1"/>
          <p:nvPr/>
        </p:nvSpPr>
        <p:spPr>
          <a:xfrm>
            <a:off x="395536" y="1772816"/>
            <a:ext cx="8424936"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p:txBody>
      </p:sp>
      <p:sp>
        <p:nvSpPr>
          <p:cNvPr id="6" name="TextovéPole 5"/>
          <p:cNvSpPr txBox="1"/>
          <p:nvPr/>
        </p:nvSpPr>
        <p:spPr>
          <a:xfrm>
            <a:off x="395536" y="2348880"/>
            <a:ext cx="8424936"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err="1" smtClean="0">
                <a:solidFill>
                  <a:schemeClr val="tx1"/>
                </a:solidFill>
              </a:rPr>
              <a:t>Name</a:t>
            </a:r>
            <a:r>
              <a:rPr lang="cs-CZ" sz="2400" dirty="0" smtClean="0">
                <a:solidFill>
                  <a:schemeClr val="tx1"/>
                </a:solidFill>
              </a:rPr>
              <a:t> </a:t>
            </a:r>
            <a:r>
              <a:rPr lang="cs-CZ" sz="2400" dirty="0" err="1" smtClean="0">
                <a:solidFill>
                  <a:schemeClr val="tx1"/>
                </a:solidFill>
              </a:rPr>
              <a:t>some</a:t>
            </a:r>
            <a:r>
              <a:rPr lang="cs-CZ" sz="2400" dirty="0" smtClean="0">
                <a:solidFill>
                  <a:schemeClr val="tx1"/>
                </a:solidFill>
              </a:rPr>
              <a:t> </a:t>
            </a:r>
            <a:r>
              <a:rPr lang="cs-CZ" sz="2400" dirty="0" err="1" smtClean="0">
                <a:solidFill>
                  <a:schemeClr val="tx1"/>
                </a:solidFill>
              </a:rPr>
              <a:t>of</a:t>
            </a:r>
            <a:r>
              <a:rPr lang="cs-CZ" sz="2400" dirty="0" smtClean="0">
                <a:solidFill>
                  <a:schemeClr val="tx1"/>
                </a:solidFill>
              </a:rPr>
              <a:t> </a:t>
            </a:r>
            <a:r>
              <a:rPr lang="cs-CZ" sz="2400" dirty="0" err="1" smtClean="0">
                <a:solidFill>
                  <a:schemeClr val="tx1"/>
                </a:solidFill>
              </a:rPr>
              <a:t>important</a:t>
            </a:r>
            <a:r>
              <a:rPr lang="cs-CZ" sz="2400" dirty="0" smtClean="0">
                <a:solidFill>
                  <a:schemeClr val="tx1"/>
                </a:solidFill>
              </a:rPr>
              <a:t> </a:t>
            </a:r>
            <a:r>
              <a:rPr lang="cs-CZ" sz="2400" dirty="0" err="1" smtClean="0">
                <a:solidFill>
                  <a:schemeClr val="tx1"/>
                </a:solidFill>
              </a:rPr>
              <a:t>artists</a:t>
            </a:r>
            <a:r>
              <a:rPr lang="cs-CZ" sz="2400" dirty="0" smtClean="0">
                <a:solidFill>
                  <a:schemeClr val="tx1"/>
                </a:solidFill>
              </a:rPr>
              <a:t> </a:t>
            </a:r>
            <a:r>
              <a:rPr lang="cs-CZ" sz="2400" dirty="0" err="1" smtClean="0">
                <a:solidFill>
                  <a:schemeClr val="tx1"/>
                </a:solidFill>
              </a:rPr>
              <a:t>and</a:t>
            </a:r>
            <a:r>
              <a:rPr lang="cs-CZ" sz="2400" dirty="0" smtClean="0">
                <a:solidFill>
                  <a:schemeClr val="tx1"/>
                </a:solidFill>
              </a:rPr>
              <a:t> </a:t>
            </a:r>
            <a:r>
              <a:rPr lang="cs-CZ" sz="2400" dirty="0" err="1" smtClean="0">
                <a:solidFill>
                  <a:schemeClr val="tx1"/>
                </a:solidFill>
              </a:rPr>
              <a:t>works</a:t>
            </a:r>
            <a:r>
              <a:rPr lang="cs-CZ" sz="2400" dirty="0" smtClean="0">
                <a:solidFill>
                  <a:schemeClr val="tx1"/>
                </a:solidFill>
              </a:rPr>
              <a:t> </a:t>
            </a:r>
            <a:r>
              <a:rPr lang="cs-CZ" sz="2400" dirty="0" err="1" smtClean="0">
                <a:solidFill>
                  <a:schemeClr val="tx1"/>
                </a:solidFill>
              </a:rPr>
              <a:t>of</a:t>
            </a:r>
            <a:r>
              <a:rPr lang="cs-CZ" sz="2400" dirty="0" smtClean="0">
                <a:solidFill>
                  <a:schemeClr val="tx1"/>
                </a:solidFill>
              </a:rPr>
              <a:t> </a:t>
            </a:r>
            <a:r>
              <a:rPr lang="en-US" sz="2400" dirty="0" smtClean="0">
                <a:solidFill>
                  <a:schemeClr val="tx1"/>
                </a:solidFill>
              </a:rPr>
              <a:t>Art Nouveau</a:t>
            </a:r>
            <a:r>
              <a:rPr lang="cs-CZ" sz="2400" dirty="0" smtClean="0">
                <a:solidFill>
                  <a:schemeClr val="tx1"/>
                </a:solidFill>
              </a:rPr>
              <a:t> style. </a:t>
            </a:r>
            <a:endParaRPr lang="cs-CZ" sz="2400" dirty="0">
              <a:solidFill>
                <a:schemeClr val="tx1"/>
              </a:solidFill>
            </a:endParaRPr>
          </a:p>
        </p:txBody>
      </p:sp>
      <p:sp>
        <p:nvSpPr>
          <p:cNvPr id="8" name="TextovéPole 7"/>
          <p:cNvSpPr txBox="1"/>
          <p:nvPr/>
        </p:nvSpPr>
        <p:spPr>
          <a:xfrm>
            <a:off x="395536" y="2780928"/>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7" name="TextovéPole 6"/>
          <p:cNvSpPr txBox="1"/>
          <p:nvPr/>
        </p:nvSpPr>
        <p:spPr>
          <a:xfrm>
            <a:off x="395536" y="2780928"/>
            <a:ext cx="8424936" cy="1569660"/>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err="1" smtClean="0"/>
              <a:t>architects</a:t>
            </a:r>
            <a:r>
              <a:rPr lang="cs-CZ" sz="2400" dirty="0" smtClean="0"/>
              <a:t>: </a:t>
            </a:r>
            <a:r>
              <a:rPr lang="cs-CZ" sz="2400" b="1" dirty="0" err="1" smtClean="0">
                <a:solidFill>
                  <a:srgbClr val="C00000"/>
                </a:solidFill>
                <a:latin typeface="Book Antiqua" pitchFamily="18" charset="0"/>
              </a:rPr>
              <a:t>O</a:t>
            </a:r>
            <a:r>
              <a:rPr lang="cs-CZ" sz="2400" b="1" dirty="0" smtClean="0">
                <a:solidFill>
                  <a:srgbClr val="C00000"/>
                </a:solidFill>
                <a:latin typeface="Book Antiqua" pitchFamily="18" charset="0"/>
              </a:rPr>
              <a:t>.Polívka </a:t>
            </a:r>
            <a:r>
              <a:rPr lang="cs-CZ" sz="2400" b="1" dirty="0" err="1" smtClean="0">
                <a:solidFill>
                  <a:srgbClr val="C00000"/>
                </a:solidFill>
                <a:latin typeface="Book Antiqua" pitchFamily="18" charset="0"/>
              </a:rPr>
              <a:t>and</a:t>
            </a:r>
            <a:r>
              <a:rPr lang="cs-CZ" sz="2400" b="1" dirty="0" smtClean="0">
                <a:solidFill>
                  <a:srgbClr val="C00000"/>
                </a:solidFill>
                <a:latin typeface="Book Antiqua" pitchFamily="18" charset="0"/>
              </a:rPr>
              <a:t> A. </a:t>
            </a:r>
            <a:r>
              <a:rPr lang="cs-CZ" sz="2400" b="1" dirty="0" err="1" smtClean="0">
                <a:solidFill>
                  <a:srgbClr val="C00000"/>
                </a:solidFill>
                <a:latin typeface="Book Antiqua" pitchFamily="18" charset="0"/>
              </a:rPr>
              <a:t>Balšánek</a:t>
            </a:r>
            <a:r>
              <a:rPr lang="cs-CZ" sz="2400" b="1" dirty="0" smtClean="0">
                <a:solidFill>
                  <a:srgbClr val="C00000"/>
                </a:solidFill>
              </a:rPr>
              <a:t>, </a:t>
            </a:r>
            <a:r>
              <a:rPr lang="cs-CZ" sz="2400" b="1" dirty="0" smtClean="0">
                <a:solidFill>
                  <a:srgbClr val="C00000"/>
                </a:solidFill>
                <a:latin typeface="Book Antiqua" pitchFamily="18" charset="0"/>
              </a:rPr>
              <a:t>A.</a:t>
            </a:r>
            <a:r>
              <a:rPr lang="en-US" sz="2400" b="1" dirty="0" smtClean="0">
                <a:solidFill>
                  <a:srgbClr val="C00000"/>
                </a:solidFill>
                <a:latin typeface="Book Antiqua" pitchFamily="18" charset="0"/>
              </a:rPr>
              <a:t>Pfeiffer</a:t>
            </a:r>
            <a:r>
              <a:rPr lang="cs-CZ" sz="2400" dirty="0" smtClean="0">
                <a:solidFill>
                  <a:srgbClr val="C00000"/>
                </a:solidFill>
                <a:latin typeface="Book Antiqua" pitchFamily="18" charset="0"/>
              </a:rPr>
              <a:t>;</a:t>
            </a:r>
            <a:r>
              <a:rPr lang="cs-CZ" sz="2400" dirty="0" smtClean="0"/>
              <a:t> </a:t>
            </a:r>
            <a:r>
              <a:rPr lang="cs-CZ" sz="2400" dirty="0" smtClean="0">
                <a:solidFill>
                  <a:schemeClr val="tx1"/>
                </a:solidFill>
              </a:rPr>
              <a:t>a </a:t>
            </a:r>
            <a:r>
              <a:rPr lang="en-US" sz="2400" dirty="0" smtClean="0">
                <a:solidFill>
                  <a:schemeClr val="tx1"/>
                </a:solidFill>
              </a:rPr>
              <a:t>sculptor</a:t>
            </a:r>
            <a:r>
              <a:rPr lang="cs-CZ" sz="2400" dirty="0" smtClean="0">
                <a:solidFill>
                  <a:schemeClr val="tx1"/>
                </a:solidFill>
              </a:rPr>
              <a:t> </a:t>
            </a:r>
            <a:r>
              <a:rPr lang="en-US" sz="2400" b="1" dirty="0" smtClean="0">
                <a:solidFill>
                  <a:srgbClr val="C00000"/>
                </a:solidFill>
                <a:latin typeface="Book Antiqua" pitchFamily="18" charset="0"/>
              </a:rPr>
              <a:t>L. </a:t>
            </a:r>
            <a:r>
              <a:rPr lang="en-US" sz="2400" b="1" dirty="0" err="1" smtClean="0">
                <a:solidFill>
                  <a:srgbClr val="C00000"/>
                </a:solidFill>
                <a:latin typeface="Book Antiqua" pitchFamily="18" charset="0"/>
              </a:rPr>
              <a:t>Šaloun</a:t>
            </a:r>
            <a:r>
              <a:rPr lang="cs-CZ" sz="2400" b="1" dirty="0" smtClean="0">
                <a:solidFill>
                  <a:srgbClr val="C00000"/>
                </a:solidFill>
                <a:latin typeface="Book Antiqua" pitchFamily="18" charset="0"/>
              </a:rPr>
              <a:t> </a:t>
            </a:r>
            <a:r>
              <a:rPr lang="cs-CZ" sz="2400" dirty="0" smtClean="0">
                <a:solidFill>
                  <a:srgbClr val="C00000"/>
                </a:solidFill>
                <a:latin typeface="Book Antiqua" pitchFamily="18" charset="0"/>
              </a:rPr>
              <a:t>; </a:t>
            </a:r>
            <a:r>
              <a:rPr lang="cs-CZ" sz="2400" dirty="0" smtClean="0">
                <a:solidFill>
                  <a:schemeClr val="tx1"/>
                </a:solidFill>
              </a:rPr>
              <a:t>a</a:t>
            </a:r>
            <a:r>
              <a:rPr lang="cs-CZ" sz="2400" dirty="0" smtClean="0">
                <a:solidFill>
                  <a:srgbClr val="C00000"/>
                </a:solidFill>
                <a:latin typeface="Book Antiqua" pitchFamily="18" charset="0"/>
              </a:rPr>
              <a:t> </a:t>
            </a:r>
            <a:r>
              <a:rPr lang="cs-CZ" sz="2400" dirty="0" err="1" smtClean="0"/>
              <a:t>painter</a:t>
            </a:r>
            <a:r>
              <a:rPr lang="cs-CZ" sz="2400" dirty="0" smtClean="0"/>
              <a:t> </a:t>
            </a:r>
            <a:r>
              <a:rPr lang="cs-CZ" sz="2400" b="1" dirty="0" smtClean="0">
                <a:solidFill>
                  <a:srgbClr val="C00000"/>
                </a:solidFill>
                <a:latin typeface="Book Antiqua" pitchFamily="18" charset="0"/>
              </a:rPr>
              <a:t>Alfons </a:t>
            </a:r>
            <a:r>
              <a:rPr lang="en-US" sz="2400" b="1" dirty="0" err="1" smtClean="0">
                <a:solidFill>
                  <a:srgbClr val="C00000"/>
                </a:solidFill>
                <a:latin typeface="Book Antiqua" pitchFamily="18" charset="0"/>
              </a:rPr>
              <a:t>Mucha</a:t>
            </a:r>
            <a:r>
              <a:rPr lang="cs-CZ" sz="2400" dirty="0" smtClean="0">
                <a:solidFill>
                  <a:srgbClr val="C00000"/>
                </a:solidFill>
                <a:latin typeface="Book Antiqua" pitchFamily="18" charset="0"/>
              </a:rPr>
              <a:t>; </a:t>
            </a:r>
            <a:r>
              <a:rPr lang="cs-CZ" sz="2400" dirty="0" err="1" smtClean="0">
                <a:solidFill>
                  <a:schemeClr val="tx1"/>
                </a:solidFill>
                <a:latin typeface="+mj-lt"/>
              </a:rPr>
              <a:t>paintings</a:t>
            </a:r>
            <a:r>
              <a:rPr lang="cs-CZ" sz="2400" dirty="0" smtClean="0">
                <a:solidFill>
                  <a:schemeClr val="tx1"/>
                </a:solidFill>
                <a:latin typeface="+mj-lt"/>
              </a:rPr>
              <a:t>: </a:t>
            </a:r>
            <a:r>
              <a:rPr lang="en-US" sz="2400" b="1" dirty="0" smtClean="0">
                <a:solidFill>
                  <a:srgbClr val="C00000"/>
                </a:solidFill>
                <a:latin typeface="Book Antiqua" pitchFamily="18" charset="0"/>
              </a:rPr>
              <a:t>The Slav Epic</a:t>
            </a:r>
            <a:endParaRPr lang="cs-CZ" sz="2400" dirty="0" smtClean="0">
              <a:solidFill>
                <a:srgbClr val="C00000"/>
              </a:solidFill>
              <a:latin typeface="Book Antiqua" pitchFamily="18" charset="0"/>
            </a:endParaRPr>
          </a:p>
          <a:p>
            <a:r>
              <a:rPr lang="cs-CZ" sz="2400" dirty="0" err="1" smtClean="0">
                <a:solidFill>
                  <a:schemeClr val="tx1"/>
                </a:solidFill>
              </a:rPr>
              <a:t>buildings</a:t>
            </a:r>
            <a:r>
              <a:rPr lang="cs-CZ" sz="2400" dirty="0" smtClean="0">
                <a:solidFill>
                  <a:srgbClr val="C00000"/>
                </a:solidFill>
                <a:latin typeface="Book Antiqua" pitchFamily="18" charset="0"/>
              </a:rPr>
              <a:t>: </a:t>
            </a:r>
            <a:r>
              <a:rPr lang="cs-CZ" sz="2400" b="1" dirty="0" smtClean="0">
                <a:solidFill>
                  <a:srgbClr val="C00000"/>
                </a:solidFill>
                <a:latin typeface="Book Antiqua" pitchFamily="18" charset="0"/>
              </a:rPr>
              <a:t>t</a:t>
            </a:r>
            <a:r>
              <a:rPr lang="en-US" sz="2400" b="1" dirty="0" smtClean="0">
                <a:solidFill>
                  <a:srgbClr val="C00000"/>
                </a:solidFill>
                <a:latin typeface="Book Antiqua" pitchFamily="18" charset="0"/>
              </a:rPr>
              <a:t>he </a:t>
            </a:r>
            <a:r>
              <a:rPr lang="cs-CZ" sz="2400" b="1" dirty="0" smtClean="0">
                <a:solidFill>
                  <a:srgbClr val="C00000"/>
                </a:solidFill>
                <a:latin typeface="Book Antiqua" pitchFamily="18" charset="0"/>
              </a:rPr>
              <a:t>M</a:t>
            </a:r>
            <a:r>
              <a:rPr lang="en-US" sz="2400" b="1" dirty="0" err="1" smtClean="0">
                <a:solidFill>
                  <a:srgbClr val="C00000"/>
                </a:solidFill>
                <a:latin typeface="Book Antiqua" pitchFamily="18" charset="0"/>
              </a:rPr>
              <a:t>ain</a:t>
            </a:r>
            <a:r>
              <a:rPr lang="en-US" sz="2400" b="1" dirty="0" smtClean="0">
                <a:solidFill>
                  <a:srgbClr val="C00000"/>
                </a:solidFill>
                <a:latin typeface="Book Antiqua" pitchFamily="18" charset="0"/>
              </a:rPr>
              <a:t> </a:t>
            </a:r>
            <a:r>
              <a:rPr lang="cs-CZ" sz="2400" b="1" dirty="0" smtClean="0">
                <a:solidFill>
                  <a:srgbClr val="C00000"/>
                </a:solidFill>
                <a:latin typeface="Book Antiqua" pitchFamily="18" charset="0"/>
              </a:rPr>
              <a:t>T</a:t>
            </a:r>
            <a:r>
              <a:rPr lang="en-US" sz="2400" b="1" dirty="0" smtClean="0">
                <a:solidFill>
                  <a:srgbClr val="C00000"/>
                </a:solidFill>
                <a:latin typeface="Book Antiqua" pitchFamily="18" charset="0"/>
              </a:rPr>
              <a:t>rain </a:t>
            </a:r>
            <a:r>
              <a:rPr lang="cs-CZ" sz="2400" b="1" dirty="0" smtClean="0">
                <a:solidFill>
                  <a:srgbClr val="C00000"/>
                </a:solidFill>
                <a:latin typeface="Book Antiqua" pitchFamily="18" charset="0"/>
              </a:rPr>
              <a:t>S</a:t>
            </a:r>
            <a:r>
              <a:rPr lang="en-US" sz="2400" b="1" dirty="0" err="1" smtClean="0">
                <a:solidFill>
                  <a:srgbClr val="C00000"/>
                </a:solidFill>
                <a:latin typeface="Book Antiqua" pitchFamily="18" charset="0"/>
              </a:rPr>
              <a:t>tation</a:t>
            </a:r>
            <a:r>
              <a:rPr lang="en-US" sz="2400" b="1" dirty="0" smtClean="0">
                <a:solidFill>
                  <a:srgbClr val="C00000"/>
                </a:solidFill>
                <a:latin typeface="Book Antiqua" pitchFamily="18" charset="0"/>
              </a:rPr>
              <a:t> </a:t>
            </a:r>
            <a:r>
              <a:rPr lang="cs-CZ" sz="2400" b="1" dirty="0" smtClean="0">
                <a:solidFill>
                  <a:srgbClr val="C00000"/>
                </a:solidFill>
                <a:latin typeface="Book Antiqua" pitchFamily="18" charset="0"/>
              </a:rPr>
              <a:t>, </a:t>
            </a:r>
            <a:r>
              <a:rPr lang="en-US" sz="2400" b="1" dirty="0" smtClean="0">
                <a:solidFill>
                  <a:srgbClr val="C00000"/>
                </a:solidFill>
                <a:latin typeface="Book Antiqua" pitchFamily="18" charset="0"/>
              </a:rPr>
              <a:t>the Municipal House</a:t>
            </a:r>
            <a:endParaRPr lang="cs-CZ" sz="2400" b="1" dirty="0" smtClean="0">
              <a:solidFill>
                <a:srgbClr val="C00000"/>
              </a:solidFill>
              <a:latin typeface="Book Antiqua" pitchFamily="18" charset="0"/>
            </a:endParaRPr>
          </a:p>
          <a:p>
            <a:pPr algn="just"/>
            <a:r>
              <a:rPr lang="en-US" sz="2400" dirty="0" smtClean="0">
                <a:solidFill>
                  <a:srgbClr val="C00000"/>
                </a:solidFill>
                <a:latin typeface="Book Antiqua" pitchFamily="18" charset="0"/>
              </a:rPr>
              <a:t> </a:t>
            </a:r>
            <a:r>
              <a:rPr lang="cs-CZ" sz="2400" dirty="0" smtClean="0">
                <a:solidFill>
                  <a:schemeClr val="tx1"/>
                </a:solidFill>
              </a:rPr>
              <a:t>a </a:t>
            </a:r>
            <a:r>
              <a:rPr lang="en-US" sz="2400" dirty="0" smtClean="0">
                <a:solidFill>
                  <a:schemeClr val="tx1"/>
                </a:solidFill>
              </a:rPr>
              <a:t>monumental sculpture</a:t>
            </a:r>
            <a:r>
              <a:rPr lang="cs-CZ" sz="2400" dirty="0" smtClean="0">
                <a:solidFill>
                  <a:schemeClr val="tx1"/>
                </a:solidFill>
              </a:rPr>
              <a:t> </a:t>
            </a:r>
            <a:r>
              <a:rPr lang="cs-CZ" sz="2400" dirty="0" smtClean="0">
                <a:solidFill>
                  <a:srgbClr val="C00000"/>
                </a:solidFill>
                <a:latin typeface="Book Antiqua" pitchFamily="18" charset="0"/>
              </a:rPr>
              <a:t>: </a:t>
            </a:r>
            <a:r>
              <a:rPr lang="cs-CZ" sz="2400" b="1" dirty="0" smtClean="0">
                <a:solidFill>
                  <a:srgbClr val="C00000"/>
                </a:solidFill>
                <a:latin typeface="Book Antiqua" pitchFamily="18" charset="0"/>
              </a:rPr>
              <a:t>John </a:t>
            </a:r>
            <a:r>
              <a:rPr lang="cs-CZ" sz="2400" b="1" dirty="0" err="1" smtClean="0">
                <a:solidFill>
                  <a:srgbClr val="C00000"/>
                </a:solidFill>
                <a:latin typeface="Book Antiqua" pitchFamily="18" charset="0"/>
              </a:rPr>
              <a:t>Huss</a:t>
            </a:r>
            <a:endParaRPr lang="cs-CZ" sz="2400" dirty="0" smtClean="0">
              <a:solidFill>
                <a:srgbClr val="C00000"/>
              </a:solidFill>
              <a:latin typeface="Book Antiqua" pitchFamily="18" charset="0"/>
            </a:endParaRPr>
          </a:p>
        </p:txBody>
      </p:sp>
      <p:sp>
        <p:nvSpPr>
          <p:cNvPr id="4" name="TextovéPole 3"/>
          <p:cNvSpPr txBox="1"/>
          <p:nvPr/>
        </p:nvSpPr>
        <p:spPr>
          <a:xfrm>
            <a:off x="395536" y="1772816"/>
            <a:ext cx="8424936" cy="46166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b="1" dirty="0" smtClean="0">
                <a:solidFill>
                  <a:srgbClr val="C00000"/>
                </a:solidFill>
                <a:latin typeface="Book Antiqua" pitchFamily="18" charset="0"/>
              </a:rPr>
              <a:t>N</a:t>
            </a:r>
            <a:r>
              <a:rPr lang="en-US" sz="2400" b="1" dirty="0" err="1" smtClean="0">
                <a:solidFill>
                  <a:srgbClr val="C00000"/>
                </a:solidFill>
                <a:latin typeface="Book Antiqua" pitchFamily="18" charset="0"/>
              </a:rPr>
              <a:t>eo</a:t>
            </a:r>
            <a:r>
              <a:rPr lang="en-US" sz="2400" b="1" dirty="0" smtClean="0">
                <a:solidFill>
                  <a:srgbClr val="C00000"/>
                </a:solidFill>
                <a:latin typeface="Book Antiqua" pitchFamily="18" charset="0"/>
              </a:rPr>
              <a:t>-Renaissance </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end</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of</a:t>
            </a:r>
            <a:r>
              <a:rPr lang="cs-CZ" sz="2400" b="1" dirty="0" smtClean="0">
                <a:solidFill>
                  <a:srgbClr val="C00000"/>
                </a:solidFill>
                <a:latin typeface="Book Antiqua" pitchFamily="18" charset="0"/>
              </a:rPr>
              <a:t> 18th </a:t>
            </a:r>
            <a:r>
              <a:rPr lang="cs-CZ" sz="2400" b="1" dirty="0" err="1" smtClean="0">
                <a:solidFill>
                  <a:srgbClr val="C00000"/>
                </a:solidFill>
                <a:latin typeface="Book Antiqua" pitchFamily="18" charset="0"/>
              </a:rPr>
              <a:t>and</a:t>
            </a:r>
            <a:r>
              <a:rPr lang="cs-CZ" sz="2400" b="1" dirty="0" smtClean="0">
                <a:solidFill>
                  <a:srgbClr val="C00000"/>
                </a:solidFill>
                <a:latin typeface="Book Antiqua" pitchFamily="18" charset="0"/>
              </a:rPr>
              <a:t> </a:t>
            </a:r>
            <a:r>
              <a:rPr lang="cs-CZ" sz="2400" b="1" dirty="0" err="1" smtClean="0">
                <a:solidFill>
                  <a:srgbClr val="C00000"/>
                </a:solidFill>
                <a:latin typeface="Book Antiqua" pitchFamily="18" charset="0"/>
              </a:rPr>
              <a:t>the</a:t>
            </a:r>
            <a:r>
              <a:rPr lang="cs-CZ" sz="2400" b="1" dirty="0" smtClean="0">
                <a:solidFill>
                  <a:srgbClr val="C00000"/>
                </a:solidFill>
                <a:latin typeface="Book Antiqua" pitchFamily="18" charset="0"/>
              </a:rPr>
              <a:t> 19th </a:t>
            </a:r>
            <a:r>
              <a:rPr lang="cs-CZ" sz="2400" b="1" dirty="0" err="1" smtClean="0">
                <a:solidFill>
                  <a:srgbClr val="C00000"/>
                </a:solidFill>
                <a:latin typeface="Book Antiqua" pitchFamily="18" charset="0"/>
              </a:rPr>
              <a:t>century</a:t>
            </a:r>
            <a:r>
              <a:rPr lang="cs-CZ" sz="2400" dirty="0" smtClean="0">
                <a:solidFill>
                  <a:srgbClr val="C00000"/>
                </a:solidFill>
                <a:latin typeface="Book Antiqua" pitchFamily="18" charset="0"/>
              </a:rPr>
              <a:t> </a:t>
            </a:r>
            <a:endParaRPr lang="cs-CZ" sz="2400" b="1" dirty="0">
              <a:solidFill>
                <a:srgbClr val="C00000"/>
              </a:solidFill>
              <a:latin typeface="Book Antiqua" pitchFamily="18" charset="0"/>
            </a:endParaRPr>
          </a:p>
        </p:txBody>
      </p:sp>
      <p:sp>
        <p:nvSpPr>
          <p:cNvPr id="3" name="TextovéPole 2"/>
          <p:cNvSpPr txBox="1"/>
          <p:nvPr/>
        </p:nvSpPr>
        <p:spPr>
          <a:xfrm>
            <a:off x="395536" y="908720"/>
            <a:ext cx="8424936" cy="83099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t>What architectural styles were </a:t>
            </a:r>
            <a:r>
              <a:rPr lang="en-GB" sz="2400" dirty="0" smtClean="0">
                <a:solidFill>
                  <a:schemeClr val="tx1"/>
                </a:solidFill>
              </a:rPr>
              <a:t>National Museum, National Theatre and  </a:t>
            </a:r>
            <a:r>
              <a:rPr lang="en-GB" sz="2400" dirty="0" err="1" smtClean="0">
                <a:solidFill>
                  <a:schemeClr val="tx1"/>
                </a:solidFill>
              </a:rPr>
              <a:t>Rudolfinum</a:t>
            </a:r>
            <a:r>
              <a:rPr lang="en-GB" sz="2400" dirty="0" smtClean="0">
                <a:solidFill>
                  <a:schemeClr val="tx1"/>
                </a:solidFill>
              </a:rPr>
              <a:t> built in? Which century was it?</a:t>
            </a:r>
            <a:endParaRPr lang="en-GB" sz="2400" dirty="0">
              <a:solidFill>
                <a:schemeClr val="tx1"/>
              </a:solidFill>
            </a:endParaRPr>
          </a:p>
        </p:txBody>
      </p:sp>
      <p:sp>
        <p:nvSpPr>
          <p:cNvPr id="9" name="TextovéPole 8"/>
          <p:cNvSpPr txBox="1"/>
          <p:nvPr/>
        </p:nvSpPr>
        <p:spPr>
          <a:xfrm>
            <a:off x="395536" y="4581128"/>
            <a:ext cx="8424936"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2400" dirty="0" smtClean="0">
                <a:solidFill>
                  <a:schemeClr val="tx1"/>
                </a:solidFill>
              </a:rPr>
              <a:t>Do </a:t>
            </a:r>
            <a:r>
              <a:rPr lang="cs-CZ" sz="2400" dirty="0" err="1" smtClean="0">
                <a:solidFill>
                  <a:schemeClr val="tx1"/>
                </a:solidFill>
              </a:rPr>
              <a:t>you</a:t>
            </a:r>
            <a:r>
              <a:rPr lang="cs-CZ" sz="2400" dirty="0" smtClean="0">
                <a:solidFill>
                  <a:schemeClr val="tx1"/>
                </a:solidFill>
              </a:rPr>
              <a:t> </a:t>
            </a:r>
            <a:r>
              <a:rPr lang="cs-CZ" sz="2400" dirty="0" err="1" smtClean="0">
                <a:solidFill>
                  <a:schemeClr val="tx1"/>
                </a:solidFill>
              </a:rPr>
              <a:t>know</a:t>
            </a:r>
            <a:r>
              <a:rPr lang="cs-CZ" sz="2400" dirty="0" smtClean="0">
                <a:solidFill>
                  <a:schemeClr val="tx1"/>
                </a:solidFill>
              </a:rPr>
              <a:t> </a:t>
            </a:r>
            <a:r>
              <a:rPr lang="cs-CZ" sz="2400" dirty="0" err="1" smtClean="0">
                <a:solidFill>
                  <a:schemeClr val="tx1"/>
                </a:solidFill>
              </a:rPr>
              <a:t>any</a:t>
            </a:r>
            <a:r>
              <a:rPr lang="cs-CZ" sz="2400" dirty="0" smtClean="0">
                <a:solidFill>
                  <a:schemeClr val="tx1"/>
                </a:solidFill>
              </a:rPr>
              <a:t> </a:t>
            </a:r>
            <a:r>
              <a:rPr lang="cs-CZ" sz="2400" dirty="0" err="1" smtClean="0">
                <a:solidFill>
                  <a:schemeClr val="tx1"/>
                </a:solidFill>
              </a:rPr>
              <a:t>extraordinary</a:t>
            </a:r>
            <a:r>
              <a:rPr lang="cs-CZ" sz="2400" dirty="0" smtClean="0">
                <a:solidFill>
                  <a:schemeClr val="tx1"/>
                </a:solidFill>
              </a:rPr>
              <a:t> </a:t>
            </a:r>
            <a:r>
              <a:rPr lang="cs-CZ" sz="2400" dirty="0" err="1" smtClean="0">
                <a:solidFill>
                  <a:schemeClr val="tx1"/>
                </a:solidFill>
              </a:rPr>
              <a:t>modern</a:t>
            </a:r>
            <a:r>
              <a:rPr lang="cs-CZ" sz="2400" dirty="0" smtClean="0">
                <a:solidFill>
                  <a:schemeClr val="tx1"/>
                </a:solidFill>
              </a:rPr>
              <a:t> </a:t>
            </a:r>
            <a:r>
              <a:rPr lang="cs-CZ" sz="2400" dirty="0" err="1" smtClean="0">
                <a:solidFill>
                  <a:schemeClr val="tx1"/>
                </a:solidFill>
              </a:rPr>
              <a:t>buildings</a:t>
            </a:r>
            <a:r>
              <a:rPr lang="cs-CZ" sz="2400" dirty="0" smtClean="0">
                <a:solidFill>
                  <a:schemeClr val="tx1"/>
                </a:solidFill>
              </a:rPr>
              <a:t> in </a:t>
            </a:r>
            <a:r>
              <a:rPr lang="cs-CZ" sz="2400" dirty="0" err="1" smtClean="0">
                <a:solidFill>
                  <a:schemeClr val="tx1"/>
                </a:solidFill>
              </a:rPr>
              <a:t>Prague</a:t>
            </a:r>
            <a:r>
              <a:rPr lang="cs-CZ" sz="2400" dirty="0" smtClean="0">
                <a:solidFill>
                  <a:schemeClr val="tx1"/>
                </a:solidFill>
              </a:rPr>
              <a:t>? </a:t>
            </a:r>
            <a:endParaRPr lang="cs-CZ" sz="2400" dirty="0">
              <a:solidFill>
                <a:schemeClr val="tx1"/>
              </a:solidFill>
            </a:endParaRPr>
          </a:p>
        </p:txBody>
      </p:sp>
      <p:sp>
        <p:nvSpPr>
          <p:cNvPr id="10" name="TextovéPole 9"/>
          <p:cNvSpPr txBox="1"/>
          <p:nvPr/>
        </p:nvSpPr>
        <p:spPr>
          <a:xfrm>
            <a:off x="395536" y="5013176"/>
            <a:ext cx="8424936" cy="830997"/>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r>
              <a:rPr lang="cs-CZ" sz="2400" b="1" dirty="0" err="1" smtClean="0">
                <a:solidFill>
                  <a:srgbClr val="C00000"/>
                </a:solidFill>
                <a:latin typeface="Book Antiqua" pitchFamily="18" charset="0"/>
              </a:rPr>
              <a:t>The</a:t>
            </a:r>
            <a:r>
              <a:rPr lang="cs-CZ" sz="2400" b="1" smtClean="0">
                <a:solidFill>
                  <a:srgbClr val="C00000"/>
                </a:solidFill>
                <a:latin typeface="Book Antiqua" pitchFamily="18" charset="0"/>
              </a:rPr>
              <a:t> Dancing </a:t>
            </a:r>
            <a:r>
              <a:rPr lang="cs-CZ" sz="2400" b="1" dirty="0" smtClean="0">
                <a:solidFill>
                  <a:srgbClr val="C00000"/>
                </a:solidFill>
                <a:latin typeface="Book Antiqua" pitchFamily="18" charset="0"/>
              </a:rPr>
              <a:t>House </a:t>
            </a:r>
            <a:r>
              <a:rPr lang="cs-CZ" sz="2400" dirty="0" smtClean="0">
                <a:solidFill>
                  <a:schemeClr val="tx1"/>
                </a:solidFill>
                <a:latin typeface="Book Antiqua" pitchFamily="18" charset="0"/>
              </a:rPr>
              <a:t>(</a:t>
            </a:r>
            <a:r>
              <a:rPr lang="cs-CZ" sz="2400" dirty="0" smtClean="0">
                <a:solidFill>
                  <a:schemeClr val="tx1"/>
                </a:solidFill>
              </a:rPr>
              <a:t>Fred </a:t>
            </a:r>
            <a:r>
              <a:rPr lang="cs-CZ" sz="2400" dirty="0" err="1" smtClean="0">
                <a:solidFill>
                  <a:schemeClr val="tx1"/>
                </a:solidFill>
              </a:rPr>
              <a:t>and</a:t>
            </a:r>
            <a:r>
              <a:rPr lang="cs-CZ" sz="2400" dirty="0" smtClean="0">
                <a:solidFill>
                  <a:schemeClr val="tx1"/>
                </a:solidFill>
              </a:rPr>
              <a:t> </a:t>
            </a:r>
            <a:r>
              <a:rPr lang="cs-CZ" sz="2400" dirty="0" err="1" smtClean="0">
                <a:solidFill>
                  <a:schemeClr val="tx1"/>
                </a:solidFill>
              </a:rPr>
              <a:t>Ginger</a:t>
            </a:r>
            <a:r>
              <a:rPr lang="cs-CZ" sz="2400" dirty="0" smtClean="0">
                <a:solidFill>
                  <a:schemeClr val="tx1"/>
                </a:solidFill>
              </a:rPr>
              <a:t> )</a:t>
            </a:r>
          </a:p>
          <a:p>
            <a:pPr marL="457200" indent="-457200"/>
            <a:endParaRPr lang="cs-CZ" sz="2400" dirty="0" smtClean="0">
              <a:solidFill>
                <a:schemeClr val="tx1"/>
              </a:solidFill>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10"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ovéPole 10"/>
          <p:cNvSpPr txBox="1"/>
          <p:nvPr/>
        </p:nvSpPr>
        <p:spPr>
          <a:xfrm>
            <a:off x="323528" y="4581128"/>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2" name="TextovéPole 1"/>
          <p:cNvSpPr txBox="1"/>
          <p:nvPr/>
        </p:nvSpPr>
        <p:spPr>
          <a:xfrm>
            <a:off x="395536" y="404664"/>
            <a:ext cx="5994205" cy="523220"/>
          </a:xfrm>
          <a:prstGeom prst="rect">
            <a:avLst/>
          </a:prstGeom>
          <a:noFill/>
        </p:spPr>
        <p:txBody>
          <a:bodyPr wrap="none" rtlCol="0">
            <a:spAutoFit/>
          </a:bodyPr>
          <a:lstStyle/>
          <a:p>
            <a:r>
              <a:rPr lang="cs-CZ" sz="2800" b="1" dirty="0" smtClean="0"/>
              <a:t>TEST – </a:t>
            </a:r>
            <a:r>
              <a:rPr lang="cs-CZ" sz="2800" b="1" dirty="0" err="1" smtClean="0"/>
              <a:t>can</a:t>
            </a:r>
            <a:r>
              <a:rPr lang="cs-CZ" sz="2800" b="1" dirty="0" smtClean="0"/>
              <a:t> </a:t>
            </a:r>
            <a:r>
              <a:rPr lang="cs-CZ" sz="2800" b="1" dirty="0" err="1" smtClean="0"/>
              <a:t>you</a:t>
            </a:r>
            <a:r>
              <a:rPr lang="cs-CZ" sz="2800" b="1" dirty="0" smtClean="0"/>
              <a:t> </a:t>
            </a:r>
            <a:r>
              <a:rPr lang="cs-CZ" sz="2800" b="1" dirty="0" err="1" smtClean="0"/>
              <a:t>give</a:t>
            </a:r>
            <a:r>
              <a:rPr lang="cs-CZ" sz="2800" b="1" dirty="0" smtClean="0"/>
              <a:t> </a:t>
            </a:r>
            <a:r>
              <a:rPr lang="cs-CZ" sz="2800" b="1" dirty="0" err="1" smtClean="0"/>
              <a:t>the</a:t>
            </a:r>
            <a:r>
              <a:rPr lang="cs-CZ" sz="2800" b="1" dirty="0" smtClean="0"/>
              <a:t> </a:t>
            </a:r>
            <a:r>
              <a:rPr lang="cs-CZ" sz="2800" b="1" dirty="0" err="1" smtClean="0"/>
              <a:t>right</a:t>
            </a:r>
            <a:r>
              <a:rPr lang="cs-CZ" sz="2800" b="1" dirty="0" smtClean="0"/>
              <a:t> </a:t>
            </a:r>
            <a:r>
              <a:rPr lang="cs-CZ" sz="2800" b="1" dirty="0" err="1" smtClean="0"/>
              <a:t>answers</a:t>
            </a:r>
            <a:r>
              <a:rPr lang="cs-CZ" sz="2800" b="1" dirty="0" smtClean="0"/>
              <a:t>?:</a:t>
            </a:r>
            <a:endParaRPr lang="cs-CZ" sz="2800" b="1" dirty="0"/>
          </a:p>
        </p:txBody>
      </p:sp>
      <p:sp>
        <p:nvSpPr>
          <p:cNvPr id="6" name="TextovéPole 5"/>
          <p:cNvSpPr txBox="1"/>
          <p:nvPr/>
        </p:nvSpPr>
        <p:spPr>
          <a:xfrm>
            <a:off x="323528" y="3356992"/>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solidFill>
                  <a:schemeClr val="tx1"/>
                </a:solidFill>
              </a:rPr>
              <a:t>When did Prague gain back its importance as the seat of political power? Who was the first person to be the head of the newly established state? What was the name of the state? </a:t>
            </a:r>
            <a:endParaRPr lang="en-GB" sz="2400" dirty="0">
              <a:solidFill>
                <a:schemeClr val="tx1"/>
              </a:solidFill>
            </a:endParaRPr>
          </a:p>
        </p:txBody>
      </p:sp>
      <p:sp>
        <p:nvSpPr>
          <p:cNvPr id="8" name="TextovéPole 7"/>
          <p:cNvSpPr txBox="1"/>
          <p:nvPr/>
        </p:nvSpPr>
        <p:spPr>
          <a:xfrm>
            <a:off x="323528" y="2132856"/>
            <a:ext cx="842493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cs-CZ" dirty="0" smtClean="0"/>
          </a:p>
          <a:p>
            <a:r>
              <a:rPr lang="cs-CZ" dirty="0" smtClean="0"/>
              <a:t>…………………………………………………………………………………………………………………………………</a:t>
            </a:r>
          </a:p>
          <a:p>
            <a:endParaRPr lang="cs-CZ" dirty="0" smtClean="0"/>
          </a:p>
          <a:p>
            <a:r>
              <a:rPr lang="cs-CZ" dirty="0" smtClean="0"/>
              <a:t>………………………………………………………………………………………………………………………………..</a:t>
            </a:r>
          </a:p>
        </p:txBody>
      </p:sp>
      <p:sp>
        <p:nvSpPr>
          <p:cNvPr id="7" name="TextovéPole 6"/>
          <p:cNvSpPr txBox="1"/>
          <p:nvPr/>
        </p:nvSpPr>
        <p:spPr>
          <a:xfrm>
            <a:off x="323528" y="4581128"/>
            <a:ext cx="8424936" cy="1200329"/>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lvl="1"/>
            <a:r>
              <a:rPr lang="en-GB" sz="2400" dirty="0" smtClean="0">
                <a:solidFill>
                  <a:srgbClr val="C00000"/>
                </a:solidFill>
                <a:latin typeface="Book Antiqua" pitchFamily="18" charset="0"/>
                <a:cs typeface="Times New Roman" pitchFamily="18" charset="0"/>
              </a:rPr>
              <a:t>1918 – Prague becomes the Seat of the first Czechoslovak President – </a:t>
            </a:r>
            <a:r>
              <a:rPr lang="en-GB" sz="2400" b="1" dirty="0" smtClean="0">
                <a:solidFill>
                  <a:srgbClr val="C00000"/>
                </a:solidFill>
                <a:latin typeface="Book Antiqua" pitchFamily="18" charset="0"/>
                <a:cs typeface="Times New Roman" pitchFamily="18" charset="0"/>
              </a:rPr>
              <a:t>Thomas </a:t>
            </a:r>
            <a:r>
              <a:rPr lang="en-GB" sz="2400" b="1" dirty="0" err="1" smtClean="0">
                <a:solidFill>
                  <a:srgbClr val="C00000"/>
                </a:solidFill>
                <a:latin typeface="Book Antiqua" pitchFamily="18" charset="0"/>
                <a:cs typeface="Times New Roman" pitchFamily="18" charset="0"/>
              </a:rPr>
              <a:t>Garrigue</a:t>
            </a:r>
            <a:r>
              <a:rPr lang="en-GB" sz="2400" b="1" dirty="0" smtClean="0">
                <a:solidFill>
                  <a:srgbClr val="C00000"/>
                </a:solidFill>
                <a:latin typeface="Book Antiqua" pitchFamily="18" charset="0"/>
                <a:cs typeface="Times New Roman" pitchFamily="18" charset="0"/>
              </a:rPr>
              <a:t> Masaryk. </a:t>
            </a:r>
          </a:p>
          <a:p>
            <a:pPr lvl="1"/>
            <a:r>
              <a:rPr lang="en-GB" sz="2400" dirty="0" smtClean="0">
                <a:solidFill>
                  <a:srgbClr val="C00000"/>
                </a:solidFill>
                <a:latin typeface="Book Antiqua" pitchFamily="18" charset="0"/>
                <a:cs typeface="Times New Roman" pitchFamily="18" charset="0"/>
              </a:rPr>
              <a:t>The</a:t>
            </a:r>
            <a:r>
              <a:rPr lang="en-GB" sz="2400" b="1" dirty="0" smtClean="0">
                <a:solidFill>
                  <a:srgbClr val="C00000"/>
                </a:solidFill>
                <a:latin typeface="Book Antiqua" pitchFamily="18" charset="0"/>
                <a:cs typeface="Times New Roman" pitchFamily="18" charset="0"/>
              </a:rPr>
              <a:t> Czechoslovak Republic </a:t>
            </a:r>
            <a:r>
              <a:rPr lang="en-GB" sz="2400" dirty="0" smtClean="0">
                <a:solidFill>
                  <a:srgbClr val="C00000"/>
                </a:solidFill>
                <a:latin typeface="Book Antiqua" pitchFamily="18" charset="0"/>
                <a:cs typeface="Times New Roman" pitchFamily="18" charset="0"/>
              </a:rPr>
              <a:t>was established</a:t>
            </a:r>
            <a:r>
              <a:rPr lang="en-GB" sz="2400" dirty="0" smtClean="0">
                <a:solidFill>
                  <a:schemeClr val="tx1"/>
                </a:solidFill>
                <a:cs typeface="Times New Roman" pitchFamily="18" charset="0"/>
              </a:rPr>
              <a:t>.</a:t>
            </a:r>
            <a:endParaRPr lang="en-GB" sz="2400" dirty="0" smtClean="0">
              <a:solidFill>
                <a:schemeClr val="tx1"/>
              </a:solidFill>
              <a:cs typeface="Times New Roman" pitchFamily="18" charset="0"/>
            </a:endParaRPr>
          </a:p>
        </p:txBody>
      </p:sp>
      <p:sp>
        <p:nvSpPr>
          <p:cNvPr id="4" name="TextovéPole 3"/>
          <p:cNvSpPr txBox="1"/>
          <p:nvPr/>
        </p:nvSpPr>
        <p:spPr>
          <a:xfrm>
            <a:off x="323528" y="2132856"/>
            <a:ext cx="8424936" cy="1200329"/>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smtClean="0">
                <a:solidFill>
                  <a:srgbClr val="C00000"/>
                </a:solidFill>
                <a:latin typeface="Book Antiqua" pitchFamily="18" charset="0"/>
              </a:rPr>
              <a:t>House of the Black </a:t>
            </a:r>
            <a:r>
              <a:rPr lang="en-GB" sz="2400" b="1" dirty="0" err="1" smtClean="0">
                <a:solidFill>
                  <a:srgbClr val="C00000"/>
                </a:solidFill>
                <a:latin typeface="Book Antiqua" pitchFamily="18" charset="0"/>
              </a:rPr>
              <a:t>madonna</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in </a:t>
            </a:r>
            <a:r>
              <a:rPr lang="en-GB" sz="2400" dirty="0" err="1" smtClean="0">
                <a:solidFill>
                  <a:srgbClr val="C00000"/>
                </a:solidFill>
                <a:latin typeface="Book Antiqua" pitchFamily="18" charset="0"/>
              </a:rPr>
              <a:t>Celetná</a:t>
            </a:r>
            <a:r>
              <a:rPr lang="en-GB" sz="2400" dirty="0" smtClean="0">
                <a:solidFill>
                  <a:srgbClr val="C00000"/>
                </a:solidFill>
                <a:latin typeface="Book Antiqua" pitchFamily="18" charset="0"/>
              </a:rPr>
              <a:t> Street was built in Cubist style (</a:t>
            </a:r>
            <a:r>
              <a:rPr lang="en-GB" sz="2400" b="1" dirty="0" smtClean="0">
                <a:solidFill>
                  <a:srgbClr val="C00000"/>
                </a:solidFill>
                <a:latin typeface="Book Antiqua" pitchFamily="18" charset="0"/>
              </a:rPr>
              <a:t>Josef </a:t>
            </a:r>
            <a:r>
              <a:rPr lang="en-GB" sz="2400" b="1" dirty="0" err="1" smtClean="0">
                <a:solidFill>
                  <a:srgbClr val="C00000"/>
                </a:solidFill>
                <a:latin typeface="Book Antiqua" pitchFamily="18" charset="0"/>
              </a:rPr>
              <a:t>Gočár</a:t>
            </a:r>
            <a:r>
              <a:rPr lang="en-GB" sz="2400" b="1" dirty="0" smtClean="0">
                <a:solidFill>
                  <a:srgbClr val="C00000"/>
                </a:solidFill>
                <a:latin typeface="Book Antiqua" pitchFamily="18" charset="0"/>
              </a:rPr>
              <a:t> </a:t>
            </a:r>
            <a:r>
              <a:rPr lang="en-GB" sz="2400" dirty="0" smtClean="0">
                <a:solidFill>
                  <a:srgbClr val="C00000"/>
                </a:solidFill>
                <a:latin typeface="Book Antiqua" pitchFamily="18" charset="0"/>
              </a:rPr>
              <a:t>1912).</a:t>
            </a:r>
          </a:p>
          <a:p>
            <a:endParaRPr lang="cs-CZ" sz="2400" b="1" dirty="0">
              <a:solidFill>
                <a:srgbClr val="C00000"/>
              </a:solidFill>
              <a:latin typeface="Book Antiqua" pitchFamily="18" charset="0"/>
            </a:endParaRPr>
          </a:p>
        </p:txBody>
      </p:sp>
      <p:sp>
        <p:nvSpPr>
          <p:cNvPr id="3" name="TextovéPole 2"/>
          <p:cNvSpPr txBox="1"/>
          <p:nvPr/>
        </p:nvSpPr>
        <p:spPr>
          <a:xfrm>
            <a:off x="323528" y="908720"/>
            <a:ext cx="8424936" cy="1200329"/>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smtClean="0"/>
              <a:t>In Prague there is an excellent example of a building  built in style, which didn´t last long </a:t>
            </a:r>
            <a:r>
              <a:rPr lang="en-GB" sz="2400" dirty="0" smtClean="0">
                <a:solidFill>
                  <a:schemeClr val="tx1"/>
                </a:solidFill>
              </a:rPr>
              <a:t>(1912 to 1914). </a:t>
            </a:r>
            <a:r>
              <a:rPr lang="en-GB" sz="2400" dirty="0" smtClean="0"/>
              <a:t>Typical signs were crystal forms.  Can you name the house? Do you know where it is?   </a:t>
            </a:r>
            <a:endParaRPr lang="en-GB" sz="2400" dirty="0">
              <a:solidFill>
                <a:schemeClr val="tx1"/>
              </a:solidFill>
            </a:endParaRPr>
          </a:p>
        </p:txBody>
      </p:sp>
    </p:spTree>
  </p:cSld>
  <p:clrMapOvr>
    <a:masterClrMapping/>
  </p:clrMapOvr>
  <p:transition>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620688"/>
            <a:ext cx="7920880" cy="5632311"/>
          </a:xfrm>
          <a:prstGeom prst="rect">
            <a:avLst/>
          </a:prstGeom>
        </p:spPr>
        <p:txBody>
          <a:bodyPr wrap="square">
            <a:spAutoFit/>
          </a:bodyPr>
          <a:lstStyle/>
          <a:p>
            <a:r>
              <a:rPr lang="cs-CZ" dirty="0" smtClean="0"/>
              <a:t>Použité fotografie:</a:t>
            </a:r>
          </a:p>
          <a:p>
            <a:r>
              <a:rPr lang="cs-CZ" dirty="0" smtClean="0"/>
              <a:t>1. </a:t>
            </a:r>
            <a:r>
              <a:rPr lang="en-US" dirty="0" smtClean="0"/>
              <a:t>ROLETSCHEK, Ralf. </a:t>
            </a:r>
            <a:r>
              <a:rPr lang="cs-CZ" dirty="0" err="1" smtClean="0"/>
              <a:t>Wikimedia</a:t>
            </a:r>
            <a:r>
              <a:rPr lang="cs-CZ" dirty="0" smtClean="0"/>
              <a:t> </a:t>
            </a:r>
            <a:r>
              <a:rPr lang="cs-CZ" dirty="0" err="1" smtClean="0"/>
              <a:t>Commons</a:t>
            </a:r>
            <a:r>
              <a:rPr lang="cs-CZ" dirty="0" smtClean="0"/>
              <a:t> </a:t>
            </a:r>
            <a:r>
              <a:rPr lang="en-US" dirty="0" smtClean="0"/>
              <a:t> [online]. </a:t>
            </a:r>
            <a:r>
              <a:rPr lang="cs-CZ" dirty="0" smtClean="0"/>
              <a:t>20. 6. 2011</a:t>
            </a:r>
            <a:r>
              <a:rPr lang="en-US" dirty="0" smtClean="0"/>
              <a:t>[cit. 17.8.2013]. </a:t>
            </a:r>
            <a:r>
              <a:rPr lang="cs-CZ" dirty="0" smtClean="0"/>
              <a:t>Dostupný pod licencí </a:t>
            </a:r>
            <a:r>
              <a:rPr lang="cs-CZ" dirty="0" err="1" smtClean="0"/>
              <a:t>Creative</a:t>
            </a:r>
            <a:r>
              <a:rPr lang="cs-CZ" dirty="0" smtClean="0"/>
              <a:t> </a:t>
            </a:r>
            <a:r>
              <a:rPr lang="cs-CZ" dirty="0" err="1" smtClean="0"/>
              <a:t>Commons</a:t>
            </a:r>
            <a:r>
              <a:rPr lang="cs-CZ" dirty="0" smtClean="0"/>
              <a:t> na WWW: </a:t>
            </a:r>
            <a:r>
              <a:rPr lang="en-US" dirty="0" smtClean="0"/>
              <a:t>http://upload.wikimedia.org/wikipedia/commons/thumb/3/3d/2011-06-11-praha-by-RalfR-041.jpg/398px-2011-06-11-praha-by-RalfR-041.jpg </a:t>
            </a:r>
            <a:endParaRPr lang="cs-CZ" dirty="0" smtClean="0"/>
          </a:p>
          <a:p>
            <a:r>
              <a:rPr lang="cs-CZ" dirty="0" smtClean="0"/>
              <a:t>2.SILESIUS, </a:t>
            </a:r>
            <a:r>
              <a:rPr lang="cs-CZ" dirty="0" err="1" smtClean="0"/>
              <a:t>Petrus</a:t>
            </a:r>
            <a:r>
              <a:rPr lang="cs-CZ" dirty="0" smtClean="0"/>
              <a:t>. </a:t>
            </a:r>
            <a:r>
              <a:rPr lang="cs-CZ" dirty="0" err="1" smtClean="0"/>
              <a:t>Wikimedia</a:t>
            </a:r>
            <a:r>
              <a:rPr lang="cs-CZ" dirty="0" smtClean="0"/>
              <a:t> </a:t>
            </a:r>
            <a:r>
              <a:rPr lang="cs-CZ" dirty="0" err="1" smtClean="0"/>
              <a:t>Commons</a:t>
            </a:r>
            <a:r>
              <a:rPr lang="cs-CZ" dirty="0" smtClean="0"/>
              <a:t>  [online]. </a:t>
            </a:r>
            <a:r>
              <a:rPr lang="cs-CZ" dirty="0" err="1" smtClean="0"/>
              <a:t>March</a:t>
            </a:r>
            <a:r>
              <a:rPr lang="cs-CZ" dirty="0" smtClean="0"/>
              <a:t> 2008 [cit. 17.8.2013]. Dostupný pod licencí </a:t>
            </a:r>
            <a:r>
              <a:rPr lang="cs-CZ" dirty="0" err="1" smtClean="0"/>
              <a:t>Creative</a:t>
            </a:r>
            <a:r>
              <a:rPr lang="cs-CZ" dirty="0" smtClean="0"/>
              <a:t> </a:t>
            </a:r>
            <a:r>
              <a:rPr lang="cs-CZ" dirty="0" err="1" smtClean="0"/>
              <a:t>Commons</a:t>
            </a:r>
            <a:r>
              <a:rPr lang="cs-CZ" dirty="0" smtClean="0"/>
              <a:t> na WWW:  http://upload.wikimedia.org/wikipedia/commons/thumb/b/ba/Prag_Vladislav-Saal.jpg/450px-Prag_Vladislav-Saal.jpg</a:t>
            </a:r>
          </a:p>
          <a:p>
            <a:r>
              <a:rPr lang="cs-CZ" dirty="0" smtClean="0"/>
              <a:t>3. VIT, </a:t>
            </a:r>
            <a:r>
              <a:rPr lang="cs-CZ" dirty="0" err="1" smtClean="0"/>
              <a:t>Vit</a:t>
            </a:r>
            <a:r>
              <a:rPr lang="cs-CZ" dirty="0" smtClean="0"/>
              <a:t>. </a:t>
            </a:r>
            <a:r>
              <a:rPr lang="cs-CZ" dirty="0" err="1" smtClean="0"/>
              <a:t>Wikimedia</a:t>
            </a:r>
            <a:r>
              <a:rPr lang="cs-CZ" dirty="0" smtClean="0"/>
              <a:t> </a:t>
            </a:r>
            <a:r>
              <a:rPr lang="cs-CZ" dirty="0" err="1" smtClean="0"/>
              <a:t>Commons</a:t>
            </a:r>
            <a:r>
              <a:rPr lang="cs-CZ" dirty="0" smtClean="0"/>
              <a:t> [online]. 24. 7. 2012 [cit. 17.8.2013]. Dostupný pod licencí </a:t>
            </a:r>
            <a:r>
              <a:rPr lang="cs-CZ" dirty="0" err="1" smtClean="0"/>
              <a:t>Creative</a:t>
            </a:r>
            <a:r>
              <a:rPr lang="cs-CZ" dirty="0" smtClean="0"/>
              <a:t> </a:t>
            </a:r>
            <a:r>
              <a:rPr lang="cs-CZ" dirty="0" err="1" smtClean="0"/>
              <a:t>Commons</a:t>
            </a:r>
            <a:r>
              <a:rPr lang="cs-CZ" dirty="0" smtClean="0"/>
              <a:t> na WWW:</a:t>
            </a:r>
          </a:p>
          <a:p>
            <a:r>
              <a:rPr lang="cs-CZ" dirty="0" smtClean="0"/>
              <a:t>http://upload.wikimedia.org/wikipedia/commons/thumb/3/36/Schwarzenbersk%C3%BD_pal%C3%A1c_Hrad%C4%8Dansk%C3%A9_n%C3%A1m.JPG/800px-Schwarzenbersk%C3%BD_pal%C3%A1c_Hrad%C4%8Dansk%C3%A9_n%C3%A1m.JPG </a:t>
            </a:r>
          </a:p>
          <a:p>
            <a:r>
              <a:rPr lang="cs-CZ" dirty="0" smtClean="0"/>
              <a:t>4. VIT, </a:t>
            </a:r>
            <a:r>
              <a:rPr lang="cs-CZ" dirty="0" err="1" smtClean="0"/>
              <a:t>Vit</a:t>
            </a:r>
            <a:r>
              <a:rPr lang="cs-CZ" dirty="0" smtClean="0"/>
              <a:t>. </a:t>
            </a:r>
            <a:r>
              <a:rPr lang="cs-CZ" dirty="0" err="1" smtClean="0"/>
              <a:t>Wikimedia</a:t>
            </a:r>
            <a:r>
              <a:rPr lang="cs-CZ" dirty="0" smtClean="0"/>
              <a:t> </a:t>
            </a:r>
            <a:r>
              <a:rPr lang="cs-CZ" dirty="0" err="1" smtClean="0"/>
              <a:t>Commons</a:t>
            </a:r>
            <a:r>
              <a:rPr lang="cs-CZ" dirty="0" smtClean="0"/>
              <a:t> [online]. 17.7.2012 [cit. 17.8.2013]. Dostupný pod licencí </a:t>
            </a:r>
            <a:r>
              <a:rPr lang="cs-CZ" dirty="0" err="1" smtClean="0"/>
              <a:t>Creative</a:t>
            </a:r>
            <a:r>
              <a:rPr lang="cs-CZ" dirty="0" smtClean="0"/>
              <a:t> </a:t>
            </a:r>
            <a:r>
              <a:rPr lang="cs-CZ" dirty="0" err="1" smtClean="0"/>
              <a:t>Commons</a:t>
            </a:r>
            <a:r>
              <a:rPr lang="cs-CZ" dirty="0" smtClean="0"/>
              <a:t> na WWW: http://upload.wikimedia.org/wikipedia/commons/1/1f/Schwarzenbersk%C3%BD_pal%C3%A1c1.jpg</a:t>
            </a:r>
          </a:p>
          <a:p>
            <a:endParaRPr lang="cs-CZ" dirty="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404664"/>
            <a:ext cx="7704856" cy="5909310"/>
          </a:xfrm>
          <a:prstGeom prst="rect">
            <a:avLst/>
          </a:prstGeom>
        </p:spPr>
        <p:txBody>
          <a:bodyPr wrap="square">
            <a:spAutoFit/>
          </a:bodyPr>
          <a:lstStyle/>
          <a:p>
            <a:endParaRPr lang="cs-CZ" dirty="0" smtClean="0"/>
          </a:p>
          <a:p>
            <a:r>
              <a:rPr lang="cs-CZ" dirty="0" smtClean="0"/>
              <a:t>5. BLAHA, </a:t>
            </a:r>
            <a:r>
              <a:rPr lang="cs-CZ" dirty="0" err="1" smtClean="0"/>
              <a:t>Karen</a:t>
            </a:r>
            <a:r>
              <a:rPr lang="cs-CZ" dirty="0" smtClean="0"/>
              <a:t>. </a:t>
            </a:r>
            <a:r>
              <a:rPr lang="cs-CZ" i="1" dirty="0" err="1" smtClean="0"/>
              <a:t>Wikimedia</a:t>
            </a:r>
            <a:r>
              <a:rPr lang="cs-CZ" i="1" dirty="0" smtClean="0"/>
              <a:t> </a:t>
            </a:r>
            <a:r>
              <a:rPr lang="cs-CZ" i="1" dirty="0" err="1" smtClean="0"/>
              <a:t>Commons</a:t>
            </a:r>
            <a:r>
              <a:rPr lang="cs-CZ" dirty="0" smtClean="0"/>
              <a:t> [online]. 5. 7. 2008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http://upload.wikimedia.org/wikipedia/commons/thumb/2/2d/Pra%C5%BEsk%C3%BD_hrad%2C_Letohr%C3%A1dek_kr%C3%A1lovny_Anny_02.jpg/800px-Pra%C5%BEsk%C3%BD_hrad%2C_Letohr%C3%A1dek_kr%C3%A1lovny_Anny_02.jpg</a:t>
            </a:r>
          </a:p>
          <a:p>
            <a:r>
              <a:rPr lang="cs-CZ" dirty="0" smtClean="0"/>
              <a:t>6. Autor Neuveden. </a:t>
            </a:r>
            <a:r>
              <a:rPr lang="cs-CZ" i="1" dirty="0" err="1" smtClean="0"/>
              <a:t>Wikimedia</a:t>
            </a:r>
            <a:r>
              <a:rPr lang="cs-CZ" i="1" dirty="0" smtClean="0"/>
              <a:t> </a:t>
            </a:r>
            <a:r>
              <a:rPr lang="cs-CZ" i="1" dirty="0" err="1" smtClean="0"/>
              <a:t>Commons</a:t>
            </a:r>
            <a:r>
              <a:rPr lang="cs-CZ" dirty="0" smtClean="0"/>
              <a:t> [online]. [cit. 19.8.2013].</a:t>
            </a:r>
            <a:r>
              <a:rPr lang="cs-CZ" i="1" dirty="0" smtClean="0"/>
              <a:t> </a:t>
            </a:r>
            <a:r>
              <a:rPr lang="cs-CZ" dirty="0" smtClean="0"/>
              <a:t>Dostupný pod licencí </a:t>
            </a:r>
            <a:r>
              <a:rPr lang="cs-CZ" dirty="0" err="1" smtClean="0"/>
              <a:t>Creative</a:t>
            </a:r>
            <a:r>
              <a:rPr lang="cs-CZ" dirty="0" smtClean="0"/>
              <a:t> </a:t>
            </a:r>
            <a:r>
              <a:rPr lang="cs-CZ" dirty="0" err="1" smtClean="0"/>
              <a:t>Commons</a:t>
            </a:r>
            <a:r>
              <a:rPr lang="cs-CZ" dirty="0" smtClean="0"/>
              <a:t> na WWW: http://upload.wikimedia.org/wikipedia/commons/0/0f/Hans_von_Aachen_003.jpg </a:t>
            </a:r>
          </a:p>
          <a:p>
            <a:r>
              <a:rPr lang="cs-CZ" dirty="0" smtClean="0"/>
              <a:t>7. Autor Neuveden. </a:t>
            </a:r>
            <a:r>
              <a:rPr lang="cs-CZ" i="1" dirty="0" err="1" smtClean="0"/>
              <a:t>Wikimedia</a:t>
            </a:r>
            <a:r>
              <a:rPr lang="cs-CZ" i="1" dirty="0" smtClean="0"/>
              <a:t> </a:t>
            </a:r>
            <a:r>
              <a:rPr lang="cs-CZ" i="1" dirty="0" err="1" smtClean="0"/>
              <a:t>Commons</a:t>
            </a:r>
            <a:r>
              <a:rPr lang="cs-CZ" dirty="0" smtClean="0"/>
              <a:t> [online]. [cit. 19.8.2013]. Dostupný na WWW: http://upload.wikimedia.org/wikipedia/commons/thumb/3/31/Aachen%2C_Hans_von_-_Alegoria_de_la_Paz_%281602%29.jpg/419px-Aachen%2C_Hans_von_-_Alegoria_de_la_Paz_%281602%29.jp</a:t>
            </a:r>
          </a:p>
          <a:p>
            <a:r>
              <a:rPr lang="cs-CZ" dirty="0" smtClean="0"/>
              <a:t>8. Autor neuveden. </a:t>
            </a:r>
            <a:r>
              <a:rPr lang="cs-CZ" i="1" dirty="0" err="1" smtClean="0"/>
              <a:t>kralovskacesta.cz</a:t>
            </a:r>
            <a:r>
              <a:rPr lang="cs-CZ" dirty="0" smtClean="0"/>
              <a:t> [online]. [cit. 19.8.2013]. Dostupný na WWW: http://www.</a:t>
            </a:r>
            <a:r>
              <a:rPr lang="cs-CZ" dirty="0" err="1" smtClean="0"/>
              <a:t>kralovskacesta.cz</a:t>
            </a:r>
            <a:r>
              <a:rPr lang="cs-CZ" dirty="0" smtClean="0"/>
              <a:t>/data/media/foto/medium/1img_44771.jpg </a:t>
            </a:r>
          </a:p>
          <a:p>
            <a:endParaRPr lang="cs-CZ" dirty="0" smtClean="0"/>
          </a:p>
          <a:p>
            <a:endParaRPr lang="cs-CZ" dirty="0"/>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332657"/>
            <a:ext cx="7848872" cy="5909310"/>
          </a:xfrm>
          <a:prstGeom prst="rect">
            <a:avLst/>
          </a:prstGeom>
        </p:spPr>
        <p:txBody>
          <a:bodyPr wrap="square">
            <a:spAutoFit/>
          </a:bodyPr>
          <a:lstStyle/>
          <a:p>
            <a:r>
              <a:rPr lang="cs-CZ" dirty="0" smtClean="0"/>
              <a:t>9.</a:t>
            </a:r>
            <a:r>
              <a:rPr lang="en-US" dirty="0" smtClean="0"/>
              <a:t> ROMANM82. </a:t>
            </a:r>
            <a:r>
              <a:rPr lang="en-US" i="1" dirty="0" smtClean="0"/>
              <a:t>Wikimedia Commons</a:t>
            </a:r>
            <a:r>
              <a:rPr lang="en-US" dirty="0" smtClean="0"/>
              <a:t> [online].</a:t>
            </a:r>
            <a:r>
              <a:rPr lang="cs-CZ" dirty="0" smtClean="0"/>
              <a:t>1.5.2013</a:t>
            </a:r>
            <a:r>
              <a:rPr lang="en-US" dirty="0" smtClean="0"/>
              <a:t> [cit. 19.8.2013]. </a:t>
            </a:r>
            <a:r>
              <a:rPr lang="cs-CZ" dirty="0" smtClean="0"/>
              <a:t>Dostupný pod licencí </a:t>
            </a:r>
            <a:r>
              <a:rPr lang="cs-CZ" dirty="0" err="1" smtClean="0"/>
              <a:t>Creative</a:t>
            </a:r>
            <a:r>
              <a:rPr lang="cs-CZ" dirty="0" smtClean="0"/>
              <a:t> </a:t>
            </a:r>
            <a:r>
              <a:rPr lang="cs-CZ" dirty="0" err="1" smtClean="0"/>
              <a:t>Commons</a:t>
            </a:r>
            <a:r>
              <a:rPr lang="cs-CZ" dirty="0" smtClean="0"/>
              <a:t> na WWW: </a:t>
            </a:r>
            <a:r>
              <a:rPr lang="en-US" dirty="0" smtClean="0"/>
              <a:t>http://upload.wikimedia.org/wikipedia/commons/thumb/1/1e/%C5%A0pan%C4%9Blsk%C3%BD_s%C3%A1l_kv%C4%9Bten_2013.jpg/517px-%C5%A0pan%C4%9Blsk%C3%BD_s%C3%A1l_kv%C4%9Bten_2013.jpg </a:t>
            </a:r>
            <a:endParaRPr lang="cs-CZ" dirty="0" smtClean="0"/>
          </a:p>
          <a:p>
            <a:r>
              <a:rPr lang="cs-CZ" dirty="0" smtClean="0"/>
              <a:t>10.  Autor neuveden </a:t>
            </a:r>
            <a:r>
              <a:rPr lang="en-US" dirty="0" smtClean="0"/>
              <a:t>. </a:t>
            </a:r>
            <a:r>
              <a:rPr lang="cs-CZ" i="1" dirty="0" smtClean="0"/>
              <a:t>W</a:t>
            </a:r>
            <a:r>
              <a:rPr lang="en-US" i="1" dirty="0" err="1" smtClean="0"/>
              <a:t>ikimedia</a:t>
            </a:r>
            <a:r>
              <a:rPr lang="en-US" i="1" dirty="0" smtClean="0"/>
              <a:t>.</a:t>
            </a:r>
            <a:r>
              <a:rPr lang="cs-CZ" i="1" dirty="0" smtClean="0"/>
              <a:t>C</a:t>
            </a:r>
            <a:r>
              <a:rPr lang="en-US" i="1" dirty="0" err="1" smtClean="0"/>
              <a:t>ommons</a:t>
            </a:r>
            <a:r>
              <a:rPr lang="en-US" dirty="0" smtClean="0"/>
              <a:t> [online]. [cit. 17.8.2013]. </a:t>
            </a:r>
            <a:r>
              <a:rPr lang="en-US" dirty="0" err="1" smtClean="0"/>
              <a:t>Dostupný</a:t>
            </a:r>
            <a:r>
              <a:rPr lang="en-US" dirty="0" smtClean="0"/>
              <a:t> </a:t>
            </a:r>
            <a:r>
              <a:rPr lang="en-US" dirty="0" err="1" smtClean="0"/>
              <a:t>na</a:t>
            </a:r>
            <a:r>
              <a:rPr lang="en-US" dirty="0" smtClean="0"/>
              <a:t> WWW: http://upload.wikimedia.org/wikipedia/commons/thumb/d/d2/Arcimboldovertemnus.jpeg/488px-Arcimboldovertemnus.jpeg</a:t>
            </a:r>
            <a:endParaRPr lang="cs-CZ" dirty="0" smtClean="0"/>
          </a:p>
          <a:p>
            <a:r>
              <a:rPr lang="cs-CZ" dirty="0" smtClean="0"/>
              <a:t>11.Autor neuveden. </a:t>
            </a:r>
            <a:r>
              <a:rPr lang="cs-CZ" i="1" dirty="0" err="1" smtClean="0"/>
              <a:t>Wikimedia</a:t>
            </a:r>
            <a:r>
              <a:rPr lang="cs-CZ" i="1" dirty="0" smtClean="0"/>
              <a:t> </a:t>
            </a:r>
            <a:r>
              <a:rPr lang="cs-CZ" i="1" dirty="0" err="1" smtClean="0"/>
              <a:t>Commons</a:t>
            </a:r>
            <a:r>
              <a:rPr lang="cs-CZ" dirty="0" smtClean="0"/>
              <a:t> [online]. [cit. 19.8.2013]. Dostupný na WWW: http://upload.wikimedia.org/wikipedia/commons/thumb/5/55/Tycho_Brahe.jpg/339px-Tycho_Brahe.jp </a:t>
            </a:r>
          </a:p>
          <a:p>
            <a:r>
              <a:rPr lang="cs-CZ" dirty="0" smtClean="0"/>
              <a:t>12. SCARTH, Robert. </a:t>
            </a:r>
            <a:r>
              <a:rPr lang="cs-CZ" i="1" dirty="0" err="1" smtClean="0"/>
              <a:t>Wikimedia</a:t>
            </a:r>
            <a:r>
              <a:rPr lang="cs-CZ" i="1" dirty="0" smtClean="0"/>
              <a:t> </a:t>
            </a:r>
            <a:r>
              <a:rPr lang="cs-CZ" i="1" dirty="0" err="1" smtClean="0"/>
              <a:t>Commons</a:t>
            </a:r>
            <a:r>
              <a:rPr lang="cs-CZ" dirty="0" smtClean="0"/>
              <a:t> [online].26.5.2006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http://upload.wikimedia.org/wikipedia/commons/thumb/d/da/Tycho_Brahe_Grave_DSCN2900.jpg/800px-Tycho_Brahe_Grave_DSCN2900.jpg </a:t>
            </a:r>
          </a:p>
          <a:p>
            <a:r>
              <a:rPr lang="cs-CZ" dirty="0" smtClean="0"/>
              <a:t>13. DILIGENT. </a:t>
            </a:r>
            <a:r>
              <a:rPr lang="cs-CZ" i="1" dirty="0" err="1" smtClean="0"/>
              <a:t>Wikimedia</a:t>
            </a:r>
            <a:r>
              <a:rPr lang="cs-CZ" i="1" dirty="0" smtClean="0"/>
              <a:t> </a:t>
            </a:r>
            <a:r>
              <a:rPr lang="cs-CZ" i="1" dirty="0" err="1" smtClean="0"/>
              <a:t>Commons</a:t>
            </a:r>
            <a:r>
              <a:rPr lang="cs-CZ" dirty="0" smtClean="0"/>
              <a:t> [online].12.9.2006 [cit. 19.8.2013]. Dostupný na WWW: http://upload.wikimedia.org/wikipedia/commons/thumb/1/13/Prague_Castle_Mathias_Gate.jpg/450px-Prague_Castle_Mathias_Gate.jpg </a:t>
            </a:r>
            <a:r>
              <a:rPr lang="cs-CZ" i="1" dirty="0" smtClean="0"/>
              <a:t> 	</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620688"/>
            <a:ext cx="7848872" cy="5632311"/>
          </a:xfrm>
          <a:prstGeom prst="rect">
            <a:avLst/>
          </a:prstGeom>
          <a:noFill/>
        </p:spPr>
        <p:txBody>
          <a:bodyPr wrap="square" rtlCol="0">
            <a:spAutoFit/>
          </a:bodyPr>
          <a:lstStyle/>
          <a:p>
            <a:r>
              <a:rPr lang="cs-CZ" dirty="0" smtClean="0"/>
              <a:t>14.BARÁNEK, Daniel. </a:t>
            </a:r>
            <a:r>
              <a:rPr lang="cs-CZ" i="1" dirty="0" err="1" smtClean="0"/>
              <a:t>Wikimedia</a:t>
            </a:r>
            <a:r>
              <a:rPr lang="cs-CZ" i="1" dirty="0" smtClean="0"/>
              <a:t> </a:t>
            </a:r>
            <a:r>
              <a:rPr lang="cs-CZ" i="1" dirty="0" err="1" smtClean="0"/>
              <a:t>Commons</a:t>
            </a:r>
            <a:r>
              <a:rPr lang="cs-CZ" dirty="0" smtClean="0"/>
              <a:t> [online]. 19. 6. 2011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http://upload.wikimedia.org/wikipedia/commons/thumb/4/49/Praha%2C_Hrad%C4%8Dany%2C_%C4%8Cern%C3%ADnsk%C3%BD_pal%C3%A1c_02.jpg/799px-Praha%2C_Hrad%C4%8Dany%2C_%C4%8Cern%C3%ADnsk%C3%BD_pal%C3%A1c_02.jpg</a:t>
            </a:r>
          </a:p>
          <a:p>
            <a:r>
              <a:rPr lang="cs-CZ" dirty="0" smtClean="0"/>
              <a:t>15.VITVIT. </a:t>
            </a:r>
            <a:r>
              <a:rPr lang="cs-CZ" i="1" dirty="0" err="1" smtClean="0"/>
              <a:t>Wikimedia</a:t>
            </a:r>
            <a:r>
              <a:rPr lang="cs-CZ" i="1" dirty="0" smtClean="0"/>
              <a:t> </a:t>
            </a:r>
            <a:r>
              <a:rPr lang="cs-CZ" i="1" dirty="0" err="1" smtClean="0"/>
              <a:t>Commons</a:t>
            </a:r>
            <a:r>
              <a:rPr lang="cs-CZ" dirty="0" smtClean="0"/>
              <a:t> [online]. 24. 7. 2012 [cit. 19.8.2013]. ]. Dostupný pod licencí </a:t>
            </a:r>
            <a:r>
              <a:rPr lang="cs-CZ" dirty="0" err="1" smtClean="0"/>
              <a:t>Creative</a:t>
            </a:r>
            <a:r>
              <a:rPr lang="cs-CZ" dirty="0" smtClean="0"/>
              <a:t> </a:t>
            </a:r>
            <a:r>
              <a:rPr lang="cs-CZ" dirty="0" err="1" smtClean="0"/>
              <a:t>Commons</a:t>
            </a:r>
            <a:r>
              <a:rPr lang="cs-CZ" dirty="0" smtClean="0"/>
              <a:t> na WWW:  http://upload.wikimedia.org/wikipedia/commons/thumb/c/c3/%C4%8Cern%C3%ADnsk%C3%BD_pal%C3%A1c_MZ.JPG/800px-%C4%8Cern%C3%ADnsk%C3%BD_pal%C3%A1c_MZ.JPG</a:t>
            </a:r>
          </a:p>
          <a:p>
            <a:r>
              <a:rPr lang="cs-CZ" dirty="0" smtClean="0"/>
              <a:t>16.V. GROULÍK. </a:t>
            </a:r>
            <a:r>
              <a:rPr lang="cs-CZ" i="1" dirty="0" err="1" smtClean="0"/>
              <a:t>Wikimedia</a:t>
            </a:r>
            <a:r>
              <a:rPr lang="cs-CZ" i="1" dirty="0" smtClean="0"/>
              <a:t> </a:t>
            </a:r>
            <a:r>
              <a:rPr lang="cs-CZ" i="1" dirty="0" err="1" smtClean="0"/>
              <a:t>Commons</a:t>
            </a:r>
            <a:r>
              <a:rPr lang="cs-CZ" dirty="0" smtClean="0"/>
              <a:t> [online]. 9.5.2006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http://upload.wikimedia.org/wikipedia/commons/thumb/7/76/Valdstejnsky_Palace_garden_autumn.jpg/800px-Valdstejnsky_Palace_garden_autumn.jpg</a:t>
            </a:r>
          </a:p>
          <a:p>
            <a:r>
              <a:rPr lang="cs-CZ" dirty="0" smtClean="0"/>
              <a:t>17.LUDEK. </a:t>
            </a:r>
            <a:r>
              <a:rPr lang="cs-CZ" i="1" dirty="0" err="1" smtClean="0"/>
              <a:t>Wikimedia</a:t>
            </a:r>
            <a:r>
              <a:rPr lang="cs-CZ" i="1" dirty="0" smtClean="0"/>
              <a:t> </a:t>
            </a:r>
            <a:r>
              <a:rPr lang="cs-CZ" i="1" dirty="0" err="1" smtClean="0"/>
              <a:t>Commons</a:t>
            </a:r>
            <a:r>
              <a:rPr lang="cs-CZ" dirty="0" smtClean="0"/>
              <a:t> [online]. 24.12.2006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http://upload.wikimedia.org/wikipedia/commons/thumb/e/eb/Chram_sv_Mikulase_z_upati_Petrina.jpg/800px-Chram_sv_Mikulase_z_upati_Petrina.jpg</a:t>
            </a:r>
          </a:p>
          <a:p>
            <a:r>
              <a:rPr lang="cs-CZ" dirty="0" smtClean="0"/>
              <a:t> </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539552" y="548680"/>
            <a:ext cx="8064896" cy="923330"/>
          </a:xfrm>
          <a:prstGeom prst="rect">
            <a:avLst/>
          </a:prstGeom>
        </p:spPr>
        <p:txBody>
          <a:bodyPr wrap="square">
            <a:spAutoFit/>
          </a:bodyPr>
          <a:lstStyle/>
          <a:p>
            <a:endParaRPr lang="cs-CZ" dirty="0" smtClean="0"/>
          </a:p>
          <a:p>
            <a:r>
              <a:rPr lang="cs-CZ" dirty="0" smtClean="0"/>
              <a:t> </a:t>
            </a:r>
          </a:p>
          <a:p>
            <a:endParaRPr lang="cs-CZ" dirty="0"/>
          </a:p>
        </p:txBody>
      </p:sp>
      <p:sp>
        <p:nvSpPr>
          <p:cNvPr id="3" name="Obdélník 2"/>
          <p:cNvSpPr/>
          <p:nvPr/>
        </p:nvSpPr>
        <p:spPr>
          <a:xfrm>
            <a:off x="395536" y="548680"/>
            <a:ext cx="7776864" cy="5355312"/>
          </a:xfrm>
          <a:prstGeom prst="rect">
            <a:avLst/>
          </a:prstGeom>
        </p:spPr>
        <p:txBody>
          <a:bodyPr wrap="square">
            <a:spAutoFit/>
          </a:bodyPr>
          <a:lstStyle/>
          <a:p>
            <a:r>
              <a:rPr lang="cs-CZ" dirty="0" smtClean="0"/>
              <a:t>18.LUDEK. </a:t>
            </a:r>
            <a:r>
              <a:rPr lang="cs-CZ" i="1" dirty="0" err="1" smtClean="0"/>
              <a:t>Wikimedia</a:t>
            </a:r>
            <a:r>
              <a:rPr lang="cs-CZ" i="1" dirty="0" smtClean="0"/>
              <a:t> </a:t>
            </a:r>
            <a:r>
              <a:rPr lang="cs-CZ" i="1" dirty="0" err="1" smtClean="0"/>
              <a:t>Commons</a:t>
            </a:r>
            <a:r>
              <a:rPr lang="cs-CZ" dirty="0" smtClean="0"/>
              <a:t> [online]. 5.1.2007[cit.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http://upload.wikimedia.org/wikipedia/commons/thumb/b/bd/Chram_sv_Mikulase_interier_kopule2.jpg/800px-Chram_sv_Mikulase_interier_kopule2.jpg</a:t>
            </a:r>
          </a:p>
          <a:p>
            <a:r>
              <a:rPr lang="cs-CZ" dirty="0" smtClean="0"/>
              <a:t>19.LÜCKING, </a:t>
            </a:r>
            <a:r>
              <a:rPr lang="cs-CZ" dirty="0" err="1" smtClean="0"/>
              <a:t>Heinz</a:t>
            </a:r>
            <a:r>
              <a:rPr lang="cs-CZ" dirty="0" smtClean="0"/>
              <a:t>-Josef. </a:t>
            </a:r>
            <a:r>
              <a:rPr lang="cs-CZ" i="1" dirty="0" err="1" smtClean="0"/>
              <a:t>Wikimedia</a:t>
            </a:r>
            <a:r>
              <a:rPr lang="cs-CZ" i="1" dirty="0" smtClean="0"/>
              <a:t> </a:t>
            </a:r>
            <a:r>
              <a:rPr lang="cs-CZ" i="1" dirty="0" err="1" smtClean="0"/>
              <a:t>Commons</a:t>
            </a:r>
            <a:r>
              <a:rPr lang="cs-CZ" dirty="0" smtClean="0"/>
              <a:t> [online]. 8.3.2013[cit.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http://upload.wikimedia.org/wikipedia/commons/thumb/8/8f/Interior_of_Church_of_St_Nicholas_in_Mala_Strana_in_Prague.jpg/462px-Interior_of_Church_of_St_Nicholas_in_Mala_Strana_in_Prague.jpg</a:t>
            </a:r>
          </a:p>
          <a:p>
            <a:r>
              <a:rPr lang="cs-CZ" dirty="0" smtClean="0"/>
              <a:t>20. FEDORENKO, Anton. </a:t>
            </a:r>
            <a:r>
              <a:rPr lang="cs-CZ" i="1" dirty="0" err="1" smtClean="0"/>
              <a:t>Wikimedia</a:t>
            </a:r>
            <a:r>
              <a:rPr lang="cs-CZ" i="1" dirty="0" smtClean="0"/>
              <a:t> </a:t>
            </a:r>
            <a:r>
              <a:rPr lang="cs-CZ" i="1" dirty="0" err="1" smtClean="0"/>
              <a:t>Commons</a:t>
            </a:r>
            <a:r>
              <a:rPr lang="cs-CZ" dirty="0" smtClean="0"/>
              <a:t> [online]. 20.5.2011[cit.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http://upload.wikimedia.org/wikipedia/commons/thumb/2/28/Vseobecna-studovna.jpg/800px-Vseobecna-studovna.jpg </a:t>
            </a:r>
          </a:p>
          <a:p>
            <a:r>
              <a:rPr lang="cs-CZ" dirty="0" smtClean="0"/>
              <a:t>21. KARELJ. </a:t>
            </a:r>
            <a:r>
              <a:rPr lang="cs-CZ" i="1" dirty="0" err="1" smtClean="0"/>
              <a:t>Wikimedia</a:t>
            </a:r>
            <a:r>
              <a:rPr lang="cs-CZ" i="1" dirty="0" smtClean="0"/>
              <a:t> </a:t>
            </a:r>
            <a:r>
              <a:rPr lang="cs-CZ" i="1" dirty="0" err="1" smtClean="0"/>
              <a:t>Commons</a:t>
            </a:r>
            <a:r>
              <a:rPr lang="cs-CZ" dirty="0" smtClean="0"/>
              <a:t> [online]. [cit. 19.8.2013]. Dostupný na WWW: http://upload.wikimedia.org/wikipedia/commons/thumb/0/0c/Klementinum_noc_1.jpg/800px-Klementinum_noc_1.jpg </a:t>
            </a:r>
          </a:p>
          <a:p>
            <a:r>
              <a:rPr lang="cs-CZ" dirty="0" smtClean="0"/>
              <a:t>22.DILIGENT. </a:t>
            </a:r>
            <a:r>
              <a:rPr lang="cs-CZ" i="1" dirty="0" err="1" smtClean="0"/>
              <a:t>Wikimedia</a:t>
            </a:r>
            <a:r>
              <a:rPr lang="cs-CZ" i="1" dirty="0" smtClean="0"/>
              <a:t> </a:t>
            </a:r>
            <a:r>
              <a:rPr lang="cs-CZ" i="1" dirty="0" err="1" smtClean="0"/>
              <a:t>Commons</a:t>
            </a:r>
            <a:r>
              <a:rPr lang="cs-CZ" dirty="0" smtClean="0"/>
              <a:t> [online]. [cit. 19.8.2013]. Dostupný na WWW: http://upload.wikimedia.org/wikipedia/commons/thumb/7/74/Prague_clementinum_entrance.jpg/410px-Prague_clementinum_entrance.jpg</a:t>
            </a: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692696"/>
            <a:ext cx="8136904" cy="4801314"/>
          </a:xfrm>
          <a:prstGeom prst="rect">
            <a:avLst/>
          </a:prstGeom>
          <a:noFill/>
        </p:spPr>
        <p:txBody>
          <a:bodyPr wrap="square" rtlCol="0">
            <a:spAutoFit/>
          </a:bodyPr>
          <a:lstStyle/>
          <a:p>
            <a:r>
              <a:rPr lang="cs-CZ" dirty="0" smtClean="0"/>
              <a:t>23. BARÁNEK, Daniel. </a:t>
            </a:r>
            <a:r>
              <a:rPr lang="cs-CZ" i="1" dirty="0" err="1" smtClean="0"/>
              <a:t>Wikimedia</a:t>
            </a:r>
            <a:r>
              <a:rPr lang="cs-CZ" i="1" dirty="0" smtClean="0"/>
              <a:t> </a:t>
            </a:r>
            <a:r>
              <a:rPr lang="cs-CZ" i="1" dirty="0" err="1" smtClean="0"/>
              <a:t>Commons</a:t>
            </a:r>
            <a:r>
              <a:rPr lang="cs-CZ" dirty="0" smtClean="0"/>
              <a:t> [online]. 10. 7.2008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http://upload.wikimedia.org/wikipedia/commons/thumb/c/c9/Klementinum%2C_n%C3%A1dvo%C5%99%C3%AD_z%C3%A1pad.jpg/450px-Klementinum%2C_n%C3%A1dvo%C5%99%C3%AD_z%C3%A1pad.jpg</a:t>
            </a:r>
          </a:p>
          <a:p>
            <a:r>
              <a:rPr lang="cs-CZ" dirty="0" smtClean="0"/>
              <a:t>24. VITVIT. </a:t>
            </a:r>
            <a:r>
              <a:rPr lang="cs-CZ" i="1" dirty="0" err="1" smtClean="0"/>
              <a:t>Wikimedia</a:t>
            </a:r>
            <a:r>
              <a:rPr lang="cs-CZ" i="1" dirty="0" smtClean="0"/>
              <a:t> </a:t>
            </a:r>
            <a:r>
              <a:rPr lang="cs-CZ" i="1" dirty="0" err="1" smtClean="0"/>
              <a:t>Commons</a:t>
            </a:r>
            <a:r>
              <a:rPr lang="cs-CZ" dirty="0" smtClean="0"/>
              <a:t> [online]. 10.9.2012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http://upload.wikimedia.org/wikipedia/commons/thumb/1/15/Pal%C3%A1c_Kinsk%C3%BDch_erb.JPG/800px-Pal%C3%A1c_Kinsk%C3%BDch_erb.JPG </a:t>
            </a:r>
          </a:p>
          <a:p>
            <a:r>
              <a:rPr lang="cs-CZ" dirty="0" smtClean="0"/>
              <a:t>25. DILIGENT, </a:t>
            </a:r>
            <a:r>
              <a:rPr lang="cs-CZ" dirty="0" err="1" smtClean="0"/>
              <a:t>Rémi</a:t>
            </a:r>
            <a:r>
              <a:rPr lang="cs-CZ" dirty="0" smtClean="0"/>
              <a:t>. </a:t>
            </a:r>
            <a:r>
              <a:rPr lang="cs-CZ" i="1" dirty="0" err="1" smtClean="0"/>
              <a:t>Wikimedia</a:t>
            </a:r>
            <a:r>
              <a:rPr lang="cs-CZ" i="1" dirty="0" smtClean="0"/>
              <a:t> </a:t>
            </a:r>
            <a:r>
              <a:rPr lang="cs-CZ" i="1" dirty="0" err="1" smtClean="0"/>
              <a:t>Commons</a:t>
            </a:r>
            <a:r>
              <a:rPr lang="cs-CZ" dirty="0" smtClean="0"/>
              <a:t> [online]. [cit. 19.8.2013]. Dostupný na WWW: http://upload.wikimedia.org/wikipedia/commons/thumb/6/69/Prague_Palace_Kinsky_PC.jpg/800px-Prague_Palace_Kinsky_PC.jpg </a:t>
            </a:r>
          </a:p>
          <a:p>
            <a:r>
              <a:rPr lang="cs-CZ" dirty="0" smtClean="0"/>
              <a:t>26. CHE. </a:t>
            </a:r>
            <a:r>
              <a:rPr lang="cs-CZ" i="1" dirty="0" err="1" smtClean="0"/>
              <a:t>Wikimedia</a:t>
            </a:r>
            <a:r>
              <a:rPr lang="cs-CZ" i="1" dirty="0" smtClean="0"/>
              <a:t> </a:t>
            </a:r>
            <a:r>
              <a:rPr lang="cs-CZ" i="1" dirty="0" err="1" smtClean="0"/>
              <a:t>Commons</a:t>
            </a:r>
            <a:r>
              <a:rPr lang="cs-CZ" dirty="0" smtClean="0"/>
              <a:t> [online]. [cit. 19.8.2013]. 28.4.2006 Dostupný pod licencí </a:t>
            </a:r>
            <a:r>
              <a:rPr lang="cs-CZ" dirty="0" err="1" smtClean="0"/>
              <a:t>Creative</a:t>
            </a:r>
            <a:r>
              <a:rPr lang="cs-CZ" dirty="0" smtClean="0"/>
              <a:t> </a:t>
            </a:r>
            <a:r>
              <a:rPr lang="cs-CZ" dirty="0" err="1" smtClean="0"/>
              <a:t>Commons</a:t>
            </a:r>
            <a:r>
              <a:rPr lang="cs-CZ" dirty="0" smtClean="0"/>
              <a:t> na WWW: http://upload.wikimedia.org/wikipedia/commons/thumb/2/24/Stavovske_divadlo.jpg/500px-Stavovske_divadlo.jpg</a:t>
            </a: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476672"/>
            <a:ext cx="8064896" cy="5632311"/>
          </a:xfrm>
          <a:prstGeom prst="rect">
            <a:avLst/>
          </a:prstGeom>
          <a:noFill/>
        </p:spPr>
        <p:txBody>
          <a:bodyPr wrap="square" rtlCol="0">
            <a:spAutoFit/>
          </a:bodyPr>
          <a:lstStyle/>
          <a:p>
            <a:endParaRPr lang="cs-CZ" dirty="0" smtClean="0"/>
          </a:p>
          <a:p>
            <a:r>
              <a:rPr lang="cs-CZ" dirty="0" smtClean="0"/>
              <a:t>27. VITVIT. </a:t>
            </a:r>
            <a:r>
              <a:rPr lang="cs-CZ" i="1" dirty="0" err="1" smtClean="0"/>
              <a:t>Wikimedia</a:t>
            </a:r>
            <a:r>
              <a:rPr lang="cs-CZ" i="1" dirty="0" smtClean="0"/>
              <a:t> </a:t>
            </a:r>
            <a:r>
              <a:rPr lang="cs-CZ" i="1" dirty="0" err="1" smtClean="0"/>
              <a:t>Commons</a:t>
            </a:r>
            <a:r>
              <a:rPr lang="cs-CZ" dirty="0" smtClean="0"/>
              <a:t> [online]. 21.7.2012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http://upload.wikimedia.org/wikipedia/commons/thumb/0/06/U_Hybern%C5%AF_7.JPG/450px-U_Hybern%C5%AF_7.JPG</a:t>
            </a:r>
          </a:p>
          <a:p>
            <a:r>
              <a:rPr lang="cs-CZ" dirty="0" smtClean="0"/>
              <a:t>28. VITVIT. </a:t>
            </a:r>
            <a:r>
              <a:rPr lang="cs-CZ" i="1" dirty="0" err="1" smtClean="0"/>
              <a:t>Wikimedia</a:t>
            </a:r>
            <a:r>
              <a:rPr lang="cs-CZ" i="1" dirty="0" smtClean="0"/>
              <a:t> </a:t>
            </a:r>
            <a:r>
              <a:rPr lang="cs-CZ" i="1" dirty="0" err="1" smtClean="0"/>
              <a:t>Commons</a:t>
            </a:r>
            <a:r>
              <a:rPr lang="cs-CZ" dirty="0" smtClean="0"/>
              <a:t> [online]. 21.7.2012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http://upload.wikimedia.org/wikipedia/commons/thumb/f/fd/U_Hybern%C5%AF_1.JPG/800px-U_Hybern%C5%AF_1.JPG</a:t>
            </a:r>
          </a:p>
          <a:p>
            <a:r>
              <a:rPr lang="cs-CZ" dirty="0" smtClean="0"/>
              <a:t>29. AUTOCRACY. </a:t>
            </a:r>
            <a:r>
              <a:rPr lang="cs-CZ" i="1" dirty="0" err="1" smtClean="0"/>
              <a:t>en.wikipedia</a:t>
            </a:r>
            <a:r>
              <a:rPr lang="cs-CZ" dirty="0" smtClean="0"/>
              <a:t> [online]. 29.11.2006 [cit. 19.8.2013]. Dostupný pod licencí </a:t>
            </a:r>
            <a:r>
              <a:rPr lang="cs-CZ" dirty="0" err="1" smtClean="0"/>
              <a:t>Creative</a:t>
            </a:r>
            <a:r>
              <a:rPr lang="cs-CZ" dirty="0" smtClean="0"/>
              <a:t> </a:t>
            </a:r>
            <a:r>
              <a:rPr lang="cs-CZ" dirty="0" err="1" smtClean="0"/>
              <a:t>Commons</a:t>
            </a:r>
            <a:r>
              <a:rPr lang="cs-CZ" dirty="0" smtClean="0"/>
              <a:t> na WWW:  http://upload.wikimedia.org/wikipedia/en/thumb/6/67/SaintWenceslasSquare.jpg/800px-SaintWenceslasSquare.jpg</a:t>
            </a:r>
          </a:p>
          <a:p>
            <a:r>
              <a:rPr lang="cs-CZ" dirty="0" smtClean="0"/>
              <a:t>30.</a:t>
            </a:r>
            <a:r>
              <a:rPr lang="en-US" dirty="0" smtClean="0"/>
              <a:t> ZÖRNER, Patrick-Emil. </a:t>
            </a:r>
            <a:r>
              <a:rPr lang="en-US" i="1" dirty="0" smtClean="0"/>
              <a:t>Wikimedia Commons</a:t>
            </a:r>
            <a:r>
              <a:rPr lang="en-US" dirty="0" smtClean="0"/>
              <a:t> [online].</a:t>
            </a:r>
            <a:r>
              <a:rPr lang="cs-CZ" dirty="0" smtClean="0"/>
              <a:t>20.8.2005</a:t>
            </a:r>
            <a:r>
              <a:rPr lang="en-US" dirty="0" smtClean="0"/>
              <a:t> [cit. 19.8.2013]. </a:t>
            </a:r>
            <a:r>
              <a:rPr lang="cs-CZ" dirty="0" smtClean="0"/>
              <a:t>Dostupný pod licencí </a:t>
            </a:r>
            <a:r>
              <a:rPr lang="cs-CZ" dirty="0" err="1" smtClean="0"/>
              <a:t>Creative</a:t>
            </a:r>
            <a:r>
              <a:rPr lang="cs-CZ" dirty="0" smtClean="0"/>
              <a:t> </a:t>
            </a:r>
            <a:r>
              <a:rPr lang="cs-CZ" dirty="0" err="1" smtClean="0"/>
              <a:t>Commons</a:t>
            </a:r>
            <a:r>
              <a:rPr lang="cs-CZ" dirty="0" smtClean="0"/>
              <a:t> na WWW: </a:t>
            </a:r>
            <a:r>
              <a:rPr lang="en-US" dirty="0" smtClean="0"/>
              <a:t> http://upload.wikimedia.org/wikipedia/commons/thumb/3/30/Praha_2005-09-20_n%C3%A1rodn%C3%AD_divadlo.jpg/800px-Praha_2005-09-20_n%C3%A1rodn%C3%AD_divadlo.jpg</a:t>
            </a:r>
            <a:endParaRPr lang="cs-CZ" dirty="0" smtClean="0"/>
          </a:p>
          <a:p>
            <a:r>
              <a:rPr lang="cs-CZ" dirty="0" smtClean="0"/>
              <a:t> </a:t>
            </a:r>
          </a:p>
          <a:p>
            <a:endParaRPr lang="cs-CZ" dirty="0" smtClean="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394692"/>
            <a:ext cx="8424935" cy="6463308"/>
          </a:xfrm>
          <a:prstGeom prst="rect">
            <a:avLst/>
          </a:prstGeom>
          <a:noFill/>
        </p:spPr>
        <p:txBody>
          <a:bodyPr wrap="square" rtlCol="0">
            <a:spAutoFit/>
          </a:bodyPr>
          <a:lstStyle/>
          <a:p>
            <a:r>
              <a:rPr lang="cs-CZ" dirty="0" smtClean="0"/>
              <a:t>31. HPSCHAEFER. </a:t>
            </a:r>
            <a:r>
              <a:rPr lang="cs-CZ" i="1" dirty="0" err="1" smtClean="0"/>
              <a:t>Wikimedia</a:t>
            </a:r>
            <a:r>
              <a:rPr lang="cs-CZ" i="1" dirty="0" smtClean="0"/>
              <a:t> </a:t>
            </a:r>
            <a:r>
              <a:rPr lang="cs-CZ" i="1" dirty="0" err="1" smtClean="0"/>
              <a:t>Commons</a:t>
            </a:r>
            <a:r>
              <a:rPr lang="cs-CZ" dirty="0" smtClean="0"/>
              <a:t> [online]. 27.3.2006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http://upload.wikimedia.org/wikipedia/commons/thumb/4/41/Prag_obecni_d%C3%BBm_gemeindehaus.jpg/800px-Prag_obecni_d%C3%BBm_gemeindehaus.jpg</a:t>
            </a:r>
          </a:p>
          <a:p>
            <a:r>
              <a:rPr lang="cs-CZ" dirty="0" smtClean="0"/>
              <a:t>32. WISNIOVY. </a:t>
            </a:r>
            <a:r>
              <a:rPr lang="cs-CZ" i="1" dirty="0" err="1" smtClean="0"/>
              <a:t>Wikimedia</a:t>
            </a:r>
            <a:r>
              <a:rPr lang="cs-CZ" i="1" dirty="0" smtClean="0"/>
              <a:t> </a:t>
            </a:r>
            <a:r>
              <a:rPr lang="cs-CZ" i="1" dirty="0" err="1" smtClean="0"/>
              <a:t>Commons</a:t>
            </a:r>
            <a:r>
              <a:rPr lang="cs-CZ" dirty="0" smtClean="0"/>
              <a:t> [online]. [cit. 19.8.2013]. Dostupný na WWW: http://upload.wikimedia.org/wikipedia/commons/thumb/d/d8/Pomnik_jana_husa_wisnia6522.JPG/800px-Pomnik_jana_husa_wisnia6522.JPG </a:t>
            </a:r>
          </a:p>
          <a:p>
            <a:r>
              <a:rPr lang="cs-CZ" dirty="0" smtClean="0"/>
              <a:t>33. TANG, </a:t>
            </a:r>
            <a:r>
              <a:rPr lang="cs-CZ" dirty="0" err="1" smtClean="0"/>
              <a:t>Clayton</a:t>
            </a:r>
            <a:r>
              <a:rPr lang="cs-CZ" dirty="0" smtClean="0"/>
              <a:t>. </a:t>
            </a:r>
            <a:r>
              <a:rPr lang="cs-CZ" i="1" dirty="0" err="1" smtClean="0"/>
              <a:t>Wikimedia</a:t>
            </a:r>
            <a:r>
              <a:rPr lang="cs-CZ" i="1" dirty="0" smtClean="0"/>
              <a:t> </a:t>
            </a:r>
            <a:r>
              <a:rPr lang="cs-CZ" i="1" dirty="0" err="1" smtClean="0"/>
              <a:t>Commons</a:t>
            </a:r>
            <a:r>
              <a:rPr lang="cs-CZ" dirty="0" smtClean="0"/>
              <a:t> [online]. 17.6.2013  [cit. 19.8.2013]. Dostupný pod licencí </a:t>
            </a:r>
            <a:r>
              <a:rPr lang="cs-CZ" dirty="0" err="1" smtClean="0"/>
              <a:t>Creative</a:t>
            </a:r>
            <a:r>
              <a:rPr lang="cs-CZ" dirty="0" smtClean="0"/>
              <a:t> </a:t>
            </a:r>
            <a:r>
              <a:rPr lang="cs-CZ" dirty="0" err="1" smtClean="0"/>
              <a:t>Commons</a:t>
            </a:r>
            <a:r>
              <a:rPr lang="cs-CZ" dirty="0" smtClean="0"/>
              <a:t> na WWW:  http://upload.wikimedia.org/wikipedia/commons/thumb/a/ae/Mucha_stained_glass_windows_in_St._Vitus_Cathedral.JPG/400px-Mucha_stained_glass_windows_in_St._Vitus_Cathedral.JPG</a:t>
            </a:r>
          </a:p>
          <a:p>
            <a:r>
              <a:rPr lang="cs-CZ" dirty="0" smtClean="0"/>
              <a:t>34.</a:t>
            </a:r>
            <a:r>
              <a:rPr lang="pt-BR" dirty="0" smtClean="0"/>
              <a:t> JARBA. </a:t>
            </a:r>
            <a:r>
              <a:rPr lang="pt-BR" i="1" dirty="0" smtClean="0"/>
              <a:t>Wikimedia Commons</a:t>
            </a:r>
            <a:r>
              <a:rPr lang="pt-BR" dirty="0" smtClean="0"/>
              <a:t> [online]. [cit. 19.8.2013]. Dostupný na WWW: http://upload.wikimedia.org/wikipedia/commons/thumb/7/72/Alfons_Mucha_-_Czechoslovakian_poststamps.JPG/800px-Alfons_Mucha_-_Czechoslovakian_poststamps.JPG </a:t>
            </a:r>
            <a:endParaRPr lang="cs-CZ" dirty="0" smtClean="0"/>
          </a:p>
          <a:p>
            <a:r>
              <a:rPr lang="cs-CZ" dirty="0" smtClean="0"/>
              <a:t>35. Autor Neuveden. </a:t>
            </a:r>
            <a:r>
              <a:rPr lang="cs-CZ" i="1" dirty="0" smtClean="0"/>
              <a:t>plus.</a:t>
            </a:r>
            <a:r>
              <a:rPr lang="cs-CZ" i="1" dirty="0" err="1" smtClean="0"/>
              <a:t>google</a:t>
            </a:r>
            <a:r>
              <a:rPr lang="cs-CZ" dirty="0" smtClean="0"/>
              <a:t> [online]. [cit. 20.8.2013]. Dostupný na WWW: https://lh5.googleusercontent.com/-D5MzxyzO9hc/UcCkPmsCQbI/AAAAAAAAc_0/7rrZhUCjK-c/w270-h194-p-o/prague+514.JPG </a:t>
            </a:r>
          </a:p>
          <a:p>
            <a:endParaRPr lang="cs-CZ" dirty="0" smtClean="0"/>
          </a:p>
          <a:p>
            <a:endParaRPr lang="cs-CZ" dirty="0" smtClean="0"/>
          </a:p>
          <a:p>
            <a:endParaRPr lang="cs-CZ" dirty="0" smtClean="0"/>
          </a:p>
        </p:txBody>
      </p: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620688"/>
            <a:ext cx="7704856" cy="5078313"/>
          </a:xfrm>
          <a:prstGeom prst="rect">
            <a:avLst/>
          </a:prstGeom>
          <a:noFill/>
        </p:spPr>
        <p:txBody>
          <a:bodyPr wrap="square" rtlCol="0">
            <a:spAutoFit/>
          </a:bodyPr>
          <a:lstStyle/>
          <a:p>
            <a:endParaRPr lang="cs-CZ" dirty="0" smtClean="0">
              <a:hlinkClick r:id="rId2"/>
            </a:endParaRPr>
          </a:p>
          <a:p>
            <a:r>
              <a:rPr lang="cs-CZ" dirty="0" smtClean="0"/>
              <a:t>36.BAŤHA, Matěj. </a:t>
            </a:r>
            <a:r>
              <a:rPr lang="cs-CZ" i="1" dirty="0" err="1" smtClean="0"/>
              <a:t>Wikimedia</a:t>
            </a:r>
            <a:r>
              <a:rPr lang="cs-CZ" i="1" dirty="0" smtClean="0"/>
              <a:t> </a:t>
            </a:r>
            <a:r>
              <a:rPr lang="cs-CZ" i="1" dirty="0" err="1" smtClean="0"/>
              <a:t>Commons</a:t>
            </a:r>
            <a:r>
              <a:rPr lang="cs-CZ" dirty="0" smtClean="0"/>
              <a:t> [online]. [cit. 20.8.2013]. ]. Dostupný pod licencí </a:t>
            </a:r>
            <a:r>
              <a:rPr lang="cs-CZ" dirty="0" err="1" smtClean="0"/>
              <a:t>Creative</a:t>
            </a:r>
            <a:r>
              <a:rPr lang="cs-CZ" dirty="0" smtClean="0"/>
              <a:t> </a:t>
            </a:r>
            <a:r>
              <a:rPr lang="cs-CZ" dirty="0" err="1" smtClean="0"/>
              <a:t>Commons</a:t>
            </a:r>
            <a:r>
              <a:rPr lang="cs-CZ" dirty="0" smtClean="0"/>
              <a:t> na WWW:  http://upload.wikimedia.org/wikipedia/commons/thumb/1/16/U_cerne_matky_bozi1.jpg/450px-U_cerne_matky_bozi1.jpg</a:t>
            </a:r>
          </a:p>
          <a:p>
            <a:endParaRPr lang="cs-CZ" dirty="0" smtClean="0"/>
          </a:p>
          <a:p>
            <a:r>
              <a:rPr lang="cs-CZ" dirty="0" smtClean="0"/>
              <a:t>Použité publikace:</a:t>
            </a:r>
          </a:p>
          <a:p>
            <a:pPr marL="342900" indent="-342900">
              <a:buAutoNum type="arabicPeriod"/>
            </a:pPr>
            <a:r>
              <a:rPr lang="en-US" dirty="0" smtClean="0"/>
              <a:t>VURM, Robert V.. </a:t>
            </a:r>
            <a:r>
              <a:rPr lang="en-US" i="1" dirty="0" smtClean="0"/>
              <a:t>Rudolf II and his Prague</a:t>
            </a:r>
            <a:r>
              <a:rPr lang="en-US" dirty="0" smtClean="0"/>
              <a:t>: Mysteries and Curiosities of </a:t>
            </a:r>
            <a:r>
              <a:rPr lang="en-US" dirty="0" err="1" smtClean="0"/>
              <a:t>Rudolfine</a:t>
            </a:r>
            <a:r>
              <a:rPr lang="en-US" dirty="0" smtClean="0"/>
              <a:t> Prague, Prague between the period 1550-1650. </a:t>
            </a:r>
            <a:r>
              <a:rPr lang="en-US" dirty="0" err="1" smtClean="0"/>
              <a:t>neuvedeno</a:t>
            </a:r>
            <a:r>
              <a:rPr lang="en-US" dirty="0" smtClean="0"/>
              <a:t>: Robert </a:t>
            </a:r>
            <a:r>
              <a:rPr lang="en-US" dirty="0" err="1" smtClean="0"/>
              <a:t>V.Vurm</a:t>
            </a:r>
            <a:r>
              <a:rPr lang="en-US" dirty="0" smtClean="0"/>
              <a:t>, 1997, 132. ISBN 80-902363-0-8.</a:t>
            </a:r>
            <a:endParaRPr lang="cs-CZ" dirty="0" smtClean="0"/>
          </a:p>
          <a:p>
            <a:pPr marL="342900" indent="-342900">
              <a:buAutoNum type="arabicPeriod"/>
            </a:pPr>
            <a:r>
              <a:rPr lang="cs-CZ" dirty="0" smtClean="0"/>
              <a:t>ČORNEJ, Petr; POKORNÝ, Jiří. </a:t>
            </a:r>
            <a:r>
              <a:rPr lang="cs-CZ" i="1" dirty="0" smtClean="0"/>
              <a:t>A </a:t>
            </a:r>
            <a:r>
              <a:rPr lang="cs-CZ" i="1" dirty="0" err="1" smtClean="0"/>
              <a:t>Brief</a:t>
            </a:r>
            <a:r>
              <a:rPr lang="cs-CZ" i="1" dirty="0" smtClean="0"/>
              <a:t> </a:t>
            </a:r>
            <a:r>
              <a:rPr lang="cs-CZ" i="1" dirty="0" err="1" smtClean="0"/>
              <a:t>History</a:t>
            </a:r>
            <a:r>
              <a:rPr lang="cs-CZ" i="1" dirty="0" smtClean="0"/>
              <a:t> </a:t>
            </a:r>
            <a:r>
              <a:rPr lang="cs-CZ" i="1" dirty="0" err="1" smtClean="0"/>
              <a:t>of</a:t>
            </a:r>
            <a:r>
              <a:rPr lang="cs-CZ" i="1" dirty="0" smtClean="0"/>
              <a:t> </a:t>
            </a:r>
            <a:r>
              <a:rPr lang="cs-CZ" i="1" dirty="0" err="1" smtClean="0"/>
              <a:t>the</a:t>
            </a:r>
            <a:r>
              <a:rPr lang="cs-CZ" i="1" dirty="0" smtClean="0"/>
              <a:t> </a:t>
            </a:r>
            <a:r>
              <a:rPr lang="cs-CZ" i="1" dirty="0" err="1" smtClean="0"/>
              <a:t>Czech</a:t>
            </a:r>
            <a:r>
              <a:rPr lang="cs-CZ" i="1" dirty="0" smtClean="0"/>
              <a:t> </a:t>
            </a:r>
            <a:r>
              <a:rPr lang="cs-CZ" i="1" dirty="0" err="1" smtClean="0"/>
              <a:t>Lands</a:t>
            </a:r>
            <a:r>
              <a:rPr lang="cs-CZ" i="1" dirty="0" smtClean="0"/>
              <a:t> to 2004</a:t>
            </a:r>
            <a:r>
              <a:rPr lang="cs-CZ" dirty="0" smtClean="0"/>
              <a:t>. Český Těšín: Práh </a:t>
            </a:r>
            <a:r>
              <a:rPr lang="cs-CZ" dirty="0" err="1" smtClean="0"/>
              <a:t>Press</a:t>
            </a:r>
            <a:r>
              <a:rPr lang="cs-CZ" dirty="0" smtClean="0"/>
              <a:t>, 2000,2003, ISBN 80-7252-027-X. </a:t>
            </a:r>
          </a:p>
          <a:p>
            <a:pPr marL="342900" indent="-342900">
              <a:buAutoNum type="arabicPeriod"/>
            </a:pPr>
            <a:r>
              <a:rPr lang="cs-CZ" dirty="0" smtClean="0"/>
              <a:t>CHUDÁ, Jana; CHUDÝ, Tomáš. </a:t>
            </a:r>
            <a:r>
              <a:rPr lang="cs-CZ" i="1" dirty="0" err="1" smtClean="0"/>
              <a:t>Topics</a:t>
            </a:r>
            <a:r>
              <a:rPr lang="cs-CZ" i="1" dirty="0" smtClean="0"/>
              <a:t> </a:t>
            </a:r>
            <a:r>
              <a:rPr lang="cs-CZ" i="1" dirty="0" err="1" smtClean="0"/>
              <a:t>for</a:t>
            </a:r>
            <a:r>
              <a:rPr lang="cs-CZ" i="1" dirty="0" smtClean="0"/>
              <a:t> </a:t>
            </a:r>
            <a:r>
              <a:rPr lang="cs-CZ" i="1" dirty="0" err="1" smtClean="0"/>
              <a:t>English</a:t>
            </a:r>
            <a:r>
              <a:rPr lang="cs-CZ" i="1" dirty="0" smtClean="0"/>
              <a:t> </a:t>
            </a:r>
            <a:r>
              <a:rPr lang="cs-CZ" i="1" dirty="0" err="1" smtClean="0"/>
              <a:t>Conversation</a:t>
            </a:r>
            <a:r>
              <a:rPr lang="cs-CZ" dirty="0" smtClean="0"/>
              <a:t>. Havlíčkův Brod: Fragment, 1995, ISBN 80-85768-97-6. </a:t>
            </a:r>
          </a:p>
          <a:p>
            <a:pPr marL="342900" indent="-342900"/>
            <a:r>
              <a:rPr lang="cs-CZ" dirty="0" smtClean="0"/>
              <a:t>Zvuky:</a:t>
            </a:r>
          </a:p>
          <a:p>
            <a:pPr marL="342900" indent="-342900"/>
            <a:r>
              <a:rPr lang="cs-CZ" dirty="0" smtClean="0"/>
              <a:t>	</a:t>
            </a:r>
            <a:r>
              <a:rPr lang="cs-CZ" smtClean="0"/>
              <a:t>Microsoft Office</a:t>
            </a:r>
            <a:r>
              <a:rPr lang="en-US" smtClean="0"/>
              <a:t> </a:t>
            </a:r>
            <a:endParaRPr lang="cs-CZ" dirty="0" smtClean="0"/>
          </a:p>
          <a:p>
            <a:endParaRPr lang="cs-CZ" dirty="0" smtClean="0"/>
          </a:p>
          <a:p>
            <a:r>
              <a:rPr lang="cs-CZ" dirty="0" smtClean="0"/>
              <a:t> </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11653</TotalTime>
  <Words>5897</Words>
  <Application>Microsoft Office PowerPoint</Application>
  <PresentationFormat>Předvádění na obrazovce (4:3)</PresentationFormat>
  <Paragraphs>685</Paragraphs>
  <Slides>77</Slides>
  <Notes>2</Notes>
  <HiddenSlides>0</HiddenSlides>
  <MMClips>0</MMClips>
  <ScaleCrop>false</ScaleCrop>
  <HeadingPairs>
    <vt:vector size="4" baseType="variant">
      <vt:variant>
        <vt:lpstr>Motiv</vt:lpstr>
      </vt:variant>
      <vt:variant>
        <vt:i4>1</vt:i4>
      </vt:variant>
      <vt:variant>
        <vt:lpstr>Nadpisy snímků</vt:lpstr>
      </vt:variant>
      <vt:variant>
        <vt:i4>77</vt:i4>
      </vt:variant>
    </vt:vector>
  </HeadingPairs>
  <TitlesOfParts>
    <vt:vector size="78" baseType="lpstr">
      <vt:lpstr>Motiv sady Office</vt:lpstr>
      <vt:lpstr>Snímek 1</vt:lpstr>
      <vt:lpstr>ANOTACE</vt:lpstr>
      <vt:lpstr>P R A G U E  history II  from  Hussite movement up to now </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lpstr>Snímek 32</vt:lpstr>
      <vt:lpstr>Snímek 33</vt:lpstr>
      <vt:lpstr>Snímek 34</vt:lpstr>
      <vt:lpstr>Snímek 35</vt:lpstr>
      <vt:lpstr>Snímek 36</vt:lpstr>
      <vt:lpstr>Snímek 37</vt:lpstr>
      <vt:lpstr>Snímek 38</vt:lpstr>
      <vt:lpstr>Snímek 39</vt:lpstr>
      <vt:lpstr>Snímek 40</vt:lpstr>
      <vt:lpstr>Snímek 41</vt:lpstr>
      <vt:lpstr>Snímek 42</vt:lpstr>
      <vt:lpstr>Snímek 43</vt:lpstr>
      <vt:lpstr>Snímek 44</vt:lpstr>
      <vt:lpstr>Snímek 45</vt:lpstr>
      <vt:lpstr>Snímek 46</vt:lpstr>
      <vt:lpstr>Snímek 47</vt:lpstr>
      <vt:lpstr>Snímek 48</vt:lpstr>
      <vt:lpstr>Snímek 49</vt:lpstr>
      <vt:lpstr>Snímek 50</vt:lpstr>
      <vt:lpstr>Snímek 51</vt:lpstr>
      <vt:lpstr>Snímek 52</vt:lpstr>
      <vt:lpstr>Snímek 53</vt:lpstr>
      <vt:lpstr>Snímek 54</vt:lpstr>
      <vt:lpstr>Snímek 55</vt:lpstr>
      <vt:lpstr>Snímek 56</vt:lpstr>
      <vt:lpstr>Snímek 57</vt:lpstr>
      <vt:lpstr>Snímek 58</vt:lpstr>
      <vt:lpstr>Snímek 59</vt:lpstr>
      <vt:lpstr>Snímek 60</vt:lpstr>
      <vt:lpstr>Snímek 61</vt:lpstr>
      <vt:lpstr>Snímek 62</vt:lpstr>
      <vt:lpstr>Snímek 63</vt:lpstr>
      <vt:lpstr>Snímek 64</vt:lpstr>
      <vt:lpstr>Snímek 65</vt:lpstr>
      <vt:lpstr>Snímek 66</vt:lpstr>
      <vt:lpstr>Snímek 67</vt:lpstr>
      <vt:lpstr>Snímek 68</vt:lpstr>
      <vt:lpstr>Snímek 69</vt:lpstr>
      <vt:lpstr>Snímek 70</vt:lpstr>
      <vt:lpstr>Snímek 71</vt:lpstr>
      <vt:lpstr>Snímek 72</vt:lpstr>
      <vt:lpstr>Snímek 73</vt:lpstr>
      <vt:lpstr>Snímek 74</vt:lpstr>
      <vt:lpstr>Snímek 75</vt:lpstr>
      <vt:lpstr>Snímek 76</vt:lpstr>
      <vt:lpstr>Snímek 77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 R A G U E</dc:title>
  <dc:creator>admin</dc:creator>
  <cp:lastModifiedBy>admin</cp:lastModifiedBy>
  <cp:revision>202</cp:revision>
  <dcterms:created xsi:type="dcterms:W3CDTF">2013-06-06T16:14:42Z</dcterms:created>
  <dcterms:modified xsi:type="dcterms:W3CDTF">2013-11-22T20:31:18Z</dcterms:modified>
</cp:coreProperties>
</file>