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5"/>
  </p:notesMasterIdLst>
  <p:sldIdLst>
    <p:sldId id="256" r:id="rId2"/>
    <p:sldId id="262" r:id="rId3"/>
    <p:sldId id="364" r:id="rId4"/>
    <p:sldId id="366" r:id="rId5"/>
    <p:sldId id="358" r:id="rId6"/>
    <p:sldId id="359" r:id="rId7"/>
    <p:sldId id="365" r:id="rId8"/>
    <p:sldId id="360" r:id="rId9"/>
    <p:sldId id="356" r:id="rId10"/>
    <p:sldId id="361" r:id="rId11"/>
    <p:sldId id="357" r:id="rId12"/>
    <p:sldId id="362" r:id="rId13"/>
    <p:sldId id="321" r:id="rId14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6600"/>
    <a:srgbClr val="C3CA64"/>
    <a:srgbClr val="D35B89"/>
    <a:srgbClr val="CC0099"/>
    <a:srgbClr val="EB77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047" autoAdjust="0"/>
    <p:restoredTop sz="94660"/>
  </p:normalViewPr>
  <p:slideViewPr>
    <p:cSldViewPr>
      <p:cViewPr>
        <p:scale>
          <a:sx n="72" d="100"/>
          <a:sy n="72" d="100"/>
        </p:scale>
        <p:origin x="-1320" y="-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Literatura 6, oddíl </a:t>
          </a:r>
          <a:r>
            <a:rPr lang="cs-CZ" sz="2000" b="1" smtClean="0"/>
            <a:t>Můj domov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 : Mgr. Kateřina Poživilová 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listopad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Národní divadlo</a:t>
          </a:r>
          <a:endParaRPr lang="cs-CZ" sz="2000" dirty="0" smtClean="0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 : Mgr. Kateřina Poživilová 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listopad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Literatura 6, oddíl </a:t>
          </a:r>
          <a:r>
            <a:rPr lang="cs-CZ" sz="2000" b="1" kern="1200" smtClean="0"/>
            <a:t>Můj domov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Národní divadlo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22.11.2013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22.11.2013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22.11.2013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22.11.2013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22.11.2013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22.11.2013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22.11.2013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22.11.2013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22.11.2013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22.11.2013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22.11.2013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22.11.2013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22.11.2013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arodni-divadlo.cz/cs/narodni-divadlo/historie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mp"/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189132001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1916832"/>
            <a:ext cx="7408333" cy="3810736"/>
          </a:xfrm>
        </p:spPr>
        <p:txBody>
          <a:bodyPr>
            <a:normAutofit fontScale="55000" lnSpcReduction="20000"/>
          </a:bodyPr>
          <a:lstStyle/>
          <a:p>
            <a:r>
              <a:rPr lang="cs-CZ" sz="3200" dirty="0"/>
              <a:t>Materiál je určen pro hodinu literatury v 6. třídě. Předpokládá práci s Čítankou 6, Nakladatelství Fraus 2003.</a:t>
            </a:r>
          </a:p>
          <a:p>
            <a:r>
              <a:rPr lang="cs-CZ" sz="3200" dirty="0" smtClean="0"/>
              <a:t>Úvodní snímek obsahuje informace o knize Rajský ostrov , z které si žáci přečtou úryvek, a o jejím autorovi</a:t>
            </a:r>
            <a:r>
              <a:rPr lang="cs-CZ" sz="3200" dirty="0" smtClean="0"/>
              <a:t>. Na snímku 4 jsou otázky k textu. </a:t>
            </a:r>
            <a:r>
              <a:rPr lang="cs-CZ" sz="3200" dirty="0" smtClean="0"/>
              <a:t>Na snímku </a:t>
            </a:r>
            <a:r>
              <a:rPr lang="cs-CZ" sz="3200" dirty="0" smtClean="0"/>
              <a:t>5 </a:t>
            </a:r>
            <a:r>
              <a:rPr lang="cs-CZ" sz="3200" dirty="0" smtClean="0"/>
              <a:t>jsou stručné informace o Národním divadle. Snímek </a:t>
            </a:r>
            <a:r>
              <a:rPr lang="cs-CZ" sz="3200" dirty="0" smtClean="0"/>
              <a:t>6</a:t>
            </a:r>
            <a:r>
              <a:rPr lang="cs-CZ" sz="3200" dirty="0" smtClean="0"/>
              <a:t> </a:t>
            </a:r>
            <a:r>
              <a:rPr lang="cs-CZ" sz="3200" dirty="0" smtClean="0"/>
              <a:t>obsahuje otázky k zahájení stavby Národního divadla, po kliknutí se zobrazí správná odpověď. Na snímku </a:t>
            </a:r>
            <a:r>
              <a:rPr lang="cs-CZ" sz="3200" dirty="0" smtClean="0"/>
              <a:t>7 </a:t>
            </a:r>
            <a:r>
              <a:rPr lang="cs-CZ" sz="3200" dirty="0" smtClean="0"/>
              <a:t>je použito interaktivní pero, žáci spojují místa, odkud byly dovezeny základní kameny s historickými událostmi z našich dějin. Na snímku </a:t>
            </a:r>
            <a:r>
              <a:rPr lang="cs-CZ" sz="3200" dirty="0" smtClean="0"/>
              <a:t>8 </a:t>
            </a:r>
            <a:r>
              <a:rPr lang="cs-CZ" sz="3200" dirty="0" smtClean="0"/>
              <a:t>jsou otázky týkající se umělců generace Národního divadla, správná odpověď se zobrazí po kliknutí. Na snímku </a:t>
            </a:r>
            <a:r>
              <a:rPr lang="cs-CZ" sz="3200" dirty="0" smtClean="0"/>
              <a:t>9 </a:t>
            </a:r>
            <a:r>
              <a:rPr lang="cs-CZ" sz="3200" dirty="0" smtClean="0"/>
              <a:t>se odkryje část obrázku po kliknutí na správnou odpověď. Snímek </a:t>
            </a:r>
            <a:r>
              <a:rPr lang="cs-CZ" sz="3200" dirty="0" smtClean="0"/>
              <a:t>10 </a:t>
            </a:r>
            <a:r>
              <a:rPr lang="cs-CZ" sz="3200" dirty="0" smtClean="0"/>
              <a:t>se týká historie Národního divadla, správná odpověď na otázku se zobrazí po kliknutí. Na snímku </a:t>
            </a:r>
            <a:r>
              <a:rPr lang="cs-CZ" sz="3200" dirty="0" smtClean="0"/>
              <a:t>11 </a:t>
            </a:r>
            <a:r>
              <a:rPr lang="cs-CZ" sz="3200" dirty="0" smtClean="0"/>
              <a:t>a </a:t>
            </a:r>
            <a:r>
              <a:rPr lang="cs-CZ" sz="3200" dirty="0" smtClean="0"/>
              <a:t>12 </a:t>
            </a:r>
            <a:r>
              <a:rPr lang="cs-CZ" sz="3200" dirty="0" smtClean="0"/>
              <a:t>jsou fotografie Národního divadla, popisky se zobrazí po kliknutí.</a:t>
            </a:r>
            <a:endParaRPr lang="cs-CZ" sz="3200" dirty="0"/>
          </a:p>
          <a:p>
            <a:r>
              <a:rPr lang="cs-CZ" sz="3200" dirty="0" smtClean="0"/>
              <a:t>Materiál </a:t>
            </a:r>
            <a:r>
              <a:rPr lang="cs-CZ" sz="3200" dirty="0"/>
              <a:t>je určen k interaktivní výuce. </a:t>
            </a:r>
          </a:p>
          <a:p>
            <a:r>
              <a:rPr lang="cs-CZ" sz="3200" dirty="0"/>
              <a:t>Jedna vyučovací hodina.</a:t>
            </a:r>
          </a:p>
          <a:p>
            <a:endParaRPr lang="cs-CZ" sz="3200" dirty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Jaromír John (</a:t>
            </a:r>
            <a:r>
              <a:rPr lang="cs-CZ" dirty="0" err="1" smtClean="0"/>
              <a:t>vl</a:t>
            </a:r>
            <a:r>
              <a:rPr lang="cs-CZ" dirty="0" smtClean="0"/>
              <a:t>. Jménem Bohumil </a:t>
            </a:r>
            <a:r>
              <a:rPr lang="cs-CZ" dirty="0" err="1" smtClean="0"/>
              <a:t>Markalous</a:t>
            </a:r>
            <a:r>
              <a:rPr lang="cs-CZ" dirty="0" smtClean="0"/>
              <a:t>)</a:t>
            </a:r>
          </a:p>
          <a:p>
            <a:r>
              <a:rPr lang="cs-CZ" dirty="0" smtClean="0"/>
              <a:t>1882 – 1952</a:t>
            </a:r>
          </a:p>
          <a:p>
            <a:r>
              <a:rPr lang="cs-CZ" dirty="0" smtClean="0"/>
              <a:t>Kniha Rajský ostrov je </a:t>
            </a:r>
            <a:r>
              <a:rPr lang="cs-CZ" dirty="0" smtClean="0"/>
              <a:t>o době </a:t>
            </a:r>
            <a:r>
              <a:rPr lang="cs-CZ" dirty="0" smtClean="0"/>
              <a:t>budování Národního divadla</a:t>
            </a:r>
          </a:p>
          <a:p>
            <a:r>
              <a:rPr lang="cs-CZ" dirty="0" smtClean="0"/>
              <a:t>Je určena dětem</a:t>
            </a:r>
          </a:p>
          <a:p>
            <a:r>
              <a:rPr lang="cs-CZ" dirty="0" smtClean="0"/>
              <a:t>Vypravěč prožívá své příhody na pozadí historických událostí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Jaromír John: Rajský ostrov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6846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Může se ve vypravování jednat o vlastní Johnovy zážitky?</a:t>
            </a:r>
          </a:p>
          <a:p>
            <a:endParaRPr lang="cs-CZ" dirty="0" smtClean="0"/>
          </a:p>
          <a:p>
            <a:r>
              <a:rPr lang="cs-CZ" dirty="0" smtClean="0"/>
              <a:t>Kdo je vypravěčem?</a:t>
            </a:r>
          </a:p>
          <a:p>
            <a:endParaRPr lang="cs-CZ" dirty="0" smtClean="0"/>
          </a:p>
          <a:p>
            <a:r>
              <a:rPr lang="cs-CZ" dirty="0" smtClean="0"/>
              <a:t>Kdy </a:t>
            </a:r>
            <a:r>
              <a:rPr lang="cs-CZ" dirty="0" smtClean="0"/>
              <a:t>a kde prožívá své dětství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Jaromír John: Kámen z památného Řípu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67744" y="3034752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3300"/>
                </a:solidFill>
              </a:rPr>
              <a:t>Ne, narodil se později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51920" y="3903439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3300"/>
                </a:solidFill>
              </a:rPr>
              <a:t>Chlapec Pepík Čermák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87624" y="5173215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3300"/>
                </a:solidFill>
              </a:rPr>
              <a:t>V době stavby ND, na ostrově Žofín a v jeho okolí</a:t>
            </a:r>
            <a:endParaRPr lang="cs-CZ" sz="2400" dirty="0">
              <a:solidFill>
                <a:srgbClr val="FF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8638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Můžete zde vidět představení opery, činohry a baletu</a:t>
            </a:r>
          </a:p>
          <a:p>
            <a:r>
              <a:rPr lang="cs-CZ" dirty="0" smtClean="0"/>
              <a:t>Roku 1851 byly zahájeny sbírky na stavbu</a:t>
            </a:r>
          </a:p>
          <a:p>
            <a:r>
              <a:rPr lang="cs-CZ" dirty="0" smtClean="0"/>
              <a:t>Dostatek prostředků poskytl stát, osobní příspěvek věnoval císař František Josef I.</a:t>
            </a:r>
          </a:p>
          <a:p>
            <a:r>
              <a:rPr lang="cs-CZ" dirty="0" smtClean="0"/>
              <a:t>Prostředky věnovala česká šlechta např. kníže Lobkowicz, Schwarzenbergové a další</a:t>
            </a:r>
          </a:p>
          <a:p>
            <a:r>
              <a:rPr lang="cs-CZ" dirty="0" smtClean="0"/>
              <a:t>Roku 1853 byla zahájena stavba Prozatímního divadla</a:t>
            </a:r>
          </a:p>
          <a:p>
            <a:r>
              <a:rPr lang="cs-CZ" dirty="0" smtClean="0"/>
              <a:t>Budovy byly později spojeny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Národní divadlo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284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Základní kámen k </a:t>
            </a:r>
            <a:r>
              <a:rPr lang="cs-CZ" dirty="0" smtClean="0">
                <a:hlinkClick r:id="rId2"/>
              </a:rPr>
              <a:t>Národnímu divadlu</a:t>
            </a:r>
            <a:r>
              <a:rPr lang="cs-CZ" dirty="0" smtClean="0"/>
              <a:t> byl položen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Kameny byly z 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Národní divadlo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3073727" y="3152090"/>
            <a:ext cx="2996547" cy="1068997"/>
          </a:xfrm>
          <a:prstGeom prst="ellipse">
            <a:avLst/>
          </a:prstGeom>
          <a:solidFill>
            <a:srgbClr val="FF6600"/>
          </a:solidFill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16. 5. 1868</a:t>
            </a:r>
            <a:endParaRPr lang="cs-CZ" sz="3200" dirty="0"/>
          </a:p>
        </p:txBody>
      </p:sp>
      <p:sp>
        <p:nvSpPr>
          <p:cNvPr id="11" name="Ovál 10"/>
          <p:cNvSpPr/>
          <p:nvPr/>
        </p:nvSpPr>
        <p:spPr>
          <a:xfrm>
            <a:off x="3203848" y="4509120"/>
            <a:ext cx="4464496" cy="1728192"/>
          </a:xfrm>
          <a:prstGeom prst="ellipse">
            <a:avLst/>
          </a:prstGeom>
          <a:solidFill>
            <a:srgbClr val="FF6600"/>
          </a:solidFill>
          <a:ln w="381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Řípu, Blaníku, Radhoště, Boubína, Trocnova,  Chicaga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15640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Spoj místa původu základních kamenů s historickými událostmi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611560" y="2060848"/>
            <a:ext cx="3887287" cy="4065632"/>
          </a:xfrm>
        </p:spPr>
        <p:txBody>
          <a:bodyPr>
            <a:normAutofit/>
          </a:bodyPr>
          <a:lstStyle/>
          <a:p>
            <a:r>
              <a:rPr lang="cs-CZ" dirty="0" smtClean="0"/>
              <a:t>Vítkov (Žižkov)</a:t>
            </a:r>
          </a:p>
          <a:p>
            <a:r>
              <a:rPr lang="cs-CZ" dirty="0" smtClean="0"/>
              <a:t>Trocnov</a:t>
            </a:r>
          </a:p>
          <a:p>
            <a:r>
              <a:rPr lang="cs-CZ" dirty="0" smtClean="0"/>
              <a:t>Vyšehrad</a:t>
            </a:r>
          </a:p>
          <a:p>
            <a:r>
              <a:rPr lang="cs-CZ" dirty="0" smtClean="0"/>
              <a:t>Blaník</a:t>
            </a:r>
          </a:p>
          <a:p>
            <a:r>
              <a:rPr lang="cs-CZ" dirty="0" smtClean="0"/>
              <a:t>Boubín</a:t>
            </a:r>
          </a:p>
          <a:p>
            <a:r>
              <a:rPr lang="cs-CZ" dirty="0" err="1" smtClean="0"/>
              <a:t>Buchlov</a:t>
            </a:r>
            <a:endParaRPr lang="cs-CZ" dirty="0" smtClean="0"/>
          </a:p>
          <a:p>
            <a:r>
              <a:rPr lang="cs-CZ" dirty="0" smtClean="0"/>
              <a:t>Radhošť</a:t>
            </a:r>
          </a:p>
          <a:p>
            <a:r>
              <a:rPr lang="cs-CZ" dirty="0" smtClean="0"/>
              <a:t>Říp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4"/>
          </p:nvPr>
        </p:nvSpPr>
        <p:spPr>
          <a:xfrm>
            <a:off x="4499992" y="1988840"/>
            <a:ext cx="3967352" cy="4137640"/>
          </a:xfrm>
        </p:spPr>
        <p:txBody>
          <a:bodyPr>
            <a:normAutofit fontScale="92500" lnSpcReduction="20000"/>
          </a:bodyPr>
          <a:lstStyle/>
          <a:p>
            <a:r>
              <a:rPr lang="cs-CZ" sz="2600" dirty="0" smtClean="0"/>
              <a:t>Rodiště Jana Žižky</a:t>
            </a:r>
          </a:p>
          <a:p>
            <a:r>
              <a:rPr lang="cs-CZ" sz="2600" dirty="0" smtClean="0"/>
              <a:t>Sídlo kněžny Libuše</a:t>
            </a:r>
          </a:p>
          <a:p>
            <a:r>
              <a:rPr lang="cs-CZ" sz="2600" dirty="0" smtClean="0"/>
              <a:t>Hora, na kterou vystoupil praotec Čech</a:t>
            </a:r>
          </a:p>
          <a:p>
            <a:r>
              <a:rPr lang="cs-CZ" sz="2600" dirty="0" smtClean="0"/>
              <a:t>Místo na Moravě, kde působili Cyril a Metoděj</a:t>
            </a:r>
          </a:p>
          <a:p>
            <a:r>
              <a:rPr lang="cs-CZ" sz="2600" dirty="0" smtClean="0"/>
              <a:t>Hora a prales na Šumavě</a:t>
            </a:r>
          </a:p>
          <a:p>
            <a:r>
              <a:rPr lang="cs-CZ" sz="2600" dirty="0" smtClean="0"/>
              <a:t>Sídlo boha Radegasta</a:t>
            </a:r>
          </a:p>
          <a:p>
            <a:r>
              <a:rPr lang="cs-CZ" sz="2600" dirty="0" smtClean="0"/>
              <a:t>Úkryt vojska sv. Václava</a:t>
            </a:r>
          </a:p>
          <a:p>
            <a:r>
              <a:rPr lang="cs-CZ" sz="2600" dirty="0" smtClean="0"/>
              <a:t>Místo, kde Žižka porazil křižáky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122138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Architektem novorenesanční budovy </a:t>
            </a:r>
            <a:r>
              <a:rPr lang="cs-CZ" dirty="0" smtClean="0"/>
              <a:t>byl</a:t>
            </a:r>
          </a:p>
          <a:p>
            <a:endParaRPr lang="cs-CZ" dirty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  <a:p>
            <a:r>
              <a:rPr lang="cs-CZ" dirty="0"/>
              <a:t>Generace Národního divadla -</a:t>
            </a:r>
          </a:p>
          <a:p>
            <a:endParaRPr lang="cs-CZ" sz="1800" dirty="0">
              <a:solidFill>
                <a:schemeClr val="lt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Národní divadlo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4788024" y="3234680"/>
            <a:ext cx="2664296" cy="914400"/>
          </a:xfrm>
          <a:prstGeom prst="ellipse">
            <a:avLst/>
          </a:prstGeom>
          <a:solidFill>
            <a:srgbClr val="FF6600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Josef Zítek</a:t>
            </a:r>
            <a:endParaRPr lang="cs-CZ" sz="2800" dirty="0"/>
          </a:p>
        </p:txBody>
      </p:sp>
      <p:sp>
        <p:nvSpPr>
          <p:cNvPr id="6" name="Ovál 5"/>
          <p:cNvSpPr/>
          <p:nvPr/>
        </p:nvSpPr>
        <p:spPr>
          <a:xfrm>
            <a:off x="3054221" y="4965779"/>
            <a:ext cx="4392488" cy="1346448"/>
          </a:xfrm>
          <a:prstGeom prst="ellipse">
            <a:avLst/>
          </a:prstGeom>
          <a:solidFill>
            <a:srgbClr val="FF6600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umělci, kteří se podíleli na výzdobě ND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16050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4730" y="1960909"/>
            <a:ext cx="3601067" cy="2582633"/>
          </a:xfrm>
          <a:prstGeom prst="rect">
            <a:avLst/>
          </a:prstGeom>
        </p:spPr>
      </p:pic>
      <p:sp>
        <p:nvSpPr>
          <p:cNvPr id="5" name="Zástupný symbol pro číslo snímku 1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7" name="Výbuch 2 6"/>
          <p:cNvSpPr/>
          <p:nvPr/>
        </p:nvSpPr>
        <p:spPr>
          <a:xfrm rot="2012103">
            <a:off x="3379552" y="1233607"/>
            <a:ext cx="2088232" cy="2329282"/>
          </a:xfrm>
          <a:prstGeom prst="irregularSeal2">
            <a:avLst/>
          </a:prstGeom>
          <a:solidFill>
            <a:srgbClr val="FFC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buch 2 7"/>
          <p:cNvSpPr/>
          <p:nvPr/>
        </p:nvSpPr>
        <p:spPr>
          <a:xfrm rot="1647773">
            <a:off x="2615176" y="1561321"/>
            <a:ext cx="2088232" cy="2329282"/>
          </a:xfrm>
          <a:prstGeom prst="irregularSeal2">
            <a:avLst/>
          </a:prstGeom>
          <a:solidFill>
            <a:srgbClr val="FF33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buch 2 8"/>
          <p:cNvSpPr/>
          <p:nvPr/>
        </p:nvSpPr>
        <p:spPr>
          <a:xfrm rot="2283578">
            <a:off x="2833394" y="2650568"/>
            <a:ext cx="2088232" cy="2329282"/>
          </a:xfrm>
          <a:prstGeom prst="irregularSeal2">
            <a:avLst/>
          </a:prstGeom>
          <a:solidFill>
            <a:schemeClr val="accent5">
              <a:lumMod val="75000"/>
            </a:schemeClr>
          </a:solidFill>
          <a:ln w="5715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buch 2 9"/>
          <p:cNvSpPr/>
          <p:nvPr/>
        </p:nvSpPr>
        <p:spPr>
          <a:xfrm rot="1342773">
            <a:off x="4373479" y="1601779"/>
            <a:ext cx="2088232" cy="2329282"/>
          </a:xfrm>
          <a:prstGeom prst="irregularSeal2">
            <a:avLst/>
          </a:prstGeom>
          <a:solidFill>
            <a:schemeClr val="accent5">
              <a:lumMod val="75000"/>
            </a:schemeClr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buch 2 10"/>
          <p:cNvSpPr/>
          <p:nvPr/>
        </p:nvSpPr>
        <p:spPr>
          <a:xfrm rot="1744398">
            <a:off x="4214284" y="2650568"/>
            <a:ext cx="2088232" cy="2329282"/>
          </a:xfrm>
          <a:prstGeom prst="irregularSeal2">
            <a:avLst/>
          </a:prstGeom>
          <a:solidFill>
            <a:srgbClr val="FF66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2195735" y="654718"/>
            <a:ext cx="1895981" cy="1112653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Mikoláš Aleš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738972" y="1698202"/>
            <a:ext cx="1895981" cy="1112653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F. Ženíšek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442628" y="585549"/>
            <a:ext cx="1895981" cy="1112653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Petr Parléř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338608" y="1552257"/>
            <a:ext cx="1895981" cy="1112653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Josef Lada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688749" y="3032559"/>
            <a:ext cx="1895981" cy="1112653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Adolf Born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1415535" y="4358458"/>
            <a:ext cx="1895981" cy="1112653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Vojtěch </a:t>
            </a:r>
            <a:r>
              <a:rPr lang="cs-CZ" sz="2400" dirty="0" err="1" smtClean="0">
                <a:solidFill>
                  <a:schemeClr val="bg1"/>
                </a:solidFill>
              </a:rPr>
              <a:t>Hynais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3547715" y="4653136"/>
            <a:ext cx="1895981" cy="1112653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J. V. </a:t>
            </a:r>
            <a:r>
              <a:rPr lang="cs-CZ" sz="2400" dirty="0" err="1" smtClean="0">
                <a:solidFill>
                  <a:schemeClr val="bg1"/>
                </a:solidFill>
              </a:rPr>
              <a:t>Myslbek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5758236" y="4321589"/>
            <a:ext cx="1895981" cy="1112653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B. </a:t>
            </a:r>
            <a:r>
              <a:rPr lang="cs-CZ" sz="2400" dirty="0" err="1" smtClean="0">
                <a:solidFill>
                  <a:schemeClr val="bg1"/>
                </a:solidFill>
              </a:rPr>
              <a:t>Schnirch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6338609" y="2927693"/>
            <a:ext cx="1895981" cy="1112653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M. B. Braun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1" name="Veselý obličej 20"/>
          <p:cNvSpPr/>
          <p:nvPr/>
        </p:nvSpPr>
        <p:spPr>
          <a:xfrm>
            <a:off x="6587015" y="6207192"/>
            <a:ext cx="285270" cy="329921"/>
          </a:xfrm>
          <a:prstGeom prst="smileyFace">
            <a:avLst>
              <a:gd name="adj" fmla="val -4653"/>
            </a:avLst>
          </a:prstGeom>
          <a:solidFill>
            <a:srgbClr val="FF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eselý obličej 21"/>
          <p:cNvSpPr/>
          <p:nvPr/>
        </p:nvSpPr>
        <p:spPr>
          <a:xfrm>
            <a:off x="5900527" y="6207192"/>
            <a:ext cx="285270" cy="329921"/>
          </a:xfrm>
          <a:prstGeom prst="smileyFace">
            <a:avLst>
              <a:gd name="adj" fmla="val -4653"/>
            </a:avLst>
          </a:prstGeom>
          <a:solidFill>
            <a:srgbClr val="FF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eselý obličej 22"/>
          <p:cNvSpPr/>
          <p:nvPr/>
        </p:nvSpPr>
        <p:spPr>
          <a:xfrm>
            <a:off x="8029534" y="6207192"/>
            <a:ext cx="285270" cy="329921"/>
          </a:xfrm>
          <a:prstGeom prst="smileyFace">
            <a:avLst>
              <a:gd name="adj" fmla="val -4653"/>
            </a:avLst>
          </a:prstGeom>
          <a:solidFill>
            <a:srgbClr val="FF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eselý obličej 23"/>
          <p:cNvSpPr/>
          <p:nvPr/>
        </p:nvSpPr>
        <p:spPr>
          <a:xfrm>
            <a:off x="7286599" y="6207192"/>
            <a:ext cx="285270" cy="329921"/>
          </a:xfrm>
          <a:prstGeom prst="smileyFace">
            <a:avLst>
              <a:gd name="adj" fmla="val -4653"/>
            </a:avLst>
          </a:prstGeom>
          <a:solidFill>
            <a:srgbClr val="FF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323528" y="254938"/>
            <a:ext cx="49888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Umělci generace Národního divadla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942017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21" grpId="0" animBg="1"/>
      <p:bldP spid="22" grpId="0" animBg="1"/>
      <p:bldP spid="23" grpId="0" animBg="1"/>
      <p:bldP spid="24" grpId="0" animBg="1"/>
      <p:bldP spid="2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11. 6. 1881 – divadlo poprvé otevřeno premiérou opery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12. 8. 1881 došlo k požáru</a:t>
            </a:r>
          </a:p>
          <a:p>
            <a:r>
              <a:rPr lang="cs-CZ" dirty="0" smtClean="0"/>
              <a:t>18. 11. 1883 nové otevření divadla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Národní divadlo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3059832" y="3140968"/>
            <a:ext cx="3024336" cy="1130424"/>
          </a:xfrm>
          <a:prstGeom prst="ellipse">
            <a:avLst/>
          </a:prstGeom>
          <a:solidFill>
            <a:srgbClr val="FF6600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Libuše</a:t>
            </a:r>
          </a:p>
          <a:p>
            <a:pPr algn="ctr"/>
            <a:r>
              <a:rPr lang="cs-CZ" sz="2400" dirty="0" smtClean="0"/>
              <a:t> od Bedřicha Smetany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62126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254526"/>
            <a:ext cx="4248471" cy="29584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8693" y="3361251"/>
            <a:ext cx="4367412" cy="307436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9" name="Ovál 8"/>
          <p:cNvSpPr/>
          <p:nvPr/>
        </p:nvSpPr>
        <p:spPr>
          <a:xfrm>
            <a:off x="4355976" y="764704"/>
            <a:ext cx="4248472" cy="2088232"/>
          </a:xfrm>
          <a:prstGeom prst="ellipse">
            <a:avLst/>
          </a:prstGeom>
          <a:solidFill>
            <a:srgbClr val="FF6600"/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Opona Vojtěcha </a:t>
            </a:r>
            <a:r>
              <a:rPr lang="cs-CZ" sz="2800" dirty="0" err="1" smtClean="0"/>
              <a:t>Hynaise</a:t>
            </a:r>
            <a:r>
              <a:rPr lang="cs-CZ" sz="2800" dirty="0" smtClean="0"/>
              <a:t>, vytvořená po požáru ND</a:t>
            </a:r>
            <a:endParaRPr lang="cs-CZ" sz="2800" dirty="0"/>
          </a:p>
        </p:txBody>
      </p:sp>
      <p:sp>
        <p:nvSpPr>
          <p:cNvPr id="10" name="Ovál 9"/>
          <p:cNvSpPr/>
          <p:nvPr/>
        </p:nvSpPr>
        <p:spPr>
          <a:xfrm>
            <a:off x="1259632" y="3941439"/>
            <a:ext cx="3600400" cy="1800200"/>
          </a:xfrm>
          <a:prstGeom prst="ellipse">
            <a:avLst/>
          </a:prstGeom>
          <a:solidFill>
            <a:srgbClr val="FF6600"/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Původní opona Františka Ženíška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551190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/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7343"/>
            <a:ext cx="4968552" cy="314448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3608654"/>
            <a:ext cx="4624193" cy="274649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707140"/>
            <a:ext cx="3595479" cy="238615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3779913" y="2810545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obr. 1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10800000" flipV="1">
            <a:off x="2740706" y="5627600"/>
            <a:ext cx="12503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obr. 2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524328" y="3615407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obr. 3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flipH="1">
            <a:off x="5364088" y="438942"/>
            <a:ext cx="3544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obr. 1:  komplex budov ND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93501" y="1362271"/>
            <a:ext cx="39239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 obr. 2: strop ND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72403" y="1678490"/>
            <a:ext cx="4507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371928" y="1979548"/>
            <a:ext cx="24482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obr.3 v popředí Nová scéna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49726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13</a:t>
            </a:fld>
            <a:endParaRPr lang="cs-CZ"/>
          </a:p>
        </p:txBody>
      </p:sp>
      <p:sp>
        <p:nvSpPr>
          <p:cNvPr id="15" name="Zástupný symbol pro obsah 1"/>
          <p:cNvSpPr txBox="1">
            <a:spLocks/>
          </p:cNvSpPr>
          <p:nvPr/>
        </p:nvSpPr>
        <p:spPr>
          <a:xfrm>
            <a:off x="827584" y="2408661"/>
            <a:ext cx="7359001" cy="4176464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i="1" u="sng" dirty="0" smtClean="0"/>
              <a:t>Použitá literatura: </a:t>
            </a:r>
            <a:r>
              <a:rPr lang="cs-CZ" dirty="0"/>
              <a:t>LEDERBUCHOVÁ, Ladislava; BERÁNKOVÁ, Eva. </a:t>
            </a:r>
            <a:r>
              <a:rPr lang="cs-CZ" i="1" dirty="0"/>
              <a:t>Čítanka, příručka učitele pro 6. ročník základní školy a víceletá gymnázia</a:t>
            </a:r>
            <a:r>
              <a:rPr lang="cs-CZ" dirty="0"/>
              <a:t>. Plzeň: Fraus, 2003, ISBN 80 - 7238 - 249 - 7. </a:t>
            </a:r>
            <a:endParaRPr lang="cs-CZ" i="1" u="sng" dirty="0">
              <a:solidFill>
                <a:srgbClr val="073E87"/>
              </a:solidFill>
            </a:endParaRPr>
          </a:p>
          <a:p>
            <a:endParaRPr lang="cs-CZ" i="1" u="sng" dirty="0"/>
          </a:p>
          <a:p>
            <a:endParaRPr lang="cs-CZ" i="1" u="sng" dirty="0" smtClean="0"/>
          </a:p>
          <a:p>
            <a:endParaRPr lang="cs-CZ" dirty="0" smtClean="0"/>
          </a:p>
          <a:p>
            <a:r>
              <a:rPr lang="cs-CZ" i="1" u="sng" dirty="0" smtClean="0"/>
              <a:t>Internetové odkazy: </a:t>
            </a:r>
            <a:r>
              <a:rPr lang="cs-CZ" dirty="0"/>
              <a:t>ZORNER, Patrick-Emil. </a:t>
            </a:r>
            <a:r>
              <a:rPr lang="cs-CZ" i="1" dirty="0"/>
              <a:t>wikimedia.org</a:t>
            </a:r>
            <a:r>
              <a:rPr lang="cs-CZ" dirty="0"/>
              <a:t> [online]. [cit. 16.11.2013]. Dostupný na WWW: http://upload.wikimedia.org/wikipedia/commons/d/d0/Nationaltheater_2005-03-26_00.jpeg </a:t>
            </a:r>
            <a:r>
              <a:rPr lang="cs-CZ" i="1" u="sng" dirty="0" smtClean="0"/>
              <a:t> </a:t>
            </a:r>
          </a:p>
          <a:p>
            <a:r>
              <a:rPr lang="cs-CZ" dirty="0"/>
              <a:t>HYNAIS, Vojtěch. </a:t>
            </a:r>
            <a:r>
              <a:rPr lang="cs-CZ" i="1" dirty="0"/>
              <a:t>wikimedia.org</a:t>
            </a:r>
            <a:r>
              <a:rPr lang="cs-CZ" dirty="0"/>
              <a:t> [online]. [cit. 16.11.2013]. Dostupný na WWW: http://upload.wikimedia.org/wikipedia/commons/c/c0/Hynais%2C_curtain%2C_1833_.jpg </a:t>
            </a:r>
            <a:endParaRPr lang="cs-CZ" dirty="0" smtClean="0"/>
          </a:p>
          <a:p>
            <a:r>
              <a:rPr lang="cs-CZ" dirty="0"/>
              <a:t>ŽENÍŠEK, František. </a:t>
            </a:r>
            <a:r>
              <a:rPr lang="cs-CZ" i="1" dirty="0"/>
              <a:t>wikimedia.org</a:t>
            </a:r>
            <a:r>
              <a:rPr lang="cs-CZ" dirty="0"/>
              <a:t> [online]. [cit. 16.11.2013]. Dostupný na WWW: http://upload.wikimedia.org/wikipedia/commons/d/d6/%C5%BDen%C3%AD%C5%A1ek.opona.ND.jpg </a:t>
            </a:r>
            <a:endParaRPr lang="cs-CZ" dirty="0" smtClean="0"/>
          </a:p>
          <a:p>
            <a:r>
              <a:rPr lang="cs-CZ" dirty="0"/>
              <a:t>CHE. </a:t>
            </a:r>
            <a:r>
              <a:rPr lang="cs-CZ" i="1" dirty="0"/>
              <a:t>wikimedia.org</a:t>
            </a:r>
            <a:r>
              <a:rPr lang="cs-CZ" dirty="0"/>
              <a:t> [online]. [cit. 17.11.2013]. Dostupný na WWW: http://upload.wikimedia.org/wikipedia/commons/0/03/Praha_Narodni_divadlo.jpg </a:t>
            </a:r>
            <a:endParaRPr lang="cs-CZ" dirty="0" smtClean="0"/>
          </a:p>
          <a:p>
            <a:r>
              <a:rPr lang="cs-CZ" dirty="0"/>
              <a:t>KARELJ. </a:t>
            </a:r>
            <a:r>
              <a:rPr lang="cs-CZ" i="1" dirty="0"/>
              <a:t>wikimedia.org</a:t>
            </a:r>
            <a:r>
              <a:rPr lang="cs-CZ" dirty="0"/>
              <a:t> [online]. [cit. 17.11.2013]. Dostupný na WWW: http://upload.wikimedia.org/wikipedia/commons/6/6c/N%C3%A1rodn%C3%AD_divadlo_2.jpg </a:t>
            </a:r>
            <a:endParaRPr lang="cs-CZ" dirty="0" smtClean="0"/>
          </a:p>
          <a:p>
            <a:r>
              <a:rPr lang="cs-CZ" dirty="0"/>
              <a:t>DEZIDOR. </a:t>
            </a:r>
            <a:r>
              <a:rPr lang="cs-CZ" i="1" dirty="0"/>
              <a:t>wikipedia.cz</a:t>
            </a:r>
            <a:r>
              <a:rPr lang="cs-CZ" dirty="0"/>
              <a:t> [online]. [cit. 17.11.2013]. Dostupný na WWW: http://upload.wikimedia.org/wikipedia/commons/b/b1/N%C3%A1rodn%C3%AD_divadlo%2C_interi%C3%A9r_%283%29.jpg </a:t>
            </a:r>
            <a:endParaRPr lang="cs-CZ" i="1" u="sng" dirty="0" smtClean="0"/>
          </a:p>
          <a:p>
            <a:r>
              <a:rPr lang="cs-CZ" i="1" u="sng" dirty="0" smtClean="0">
                <a:solidFill>
                  <a:srgbClr val="073E87"/>
                </a:solidFill>
              </a:rPr>
              <a:t>Jiné zdroje:</a:t>
            </a:r>
          </a:p>
          <a:p>
            <a:pPr marL="0" indent="0">
              <a:buFont typeface="Symbol" pitchFamily="18" charset="2"/>
              <a:buNone/>
            </a:pPr>
            <a:endParaRPr lang="cs-CZ" sz="2000" dirty="0" smtClean="0"/>
          </a:p>
        </p:txBody>
      </p:sp>
      <p:sp>
        <p:nvSpPr>
          <p:cNvPr id="16" name="Zástupný symbol pro číslo snímku 2"/>
          <p:cNvSpPr txBox="1">
            <a:spLocks/>
          </p:cNvSpPr>
          <p:nvPr/>
        </p:nvSpPr>
        <p:spPr>
          <a:xfrm>
            <a:off x="4143488" y="64025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17" name="Nadpis 3"/>
          <p:cNvSpPr txBox="1">
            <a:spLocks/>
          </p:cNvSpPr>
          <p:nvPr/>
        </p:nvSpPr>
        <p:spPr>
          <a:xfrm>
            <a:off x="609600" y="4907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479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2863</TotalTime>
  <Words>755</Words>
  <Application>Microsoft Office PowerPoint</Application>
  <PresentationFormat>Předvádění na obrazovce (4:3)</PresentationFormat>
  <Paragraphs>124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Vlnění</vt:lpstr>
      <vt:lpstr>Základní škola a Mateřská škola Bílá Třemešná, okres Trutnov</vt:lpstr>
      <vt:lpstr>Anotace</vt:lpstr>
      <vt:lpstr>Jaromír John: Rajský ostrov</vt:lpstr>
      <vt:lpstr>Jaromír John: Kámen z památného Řípu </vt:lpstr>
      <vt:lpstr>Národní divadlo</vt:lpstr>
      <vt:lpstr>Národní divadlo</vt:lpstr>
      <vt:lpstr>Spoj místa původu základních kamenů s historickými událostmi</vt:lpstr>
      <vt:lpstr>Národní divadlo</vt:lpstr>
      <vt:lpstr>Prezentace aplikace PowerPoint</vt:lpstr>
      <vt:lpstr>Národní divadlo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Kateřina Poživilová</cp:lastModifiedBy>
  <cp:revision>376</cp:revision>
  <cp:lastPrinted>2013-10-28T16:34:43Z</cp:lastPrinted>
  <dcterms:created xsi:type="dcterms:W3CDTF">2013-05-10T12:01:16Z</dcterms:created>
  <dcterms:modified xsi:type="dcterms:W3CDTF">2013-11-22T20:53:44Z</dcterms:modified>
</cp:coreProperties>
</file>