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6"/>
  </p:notesMasterIdLst>
  <p:sldIdLst>
    <p:sldId id="257" r:id="rId2"/>
    <p:sldId id="259" r:id="rId3"/>
    <p:sldId id="267" r:id="rId4"/>
    <p:sldId id="264" r:id="rId5"/>
    <p:sldId id="266" r:id="rId6"/>
    <p:sldId id="285" r:id="rId7"/>
    <p:sldId id="270" r:id="rId8"/>
    <p:sldId id="271" r:id="rId9"/>
    <p:sldId id="281" r:id="rId10"/>
    <p:sldId id="274" r:id="rId11"/>
    <p:sldId id="275" r:id="rId12"/>
    <p:sldId id="276" r:id="rId13"/>
    <p:sldId id="277" r:id="rId14"/>
    <p:sldId id="286" r:id="rId15"/>
    <p:sldId id="282" r:id="rId16"/>
    <p:sldId id="283" r:id="rId17"/>
    <p:sldId id="284" r:id="rId18"/>
    <p:sldId id="287" r:id="rId19"/>
    <p:sldId id="288" r:id="rId20"/>
    <p:sldId id="289" r:id="rId21"/>
    <p:sldId id="290" r:id="rId22"/>
    <p:sldId id="292" r:id="rId23"/>
    <p:sldId id="294" r:id="rId24"/>
    <p:sldId id="261"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E9C"/>
    <a:srgbClr val="FFFEA6"/>
    <a:srgbClr val="FF3300"/>
    <a:srgbClr val="EFFC74"/>
    <a:srgbClr val="FFDD71"/>
    <a:srgbClr val="F6E5A8"/>
    <a:srgbClr val="F6F4AE"/>
    <a:srgbClr val="E3E331"/>
    <a:srgbClr val="FFFF9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84" autoAdjust="0"/>
  </p:normalViewPr>
  <p:slideViewPr>
    <p:cSldViewPr>
      <p:cViewPr varScale="1">
        <p:scale>
          <a:sx n="75" d="100"/>
          <a:sy n="75" d="100"/>
        </p:scale>
        <p:origin x="-102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colorful4" csCatId="colorful" phldr="1"/>
      <dgm:spPr/>
      <dgm:t>
        <a:bodyPr/>
        <a:lstStyle/>
        <a:p>
          <a:endParaRPr lang="cs-CZ"/>
        </a:p>
      </dgm:t>
    </dgm:pt>
    <dgm:pt modelId="{B651F6E3-6281-48DB-9319-2AEAFDAE7572}">
      <dgm:prSet custT="1"/>
      <dgm:spPr/>
      <dgm:t>
        <a:bodyPr/>
        <a:lstStyle/>
        <a:p>
          <a:pPr algn="l" rtl="0"/>
          <a:r>
            <a:rPr lang="cs-CZ" sz="1600" dirty="0" smtClean="0">
              <a:solidFill>
                <a:schemeClr val="accent1">
                  <a:lumMod val="75000"/>
                </a:schemeClr>
              </a:solidFill>
            </a:rPr>
            <a:t>NÁZEV MATERIÁLU</a:t>
          </a:r>
          <a:r>
            <a:rPr lang="cs-CZ" sz="2000" dirty="0" smtClean="0">
              <a:solidFill>
                <a:schemeClr val="accent1">
                  <a:lumMod val="75000"/>
                </a:schemeClr>
              </a:solidFill>
            </a:rPr>
            <a:t>:</a:t>
          </a:r>
          <a:r>
            <a:rPr lang="cs-CZ" sz="2000" baseline="0" dirty="0" smtClean="0">
              <a:solidFill>
                <a:schemeClr val="accent1">
                  <a:lumMod val="75000"/>
                </a:schemeClr>
              </a:solidFill>
            </a:rPr>
            <a:t> </a:t>
          </a:r>
          <a:r>
            <a:rPr lang="cs-CZ" sz="2000" b="0" baseline="0" dirty="0" smtClean="0"/>
            <a:t>VY_32_INOVACE_3B_14_</a:t>
          </a:r>
          <a:r>
            <a:rPr lang="cs-CZ" sz="2000" b="0" baseline="0" dirty="0" err="1" smtClean="0"/>
            <a:t>Welcome</a:t>
          </a:r>
          <a:r>
            <a:rPr lang="cs-CZ" sz="2000" b="0" baseline="0" dirty="0" smtClean="0"/>
            <a:t> to </a:t>
          </a:r>
          <a:r>
            <a:rPr lang="cs-CZ" sz="2000" b="0" baseline="0" dirty="0" err="1" smtClean="0"/>
            <a:t>Prague</a:t>
          </a:r>
          <a:endParaRPr lang="cs-CZ" sz="2000" b="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solidFill>
                <a:schemeClr val="accent1">
                  <a:lumMod val="75000"/>
                </a:schemeClr>
              </a:solidFill>
            </a:rPr>
            <a:t>NÁZEV ŠKOLY</a:t>
          </a:r>
          <a:r>
            <a:rPr lang="cs-CZ" sz="2000" dirty="0" smtClean="0">
              <a:solidFill>
                <a:schemeClr val="accent1">
                  <a:lumMod val="75000"/>
                </a:schemeClr>
              </a:solidFill>
            </a:rPr>
            <a:t>: </a:t>
          </a:r>
          <a:r>
            <a:rPr lang="cs-CZ" sz="2000" b="0" dirty="0" smtClean="0"/>
            <a:t>Gymnázium Lovosice, Sady pionýrů 600/6</a:t>
          </a:r>
          <a:endParaRPr lang="cs-CZ" sz="2000" b="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solidFill>
                <a:schemeClr val="accent1">
                  <a:lumMod val="75000"/>
                </a:schemeClr>
              </a:solidFill>
            </a:rPr>
            <a:t>ČÍSLO PROJEKTU</a:t>
          </a:r>
          <a:r>
            <a:rPr lang="cs-CZ" sz="2000" dirty="0" smtClean="0">
              <a:solidFill>
                <a:schemeClr val="accent1">
                  <a:lumMod val="75000"/>
                </a:schemeClr>
              </a:solidFill>
            </a:rPr>
            <a:t>: </a:t>
          </a:r>
          <a:r>
            <a:rPr lang="cs-CZ" sz="2000" b="0" dirty="0" smtClean="0"/>
            <a:t>CZ.1.07/1.5.00/34.1073</a:t>
          </a:r>
          <a:endParaRPr lang="cs-CZ" sz="2000" b="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smtClean="0">
              <a:solidFill>
                <a:schemeClr val="accent1">
                  <a:lumMod val="75000"/>
                </a:schemeClr>
              </a:solidFill>
            </a:rPr>
            <a:t>TÉMA SADY</a:t>
          </a:r>
          <a:r>
            <a:rPr lang="cs-CZ" sz="2000" dirty="0" smtClean="0">
              <a:solidFill>
                <a:schemeClr val="tx1"/>
              </a:solidFill>
            </a:rPr>
            <a:t>: Anglický jazyk</a:t>
          </a:r>
          <a:endParaRPr lang="cs-CZ" sz="2000" dirty="0">
            <a:solidFill>
              <a:schemeClr val="tx1"/>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solidFill>
                <a:schemeClr val="accent1">
                  <a:lumMod val="75000"/>
                </a:schemeClr>
              </a:solidFill>
            </a:rPr>
            <a:t>ROČNÍK</a:t>
          </a:r>
          <a:r>
            <a:rPr lang="cs-CZ" sz="2000" dirty="0" smtClean="0">
              <a:solidFill>
                <a:schemeClr val="accent1">
                  <a:lumMod val="75000"/>
                </a:schemeClr>
              </a:solidFill>
            </a:rPr>
            <a:t>:  </a:t>
          </a:r>
          <a:r>
            <a:rPr lang="cs-CZ" sz="2000" dirty="0" smtClean="0">
              <a:solidFill>
                <a:schemeClr val="tx1"/>
              </a:solidFill>
            </a:rPr>
            <a:t>3., 4. ročník/septima, oktáva</a:t>
          </a:r>
          <a:endParaRPr lang="cs-CZ" sz="2000" dirty="0">
            <a:solidFill>
              <a:schemeClr val="tx1"/>
            </a:solidFill>
          </a:endParaRPr>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CEBA0FA6-500F-48B5-B7A1-B51529BD38F2}">
      <dgm:prSet custT="1"/>
      <dgm:spPr/>
      <dgm:t>
        <a:bodyPr/>
        <a:lstStyle/>
        <a:p>
          <a:pPr algn="l" rtl="0"/>
          <a:r>
            <a:rPr lang="cs-CZ" sz="1600" dirty="0" smtClean="0">
              <a:solidFill>
                <a:schemeClr val="accent1">
                  <a:lumMod val="75000"/>
                </a:schemeClr>
              </a:solidFill>
            </a:rPr>
            <a:t>DATUM VZNIKU</a:t>
          </a:r>
          <a:r>
            <a:rPr lang="cs-CZ" sz="2000" dirty="0" smtClean="0">
              <a:solidFill>
                <a:schemeClr val="tx1"/>
              </a:solidFill>
            </a:rPr>
            <a:t>: září 2013</a:t>
          </a:r>
          <a:endParaRPr lang="cs-CZ" sz="2000" dirty="0">
            <a:solidFill>
              <a:schemeClr val="tx1"/>
            </a:solidFill>
          </a:endParaRPr>
        </a:p>
      </dgm:t>
    </dgm:pt>
    <dgm:pt modelId="{B2D1762D-083F-44FA-BFD2-87BA8632149C}" type="parTrans" cxnId="{CDDC32B8-2AB7-4B03-B555-4BCFF2ACF63B}">
      <dgm:prSet/>
      <dgm:spPr/>
      <dgm:t>
        <a:bodyPr/>
        <a:lstStyle/>
        <a:p>
          <a:endParaRPr lang="cs-CZ"/>
        </a:p>
      </dgm:t>
    </dgm:pt>
    <dgm:pt modelId="{F2F34559-107E-4D59-84FB-CC8578F10151}" type="sibTrans" cxnId="{CDDC32B8-2AB7-4B03-B555-4BCFF2ACF63B}">
      <dgm:prSet/>
      <dgm:spPr/>
      <dgm:t>
        <a:bodyPr/>
        <a:lstStyle/>
        <a:p>
          <a:endParaRPr lang="cs-CZ"/>
        </a:p>
      </dgm:t>
    </dgm:pt>
    <dgm:pt modelId="{BBE1F95E-D5AA-436D-B4F5-748C3834552C}">
      <dgm:prSet custT="1"/>
      <dgm:spPr/>
      <dgm:t>
        <a:bodyPr/>
        <a:lstStyle/>
        <a:p>
          <a:pPr algn="l" rtl="0"/>
          <a:r>
            <a:rPr lang="cs-CZ" sz="1600" dirty="0" smtClean="0">
              <a:solidFill>
                <a:schemeClr val="accent1">
                  <a:lumMod val="75000"/>
                </a:schemeClr>
              </a:solidFill>
            </a:rPr>
            <a:t>AUTOR</a:t>
          </a:r>
          <a:r>
            <a:rPr lang="cs-CZ" sz="2000" dirty="0" smtClean="0">
              <a:solidFill>
                <a:schemeClr val="accent1">
                  <a:lumMod val="75000"/>
                </a:schemeClr>
              </a:solidFill>
            </a:rPr>
            <a:t>: </a:t>
          </a:r>
          <a:r>
            <a:rPr lang="cs-CZ" sz="2000" dirty="0" smtClean="0">
              <a:solidFill>
                <a:schemeClr val="tx1"/>
              </a:solidFill>
            </a:rPr>
            <a:t>Ing. Naděžda </a:t>
          </a:r>
          <a:r>
            <a:rPr lang="cs-CZ" sz="2000" dirty="0" err="1" smtClean="0">
              <a:solidFill>
                <a:schemeClr val="tx1"/>
              </a:solidFill>
            </a:rPr>
            <a:t>Schánová</a:t>
          </a:r>
          <a:endParaRPr lang="cs-CZ" sz="2000" b="0" dirty="0">
            <a:solidFill>
              <a:schemeClr val="tx1"/>
            </a:solidFill>
          </a:endParaRPr>
        </a:p>
      </dgm:t>
    </dgm:pt>
    <dgm:pt modelId="{1CDD0471-B056-4567-BB1B-C38D4C611172}" type="parTrans" cxnId="{3901ACD1-A028-4E32-BA57-C4DC950E269D}">
      <dgm:prSet/>
      <dgm:spPr/>
      <dgm:t>
        <a:bodyPr/>
        <a:lstStyle/>
        <a:p>
          <a:endParaRPr lang="cs-CZ"/>
        </a:p>
      </dgm:t>
    </dgm:pt>
    <dgm:pt modelId="{20C8744E-8A24-4C9B-85A7-DA2DB058409A}" type="sibTrans" cxnId="{3901ACD1-A028-4E32-BA57-C4DC950E269D}">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7"/>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7"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7"/>
      <dgm:spPr/>
      <dgm:t>
        <a:bodyPr/>
        <a:lstStyle/>
        <a:p>
          <a:endParaRPr lang="cs-CZ"/>
        </a:p>
      </dgm:t>
    </dgm:pt>
    <dgm:pt modelId="{A52A0455-90FF-4808-ABD0-F02540D31D5A}" type="pres">
      <dgm:prSet presAssocID="{D1B46980-6531-4606-95E6-44980827E919}" presName="circle2" presStyleLbl="node1" presStyleIdx="1" presStyleCnt="7"/>
      <dgm:spPr/>
      <dgm:t>
        <a:bodyPr/>
        <a:lstStyle/>
        <a:p>
          <a:endParaRPr lang="cs-CZ"/>
        </a:p>
      </dgm:t>
    </dgm:pt>
    <dgm:pt modelId="{6140AFEC-043D-4C43-A2F9-D0F5331DF3A3}" type="pres">
      <dgm:prSet presAssocID="{D1B46980-6531-4606-95E6-44980827E919}" presName="rect2" presStyleLbl="alignAcc1" presStyleIdx="1" presStyleCnt="7"/>
      <dgm:spPr/>
      <dgm:t>
        <a:bodyPr/>
        <a:lstStyle/>
        <a:p>
          <a:endParaRPr lang="cs-CZ"/>
        </a:p>
      </dgm:t>
    </dgm:pt>
    <dgm:pt modelId="{9358AC05-5D7D-4327-9F80-1AD486AEA664}" type="pres">
      <dgm:prSet presAssocID="{B651F6E3-6281-48DB-9319-2AEAFDAE7572}" presName="vertSpace3" presStyleLbl="node1" presStyleIdx="1" presStyleCnt="7"/>
      <dgm:spPr/>
      <dgm:t>
        <a:bodyPr/>
        <a:lstStyle/>
        <a:p>
          <a:endParaRPr lang="cs-CZ"/>
        </a:p>
      </dgm:t>
    </dgm:pt>
    <dgm:pt modelId="{313FC574-E1CD-4FB4-B054-0B805CE0447D}" type="pres">
      <dgm:prSet presAssocID="{B651F6E3-6281-48DB-9319-2AEAFDAE7572}" presName="circle3" presStyleLbl="node1" presStyleIdx="2" presStyleCnt="7"/>
      <dgm:spPr/>
      <dgm:t>
        <a:bodyPr/>
        <a:lstStyle/>
        <a:p>
          <a:endParaRPr lang="cs-CZ"/>
        </a:p>
      </dgm:t>
    </dgm:pt>
    <dgm:pt modelId="{619D679B-A015-4ECF-8348-D1034C574F40}" type="pres">
      <dgm:prSet presAssocID="{B651F6E3-6281-48DB-9319-2AEAFDAE7572}" presName="rect3" presStyleLbl="alignAcc1" presStyleIdx="2" presStyleCnt="7"/>
      <dgm:spPr/>
      <dgm:t>
        <a:bodyPr/>
        <a:lstStyle/>
        <a:p>
          <a:endParaRPr lang="cs-CZ"/>
        </a:p>
      </dgm:t>
    </dgm:pt>
    <dgm:pt modelId="{322283A8-4A27-4CDA-BAE3-F381106A9174}" type="pres">
      <dgm:prSet presAssocID="{D8197B8C-B260-4A16-BDF4-0947B075E274}" presName="vertSpace4" presStyleLbl="node1" presStyleIdx="2" presStyleCnt="7"/>
      <dgm:spPr/>
      <dgm:t>
        <a:bodyPr/>
        <a:lstStyle/>
        <a:p>
          <a:endParaRPr lang="cs-CZ"/>
        </a:p>
      </dgm:t>
    </dgm:pt>
    <dgm:pt modelId="{FFC9F71D-1B4F-4AD9-A4A6-86ADEFC8AF5C}" type="pres">
      <dgm:prSet presAssocID="{D8197B8C-B260-4A16-BDF4-0947B075E274}" presName="circle4" presStyleLbl="node1" presStyleIdx="3" presStyleCnt="7"/>
      <dgm:spPr/>
      <dgm:t>
        <a:bodyPr/>
        <a:lstStyle/>
        <a:p>
          <a:endParaRPr lang="cs-CZ"/>
        </a:p>
      </dgm:t>
    </dgm:pt>
    <dgm:pt modelId="{25B08C86-7E15-44DC-BE7F-FFB55DD49D12}" type="pres">
      <dgm:prSet presAssocID="{D8197B8C-B260-4A16-BDF4-0947B075E274}" presName="rect4" presStyleLbl="alignAcc1" presStyleIdx="3" presStyleCnt="7"/>
      <dgm:spPr/>
      <dgm:t>
        <a:bodyPr/>
        <a:lstStyle/>
        <a:p>
          <a:endParaRPr lang="cs-CZ"/>
        </a:p>
      </dgm:t>
    </dgm:pt>
    <dgm:pt modelId="{76644BE8-9D7C-4C09-B250-3D10AF48CBB7}" type="pres">
      <dgm:prSet presAssocID="{4C35D32F-0EAB-4CD7-82EE-45574DC2A586}" presName="vertSpace5" presStyleLbl="node1" presStyleIdx="3" presStyleCnt="7"/>
      <dgm:spPr/>
      <dgm:t>
        <a:bodyPr/>
        <a:lstStyle/>
        <a:p>
          <a:endParaRPr lang="cs-CZ"/>
        </a:p>
      </dgm:t>
    </dgm:pt>
    <dgm:pt modelId="{EE85B701-7295-41C0-BA7A-34D3756A2AE6}" type="pres">
      <dgm:prSet presAssocID="{4C35D32F-0EAB-4CD7-82EE-45574DC2A586}" presName="circle5" presStyleLbl="node1" presStyleIdx="4" presStyleCnt="7"/>
      <dgm:spPr/>
      <dgm:t>
        <a:bodyPr/>
        <a:lstStyle/>
        <a:p>
          <a:endParaRPr lang="cs-CZ"/>
        </a:p>
      </dgm:t>
    </dgm:pt>
    <dgm:pt modelId="{8BEBB6EC-1DAA-4CAC-8A25-BC0FCBD5DBD5}" type="pres">
      <dgm:prSet presAssocID="{4C35D32F-0EAB-4CD7-82EE-45574DC2A586}" presName="rect5" presStyleLbl="alignAcc1" presStyleIdx="4" presStyleCnt="7"/>
      <dgm:spPr/>
      <dgm:t>
        <a:bodyPr/>
        <a:lstStyle/>
        <a:p>
          <a:endParaRPr lang="cs-CZ"/>
        </a:p>
      </dgm:t>
    </dgm:pt>
    <dgm:pt modelId="{5955ED15-90AA-4F08-A8A5-1ED70581E58B}" type="pres">
      <dgm:prSet presAssocID="{CEBA0FA6-500F-48B5-B7A1-B51529BD38F2}" presName="vertSpace6" presStyleLbl="node1" presStyleIdx="4" presStyleCnt="7"/>
      <dgm:spPr/>
      <dgm:t>
        <a:bodyPr/>
        <a:lstStyle/>
        <a:p>
          <a:endParaRPr lang="cs-CZ"/>
        </a:p>
      </dgm:t>
    </dgm:pt>
    <dgm:pt modelId="{26528689-9DF4-4685-8F23-BABDBD774F07}" type="pres">
      <dgm:prSet presAssocID="{CEBA0FA6-500F-48B5-B7A1-B51529BD38F2}" presName="circle6" presStyleLbl="node1" presStyleIdx="5" presStyleCnt="7"/>
      <dgm:spPr/>
      <dgm:t>
        <a:bodyPr/>
        <a:lstStyle/>
        <a:p>
          <a:endParaRPr lang="cs-CZ"/>
        </a:p>
      </dgm:t>
    </dgm:pt>
    <dgm:pt modelId="{CAD3E342-3400-4A52-8AAC-15B5BF88AABE}" type="pres">
      <dgm:prSet presAssocID="{CEBA0FA6-500F-48B5-B7A1-B51529BD38F2}" presName="rect6" presStyleLbl="alignAcc1" presStyleIdx="5" presStyleCnt="7"/>
      <dgm:spPr/>
      <dgm:t>
        <a:bodyPr/>
        <a:lstStyle/>
        <a:p>
          <a:endParaRPr lang="cs-CZ"/>
        </a:p>
      </dgm:t>
    </dgm:pt>
    <dgm:pt modelId="{486F9B35-3F77-4B86-95AC-C956F2B86E44}" type="pres">
      <dgm:prSet presAssocID="{BBE1F95E-D5AA-436D-B4F5-748C3834552C}" presName="vertSpace7" presStyleLbl="node1" presStyleIdx="5" presStyleCnt="7"/>
      <dgm:spPr/>
      <dgm:t>
        <a:bodyPr/>
        <a:lstStyle/>
        <a:p>
          <a:endParaRPr lang="cs-CZ"/>
        </a:p>
      </dgm:t>
    </dgm:pt>
    <dgm:pt modelId="{FE72208B-B9B5-47BF-B463-2DC6D6185814}" type="pres">
      <dgm:prSet presAssocID="{BBE1F95E-D5AA-436D-B4F5-748C3834552C}" presName="circle7" presStyleLbl="node1" presStyleIdx="6" presStyleCnt="7"/>
      <dgm:spPr/>
      <dgm:t>
        <a:bodyPr/>
        <a:lstStyle/>
        <a:p>
          <a:endParaRPr lang="cs-CZ"/>
        </a:p>
      </dgm:t>
    </dgm:pt>
    <dgm:pt modelId="{A5C228C9-6EC4-4821-934B-9E2EFBAB4497}" type="pres">
      <dgm:prSet presAssocID="{BBE1F95E-D5AA-436D-B4F5-748C3834552C}" presName="rect7" presStyleLbl="alignAcc1" presStyleIdx="6" presStyleCnt="7" custLinFactNeighborX="320" custLinFactNeighborY="-6461"/>
      <dgm:spPr/>
      <dgm:t>
        <a:bodyPr/>
        <a:lstStyle/>
        <a:p>
          <a:endParaRPr lang="cs-CZ"/>
        </a:p>
      </dgm:t>
    </dgm:pt>
    <dgm:pt modelId="{AED2198E-93D5-4001-81B4-73124B309672}" type="pres">
      <dgm:prSet presAssocID="{D1D4F407-5343-4D3F-B5B9-D407B03CAEB4}" presName="rect1ParTxNoCh" presStyleLbl="alignAcc1" presStyleIdx="6" presStyleCnt="7">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6" presStyleCnt="7">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6" presStyleCnt="7">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6" presStyleCnt="7">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6" presStyleCnt="7">
        <dgm:presLayoutVars>
          <dgm:chMax val="1"/>
          <dgm:bulletEnabled val="1"/>
        </dgm:presLayoutVars>
      </dgm:prSet>
      <dgm:spPr/>
      <dgm:t>
        <a:bodyPr/>
        <a:lstStyle/>
        <a:p>
          <a:endParaRPr lang="cs-CZ"/>
        </a:p>
      </dgm:t>
    </dgm:pt>
    <dgm:pt modelId="{02176FA0-10E9-44DC-9A54-485A362F109B}" type="pres">
      <dgm:prSet presAssocID="{CEBA0FA6-500F-48B5-B7A1-B51529BD38F2}" presName="rect6ParTxNoCh" presStyleLbl="alignAcc1" presStyleIdx="6" presStyleCnt="7">
        <dgm:presLayoutVars>
          <dgm:chMax val="1"/>
          <dgm:bulletEnabled val="1"/>
        </dgm:presLayoutVars>
      </dgm:prSet>
      <dgm:spPr/>
      <dgm:t>
        <a:bodyPr/>
        <a:lstStyle/>
        <a:p>
          <a:endParaRPr lang="cs-CZ"/>
        </a:p>
      </dgm:t>
    </dgm:pt>
    <dgm:pt modelId="{B5AA812A-7391-47E3-B3BF-07AB9DC3D00C}" type="pres">
      <dgm:prSet presAssocID="{BBE1F95E-D5AA-436D-B4F5-748C3834552C}" presName="rect7ParTxNoCh" presStyleLbl="alignAcc1" presStyleIdx="6" presStyleCnt="7">
        <dgm:presLayoutVars>
          <dgm:chMax val="1"/>
          <dgm:bulletEnabled val="1"/>
        </dgm:presLayoutVars>
      </dgm:prSet>
      <dgm:spPr/>
      <dgm:t>
        <a:bodyPr/>
        <a:lstStyle/>
        <a:p>
          <a:endParaRPr lang="cs-CZ"/>
        </a:p>
      </dgm:t>
    </dgm:pt>
  </dgm:ptLst>
  <dgm:cxnLst>
    <dgm:cxn modelId="{4E1334FD-6DC1-45FE-8793-CE41A1BC582E}" type="presOf" srcId="{D8197B8C-B260-4A16-BDF4-0947B075E274}" destId="{5A5FFA88-C948-4069-8E93-59FA12366E83}" srcOrd="1" destOrd="0" presId="urn:microsoft.com/office/officeart/2005/8/layout/target3"/>
    <dgm:cxn modelId="{1159800C-0A95-4E85-BFFA-14B91ED25131}" type="presOf" srcId="{4C35D32F-0EAB-4CD7-82EE-45574DC2A586}" destId="{8BEBB6EC-1DAA-4CAC-8A25-BC0FCBD5DBD5}" srcOrd="0" destOrd="0" presId="urn:microsoft.com/office/officeart/2005/8/layout/target3"/>
    <dgm:cxn modelId="{85C05B67-3939-4F63-8E55-B5D9E465E2AA}" type="presOf" srcId="{B651F6E3-6281-48DB-9319-2AEAFDAE7572}" destId="{6BB5E863-4638-4E1D-BFDE-399D028AC4ED}" srcOrd="1" destOrd="0" presId="urn:microsoft.com/office/officeart/2005/8/layout/target3"/>
    <dgm:cxn modelId="{CDDC32B8-2AB7-4B03-B555-4BCFF2ACF63B}" srcId="{757F3AB3-0718-4624-B441-E567A8F0AB56}" destId="{CEBA0FA6-500F-48B5-B7A1-B51529BD38F2}" srcOrd="5" destOrd="0" parTransId="{B2D1762D-083F-44FA-BFD2-87BA8632149C}" sibTransId="{F2F34559-107E-4D59-84FB-CC8578F10151}"/>
    <dgm:cxn modelId="{176E7EB8-6B34-4E59-8B6A-C741E4FA2E44}" type="presOf" srcId="{CEBA0FA6-500F-48B5-B7A1-B51529BD38F2}" destId="{CAD3E342-3400-4A52-8AAC-15B5BF88AABE}"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14367CC6-B9B1-40CF-BBB3-C17F79391DAE}" srcId="{757F3AB3-0718-4624-B441-E567A8F0AB56}" destId="{D1D4F407-5343-4D3F-B5B9-D407B03CAEB4}" srcOrd="0" destOrd="0" parTransId="{FB3E2B41-81AD-4068-9354-4B764E7CC2F7}" sibTransId="{878E4EBE-18EA-43B6-B589-1210E1E4CF6A}"/>
    <dgm:cxn modelId="{9A8AA9F7-F5EB-4A35-8E66-C77C64F50A92}" type="presOf" srcId="{BBE1F95E-D5AA-436D-B4F5-748C3834552C}" destId="{A5C228C9-6EC4-4821-934B-9E2EFBAB4497}" srcOrd="0" destOrd="0" presId="urn:microsoft.com/office/officeart/2005/8/layout/target3"/>
    <dgm:cxn modelId="{444B4549-E6A5-4750-9113-F9E59E5C6835}" type="presOf" srcId="{B651F6E3-6281-48DB-9319-2AEAFDAE7572}" destId="{619D679B-A015-4ECF-8348-D1034C574F40}" srcOrd="0" destOrd="0" presId="urn:microsoft.com/office/officeart/2005/8/layout/target3"/>
    <dgm:cxn modelId="{3901ACD1-A028-4E32-BA57-C4DC950E269D}" srcId="{757F3AB3-0718-4624-B441-E567A8F0AB56}" destId="{BBE1F95E-D5AA-436D-B4F5-748C3834552C}" srcOrd="6" destOrd="0" parTransId="{1CDD0471-B056-4567-BB1B-C38D4C611172}" sibTransId="{20C8744E-8A24-4C9B-85A7-DA2DB058409A}"/>
    <dgm:cxn modelId="{8EFA6242-900D-4493-86EC-AB3EAE7AD8B3}" type="presOf" srcId="{757F3AB3-0718-4624-B441-E567A8F0AB56}" destId="{333A1088-737F-45CB-B68E-254E46348037}" srcOrd="0" destOrd="0" presId="urn:microsoft.com/office/officeart/2005/8/layout/target3"/>
    <dgm:cxn modelId="{C90FBDCF-5DB0-4376-BB11-CA3CE63E32F2}" type="presOf" srcId="{D1B46980-6531-4606-95E6-44980827E919}" destId="{2BE915AB-18AA-4053-B92C-3BFC9ED204BB}" srcOrd="1" destOrd="0" presId="urn:microsoft.com/office/officeart/2005/8/layout/target3"/>
    <dgm:cxn modelId="{5707828E-16A4-4F24-A005-C2ABDBF879AB}" type="presOf" srcId="{CEBA0FA6-500F-48B5-B7A1-B51529BD38F2}" destId="{02176FA0-10E9-44DC-9A54-485A362F109B}"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0EC1FBA-FC17-486C-9AE5-DE08A8E2AC0A}" type="presOf" srcId="{BBE1F95E-D5AA-436D-B4F5-748C3834552C}" destId="{B5AA812A-7391-47E3-B3BF-07AB9DC3D00C}" srcOrd="1" destOrd="0" presId="urn:microsoft.com/office/officeart/2005/8/layout/target3"/>
    <dgm:cxn modelId="{D99A4E54-C67C-43C7-9C05-10CD540EC124}" type="presOf" srcId="{D1D4F407-5343-4D3F-B5B9-D407B03CAEB4}" destId="{D005CE8C-CC26-4C3E-AC11-E15060ECD759}" srcOrd="0" destOrd="0" presId="urn:microsoft.com/office/officeart/2005/8/layout/target3"/>
    <dgm:cxn modelId="{83159E78-CDC0-4E50-BF10-8C6257891C68}" type="presOf" srcId="{D1B46980-6531-4606-95E6-44980827E919}" destId="{6140AFEC-043D-4C43-A2F9-D0F5331DF3A3}" srcOrd="0" destOrd="0" presId="urn:microsoft.com/office/officeart/2005/8/layout/target3"/>
    <dgm:cxn modelId="{058A8153-F6EB-4BE4-8EFE-6D12F0139148}" type="presOf" srcId="{4C35D32F-0EAB-4CD7-82EE-45574DC2A586}" destId="{890E4F0B-2866-4A3F-A3C7-2A14B1797930}" srcOrd="1" destOrd="0" presId="urn:microsoft.com/office/officeart/2005/8/layout/target3"/>
    <dgm:cxn modelId="{6E3DA663-7614-409B-960E-1D087B94390D}" type="presOf" srcId="{D8197B8C-B260-4A16-BDF4-0947B075E274}" destId="{25B08C86-7E15-44DC-BE7F-FFB55DD49D12}" srcOrd="0" destOrd="0" presId="urn:microsoft.com/office/officeart/2005/8/layout/target3"/>
    <dgm:cxn modelId="{4CDCDEE7-B37C-4A50-966E-8EE30558DF5C}" type="presOf" srcId="{D1D4F407-5343-4D3F-B5B9-D407B03CAEB4}" destId="{AED2198E-93D5-4001-81B4-73124B309672}"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7BC66EC3-EBD6-4F3A-99ED-9D25F66FFA51}" srcId="{757F3AB3-0718-4624-B441-E567A8F0AB56}" destId="{B651F6E3-6281-48DB-9319-2AEAFDAE7572}" srcOrd="2" destOrd="0" parTransId="{A571E265-742E-411A-ABCF-E39FDBC7528A}" sibTransId="{E33260FE-399D-481C-B2D6-3B35DD16DC84}"/>
    <dgm:cxn modelId="{AE245C42-4FFF-4D45-95B9-90F08D89BA06}" type="presParOf" srcId="{333A1088-737F-45CB-B68E-254E46348037}" destId="{F5ABB229-8D3B-4694-996A-96F23CF14429}" srcOrd="0" destOrd="0" presId="urn:microsoft.com/office/officeart/2005/8/layout/target3"/>
    <dgm:cxn modelId="{E4E37437-AA33-488D-A746-6933EF43BA0D}" type="presParOf" srcId="{333A1088-737F-45CB-B68E-254E46348037}" destId="{F41139FD-01EE-4571-8B17-4FB00FC51163}" srcOrd="1" destOrd="0" presId="urn:microsoft.com/office/officeart/2005/8/layout/target3"/>
    <dgm:cxn modelId="{95B557CE-2226-4218-A7F8-F5A064255257}" type="presParOf" srcId="{333A1088-737F-45CB-B68E-254E46348037}" destId="{D005CE8C-CC26-4C3E-AC11-E15060ECD759}" srcOrd="2" destOrd="0" presId="urn:microsoft.com/office/officeart/2005/8/layout/target3"/>
    <dgm:cxn modelId="{42B92C22-1E23-489C-AFB8-18759BC1A648}" type="presParOf" srcId="{333A1088-737F-45CB-B68E-254E46348037}" destId="{2C702D82-9B77-49B7-9568-BB8EB47C3372}" srcOrd="3" destOrd="0" presId="urn:microsoft.com/office/officeart/2005/8/layout/target3"/>
    <dgm:cxn modelId="{EAA4E8D2-73AD-4160-AE83-B5B19010B8B5}" type="presParOf" srcId="{333A1088-737F-45CB-B68E-254E46348037}" destId="{A52A0455-90FF-4808-ABD0-F02540D31D5A}" srcOrd="4" destOrd="0" presId="urn:microsoft.com/office/officeart/2005/8/layout/target3"/>
    <dgm:cxn modelId="{A6D599CC-5133-4475-916F-8480DB3D7ACF}" type="presParOf" srcId="{333A1088-737F-45CB-B68E-254E46348037}" destId="{6140AFEC-043D-4C43-A2F9-D0F5331DF3A3}" srcOrd="5" destOrd="0" presId="urn:microsoft.com/office/officeart/2005/8/layout/target3"/>
    <dgm:cxn modelId="{27B9A3F6-86FA-4C8D-ABEC-E2FA10DE7459}" type="presParOf" srcId="{333A1088-737F-45CB-B68E-254E46348037}" destId="{9358AC05-5D7D-4327-9F80-1AD486AEA664}" srcOrd="6" destOrd="0" presId="urn:microsoft.com/office/officeart/2005/8/layout/target3"/>
    <dgm:cxn modelId="{0E483841-7289-4B42-A57A-96BC8CD3975A}" type="presParOf" srcId="{333A1088-737F-45CB-B68E-254E46348037}" destId="{313FC574-E1CD-4FB4-B054-0B805CE0447D}" srcOrd="7" destOrd="0" presId="urn:microsoft.com/office/officeart/2005/8/layout/target3"/>
    <dgm:cxn modelId="{B8463153-47C2-4720-888B-08A17A855E58}" type="presParOf" srcId="{333A1088-737F-45CB-B68E-254E46348037}" destId="{619D679B-A015-4ECF-8348-D1034C574F40}" srcOrd="8" destOrd="0" presId="urn:microsoft.com/office/officeart/2005/8/layout/target3"/>
    <dgm:cxn modelId="{6143706D-F26F-4309-AD58-E37185F7E3EB}" type="presParOf" srcId="{333A1088-737F-45CB-B68E-254E46348037}" destId="{322283A8-4A27-4CDA-BAE3-F381106A9174}" srcOrd="9" destOrd="0" presId="urn:microsoft.com/office/officeart/2005/8/layout/target3"/>
    <dgm:cxn modelId="{C22FA0FF-0385-4B59-A21E-23DE1136E3FC}" type="presParOf" srcId="{333A1088-737F-45CB-B68E-254E46348037}" destId="{FFC9F71D-1B4F-4AD9-A4A6-86ADEFC8AF5C}" srcOrd="10" destOrd="0" presId="urn:microsoft.com/office/officeart/2005/8/layout/target3"/>
    <dgm:cxn modelId="{CB8B0976-11A0-4624-9C17-BC65170E552B}" type="presParOf" srcId="{333A1088-737F-45CB-B68E-254E46348037}" destId="{25B08C86-7E15-44DC-BE7F-FFB55DD49D12}" srcOrd="11" destOrd="0" presId="urn:microsoft.com/office/officeart/2005/8/layout/target3"/>
    <dgm:cxn modelId="{EF96D23F-CCAA-4D35-85FB-E57E50C3E75B}" type="presParOf" srcId="{333A1088-737F-45CB-B68E-254E46348037}" destId="{76644BE8-9D7C-4C09-B250-3D10AF48CBB7}" srcOrd="12" destOrd="0" presId="urn:microsoft.com/office/officeart/2005/8/layout/target3"/>
    <dgm:cxn modelId="{A401756E-B877-420E-9422-F6A86801ABAB}" type="presParOf" srcId="{333A1088-737F-45CB-B68E-254E46348037}" destId="{EE85B701-7295-41C0-BA7A-34D3756A2AE6}" srcOrd="13" destOrd="0" presId="urn:microsoft.com/office/officeart/2005/8/layout/target3"/>
    <dgm:cxn modelId="{0FB2D5C9-AFD4-4A43-89BE-65C634253274}" type="presParOf" srcId="{333A1088-737F-45CB-B68E-254E46348037}" destId="{8BEBB6EC-1DAA-4CAC-8A25-BC0FCBD5DBD5}" srcOrd="14" destOrd="0" presId="urn:microsoft.com/office/officeart/2005/8/layout/target3"/>
    <dgm:cxn modelId="{608D3354-2E49-4AC7-947E-6CFDFBDA927E}" type="presParOf" srcId="{333A1088-737F-45CB-B68E-254E46348037}" destId="{5955ED15-90AA-4F08-A8A5-1ED70581E58B}" srcOrd="15" destOrd="0" presId="urn:microsoft.com/office/officeart/2005/8/layout/target3"/>
    <dgm:cxn modelId="{E73B1556-A37A-423A-8639-2D05BC176722}" type="presParOf" srcId="{333A1088-737F-45CB-B68E-254E46348037}" destId="{26528689-9DF4-4685-8F23-BABDBD774F07}" srcOrd="16" destOrd="0" presId="urn:microsoft.com/office/officeart/2005/8/layout/target3"/>
    <dgm:cxn modelId="{79C0DCBC-17AE-4DD1-90CB-F1183382C3E9}" type="presParOf" srcId="{333A1088-737F-45CB-B68E-254E46348037}" destId="{CAD3E342-3400-4A52-8AAC-15B5BF88AABE}" srcOrd="17" destOrd="0" presId="urn:microsoft.com/office/officeart/2005/8/layout/target3"/>
    <dgm:cxn modelId="{B481B95F-6EA0-41F1-9DBD-808A13F4D51B}" type="presParOf" srcId="{333A1088-737F-45CB-B68E-254E46348037}" destId="{486F9B35-3F77-4B86-95AC-C956F2B86E44}" srcOrd="18" destOrd="0" presId="urn:microsoft.com/office/officeart/2005/8/layout/target3"/>
    <dgm:cxn modelId="{A03A4D1E-8EBD-49CF-8758-1C2216581CB3}" type="presParOf" srcId="{333A1088-737F-45CB-B68E-254E46348037}" destId="{FE72208B-B9B5-47BF-B463-2DC6D6185814}" srcOrd="19" destOrd="0" presId="urn:microsoft.com/office/officeart/2005/8/layout/target3"/>
    <dgm:cxn modelId="{3F2D74F1-FC68-4782-835C-9B386427810B}" type="presParOf" srcId="{333A1088-737F-45CB-B68E-254E46348037}" destId="{A5C228C9-6EC4-4821-934B-9E2EFBAB4497}" srcOrd="20" destOrd="0" presId="urn:microsoft.com/office/officeart/2005/8/layout/target3"/>
    <dgm:cxn modelId="{DD0DB9D2-989E-47A2-A764-C5BBD7E26076}" type="presParOf" srcId="{333A1088-737F-45CB-B68E-254E46348037}" destId="{AED2198E-93D5-4001-81B4-73124B309672}" srcOrd="21" destOrd="0" presId="urn:microsoft.com/office/officeart/2005/8/layout/target3"/>
    <dgm:cxn modelId="{165755BA-6771-4D54-8EB6-6249723915B9}" type="presParOf" srcId="{333A1088-737F-45CB-B68E-254E46348037}" destId="{2BE915AB-18AA-4053-B92C-3BFC9ED204BB}" srcOrd="22" destOrd="0" presId="urn:microsoft.com/office/officeart/2005/8/layout/target3"/>
    <dgm:cxn modelId="{77E7DC54-EFC3-4B0A-84D0-DDBB09429341}" type="presParOf" srcId="{333A1088-737F-45CB-B68E-254E46348037}" destId="{6BB5E863-4638-4E1D-BFDE-399D028AC4ED}" srcOrd="23" destOrd="0" presId="urn:microsoft.com/office/officeart/2005/8/layout/target3"/>
    <dgm:cxn modelId="{6A0C0FE9-1459-441D-9EAE-1898CD580163}" type="presParOf" srcId="{333A1088-737F-45CB-B68E-254E46348037}" destId="{5A5FFA88-C948-4069-8E93-59FA12366E83}" srcOrd="24" destOrd="0" presId="urn:microsoft.com/office/officeart/2005/8/layout/target3"/>
    <dgm:cxn modelId="{D7741D0C-7AB3-4E44-AA56-EF329056EBC1}" type="presParOf" srcId="{333A1088-737F-45CB-B68E-254E46348037}" destId="{890E4F0B-2866-4A3F-A3C7-2A14B1797930}" srcOrd="25" destOrd="0" presId="urn:microsoft.com/office/officeart/2005/8/layout/target3"/>
    <dgm:cxn modelId="{17246331-B98D-478F-8045-FAB403B706F8}" type="presParOf" srcId="{333A1088-737F-45CB-B68E-254E46348037}" destId="{02176FA0-10E9-44DC-9A54-485A362F109B}" srcOrd="26" destOrd="0" presId="urn:microsoft.com/office/officeart/2005/8/layout/target3"/>
    <dgm:cxn modelId="{CD7BFE3F-07C0-4BDB-B786-AF915449FC96}" type="presParOf" srcId="{333A1088-737F-45CB-B68E-254E46348037}" destId="{B5AA812A-7391-47E3-B3BF-07AB9DC3D00C}" srcOrd="27"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3" cy="2547713"/>
        </a:xfrm>
        <a:prstGeom prst="pie">
          <a:avLst>
            <a:gd name="adj1" fmla="val 5400000"/>
            <a:gd name="adj2" fmla="val 1620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6841" y="0"/>
          <a:ext cx="6973433" cy="2547713"/>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NÁZEV ŠKOLY</a:t>
          </a:r>
          <a:r>
            <a:rPr lang="cs-CZ" sz="2000" kern="1200" dirty="0" smtClean="0">
              <a:solidFill>
                <a:schemeClr val="accent1">
                  <a:lumMod val="75000"/>
                </a:schemeClr>
              </a:solidFill>
            </a:rPr>
            <a:t>: </a:t>
          </a:r>
          <a:r>
            <a:rPr lang="cs-CZ" sz="2000" b="0" kern="1200" dirty="0" smtClean="0"/>
            <a:t>Gymnázium Lovosice, Sady pionýrů 600/6</a:t>
          </a:r>
          <a:endParaRPr lang="cs-CZ" sz="2000" b="0" kern="1200" dirty="0"/>
        </a:p>
      </dsp:txBody>
      <dsp:txXfrm>
        <a:off x="1256841" y="0"/>
        <a:ext cx="6973433" cy="254771"/>
      </dsp:txXfrm>
    </dsp:sp>
    <dsp:sp modelId="{A52A0455-90FF-4808-ABD0-F02540D31D5A}">
      <dsp:nvSpPr>
        <dsp:cNvPr id="0" name=""/>
        <dsp:cNvSpPr/>
      </dsp:nvSpPr>
      <dsp:spPr>
        <a:xfrm>
          <a:off x="191078" y="254771"/>
          <a:ext cx="2165557" cy="2165557"/>
        </a:xfrm>
        <a:prstGeom prst="pie">
          <a:avLst>
            <a:gd name="adj1" fmla="val 5400000"/>
            <a:gd name="adj2" fmla="val 162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6" y="254771"/>
          <a:ext cx="6973433" cy="2165557"/>
        </a:xfrm>
        <a:prstGeom prst="rect">
          <a:avLst/>
        </a:prstGeom>
        <a:solidFill>
          <a:schemeClr val="lt1">
            <a:alpha val="90000"/>
            <a:hueOff val="0"/>
            <a:satOff val="0"/>
            <a:lumOff val="0"/>
            <a:alphaOff val="0"/>
          </a:schemeClr>
        </a:solidFill>
        <a:ln w="9525" cap="flat" cmpd="sng" algn="ctr">
          <a:solidFill>
            <a:schemeClr val="accent4">
              <a:hueOff val="-744128"/>
              <a:satOff val="4483"/>
              <a:lumOff val="35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ČÍSLO PROJEKTU</a:t>
          </a:r>
          <a:r>
            <a:rPr lang="cs-CZ" sz="2000" kern="1200" dirty="0" smtClean="0">
              <a:solidFill>
                <a:schemeClr val="accent1">
                  <a:lumMod val="75000"/>
                </a:schemeClr>
              </a:solidFill>
            </a:rPr>
            <a:t>: </a:t>
          </a:r>
          <a:r>
            <a:rPr lang="cs-CZ" sz="2000" b="0" kern="1200" dirty="0" smtClean="0"/>
            <a:t>CZ.1.07/1.5.00/34.1073</a:t>
          </a:r>
          <a:endParaRPr lang="cs-CZ" sz="2000" b="0" kern="1200" dirty="0"/>
        </a:p>
      </dsp:txBody>
      <dsp:txXfrm>
        <a:off x="1273856" y="254771"/>
        <a:ext cx="6973433" cy="254771"/>
      </dsp:txXfrm>
    </dsp:sp>
    <dsp:sp modelId="{313FC574-E1CD-4FB4-B054-0B805CE0447D}">
      <dsp:nvSpPr>
        <dsp:cNvPr id="0" name=""/>
        <dsp:cNvSpPr/>
      </dsp:nvSpPr>
      <dsp:spPr>
        <a:xfrm>
          <a:off x="382156" y="509542"/>
          <a:ext cx="1783400" cy="1783400"/>
        </a:xfrm>
        <a:prstGeom prst="pie">
          <a:avLst>
            <a:gd name="adj1" fmla="val 5400000"/>
            <a:gd name="adj2" fmla="val 1620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6" y="509542"/>
          <a:ext cx="6973433" cy="1783400"/>
        </a:xfrm>
        <a:prstGeom prst="rect">
          <a:avLst/>
        </a:prstGeom>
        <a:solidFill>
          <a:schemeClr val="lt1">
            <a:alpha val="90000"/>
            <a:hueOff val="0"/>
            <a:satOff val="0"/>
            <a:lumOff val="0"/>
            <a:alphaOff val="0"/>
          </a:schemeClr>
        </a:solidFill>
        <a:ln w="9525" cap="flat" cmpd="sng" algn="ctr">
          <a:solidFill>
            <a:schemeClr val="accent4">
              <a:hueOff val="-1488257"/>
              <a:satOff val="8966"/>
              <a:lumOff val="71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NÁZEV MATERIÁLU</a:t>
          </a:r>
          <a:r>
            <a:rPr lang="cs-CZ" sz="2000" kern="1200" dirty="0" smtClean="0">
              <a:solidFill>
                <a:schemeClr val="accent1">
                  <a:lumMod val="75000"/>
                </a:schemeClr>
              </a:solidFill>
            </a:rPr>
            <a:t>:</a:t>
          </a:r>
          <a:r>
            <a:rPr lang="cs-CZ" sz="2000" kern="1200" baseline="0" dirty="0" smtClean="0">
              <a:solidFill>
                <a:schemeClr val="accent1">
                  <a:lumMod val="75000"/>
                </a:schemeClr>
              </a:solidFill>
            </a:rPr>
            <a:t> </a:t>
          </a:r>
          <a:r>
            <a:rPr lang="cs-CZ" sz="2000" b="0" kern="1200" baseline="0" dirty="0" smtClean="0"/>
            <a:t>VY_32_INOVACE_3B_14_</a:t>
          </a:r>
          <a:r>
            <a:rPr lang="cs-CZ" sz="2000" b="0" kern="1200" baseline="0" dirty="0" err="1" smtClean="0"/>
            <a:t>Welcome</a:t>
          </a:r>
          <a:r>
            <a:rPr lang="cs-CZ" sz="2000" b="0" kern="1200" baseline="0" dirty="0" smtClean="0"/>
            <a:t> to </a:t>
          </a:r>
          <a:r>
            <a:rPr lang="cs-CZ" sz="2000" b="0" kern="1200" baseline="0" dirty="0" err="1" smtClean="0"/>
            <a:t>Prague</a:t>
          </a:r>
          <a:endParaRPr lang="cs-CZ" sz="2000" b="0" kern="1200" dirty="0"/>
        </a:p>
      </dsp:txBody>
      <dsp:txXfrm>
        <a:off x="1273856" y="509542"/>
        <a:ext cx="6973433" cy="254771"/>
      </dsp:txXfrm>
    </dsp:sp>
    <dsp:sp modelId="{FFC9F71D-1B4F-4AD9-A4A6-86ADEFC8AF5C}">
      <dsp:nvSpPr>
        <dsp:cNvPr id="0" name=""/>
        <dsp:cNvSpPr/>
      </dsp:nvSpPr>
      <dsp:spPr>
        <a:xfrm>
          <a:off x="573235" y="764313"/>
          <a:ext cx="1401243" cy="1401243"/>
        </a:xfrm>
        <a:prstGeom prst="pie">
          <a:avLst>
            <a:gd name="adj1" fmla="val 5400000"/>
            <a:gd name="adj2" fmla="val 162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6" y="764313"/>
          <a:ext cx="6973433" cy="1401243"/>
        </a:xfrm>
        <a:prstGeom prst="rect">
          <a:avLst/>
        </a:prstGeom>
        <a:solidFill>
          <a:schemeClr val="lt1">
            <a:alpha val="90000"/>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TÉMA SADY</a:t>
          </a:r>
          <a:r>
            <a:rPr lang="cs-CZ" sz="2000" kern="1200" dirty="0" smtClean="0">
              <a:solidFill>
                <a:schemeClr val="tx1"/>
              </a:solidFill>
            </a:rPr>
            <a:t>: Anglický jazyk</a:t>
          </a:r>
          <a:endParaRPr lang="cs-CZ" sz="2000" kern="1200" dirty="0">
            <a:solidFill>
              <a:schemeClr val="tx1"/>
            </a:solidFill>
          </a:endParaRPr>
        </a:p>
      </dsp:txBody>
      <dsp:txXfrm>
        <a:off x="1273856" y="764313"/>
        <a:ext cx="6973433" cy="254773"/>
      </dsp:txXfrm>
    </dsp:sp>
    <dsp:sp modelId="{EE85B701-7295-41C0-BA7A-34D3756A2AE6}">
      <dsp:nvSpPr>
        <dsp:cNvPr id="0" name=""/>
        <dsp:cNvSpPr/>
      </dsp:nvSpPr>
      <dsp:spPr>
        <a:xfrm>
          <a:off x="764314" y="1019086"/>
          <a:ext cx="1019084" cy="1019084"/>
        </a:xfrm>
        <a:prstGeom prst="pie">
          <a:avLst>
            <a:gd name="adj1" fmla="val 5400000"/>
            <a:gd name="adj2" fmla="val 1620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6" y="1019086"/>
          <a:ext cx="6973433" cy="1019084"/>
        </a:xfrm>
        <a:prstGeom prst="rect">
          <a:avLst/>
        </a:prstGeom>
        <a:solidFill>
          <a:schemeClr val="lt1">
            <a:alpha val="90000"/>
            <a:hueOff val="0"/>
            <a:satOff val="0"/>
            <a:lumOff val="0"/>
            <a:alphaOff val="0"/>
          </a:schemeClr>
        </a:solidFill>
        <a:ln w="9525" cap="flat" cmpd="sng" algn="ctr">
          <a:solidFill>
            <a:schemeClr val="accent4">
              <a:hueOff val="-2976513"/>
              <a:satOff val="17933"/>
              <a:lumOff val="143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ROČNÍK</a:t>
          </a:r>
          <a:r>
            <a:rPr lang="cs-CZ" sz="2000" kern="1200" dirty="0" smtClean="0">
              <a:solidFill>
                <a:schemeClr val="accent1">
                  <a:lumMod val="75000"/>
                </a:schemeClr>
              </a:solidFill>
            </a:rPr>
            <a:t>:  </a:t>
          </a:r>
          <a:r>
            <a:rPr lang="cs-CZ" sz="2000" kern="1200" dirty="0" smtClean="0">
              <a:solidFill>
                <a:schemeClr val="tx1"/>
              </a:solidFill>
            </a:rPr>
            <a:t>3., 4. ročník/septima, oktáva</a:t>
          </a:r>
          <a:endParaRPr lang="cs-CZ" sz="2000" kern="1200" dirty="0">
            <a:solidFill>
              <a:schemeClr val="tx1"/>
            </a:solidFill>
          </a:endParaRPr>
        </a:p>
      </dsp:txBody>
      <dsp:txXfrm>
        <a:off x="1273856" y="1019086"/>
        <a:ext cx="6973433" cy="254771"/>
      </dsp:txXfrm>
    </dsp:sp>
    <dsp:sp modelId="{26528689-9DF4-4685-8F23-BABDBD774F07}">
      <dsp:nvSpPr>
        <dsp:cNvPr id="0" name=""/>
        <dsp:cNvSpPr/>
      </dsp:nvSpPr>
      <dsp:spPr>
        <a:xfrm>
          <a:off x="955393" y="1273857"/>
          <a:ext cx="636927" cy="636927"/>
        </a:xfrm>
        <a:prstGeom prst="pie">
          <a:avLst>
            <a:gd name="adj1" fmla="val 5400000"/>
            <a:gd name="adj2" fmla="val 162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AD3E342-3400-4A52-8AAC-15B5BF88AABE}">
      <dsp:nvSpPr>
        <dsp:cNvPr id="0" name=""/>
        <dsp:cNvSpPr/>
      </dsp:nvSpPr>
      <dsp:spPr>
        <a:xfrm>
          <a:off x="1273856" y="1273857"/>
          <a:ext cx="6973433" cy="636927"/>
        </a:xfrm>
        <a:prstGeom prst="rect">
          <a:avLst/>
        </a:prstGeom>
        <a:solidFill>
          <a:schemeClr val="lt1">
            <a:alpha val="90000"/>
            <a:hueOff val="0"/>
            <a:satOff val="0"/>
            <a:lumOff val="0"/>
            <a:alphaOff val="0"/>
          </a:schemeClr>
        </a:solidFill>
        <a:ln w="9525" cap="flat" cmpd="sng" algn="ctr">
          <a:solidFill>
            <a:schemeClr val="accent4">
              <a:hueOff val="-3720641"/>
              <a:satOff val="22416"/>
              <a:lumOff val="179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DATUM VZNIKU</a:t>
          </a:r>
          <a:r>
            <a:rPr lang="cs-CZ" sz="2000" kern="1200" dirty="0" smtClean="0">
              <a:solidFill>
                <a:schemeClr val="tx1"/>
              </a:solidFill>
            </a:rPr>
            <a:t>: září 2013</a:t>
          </a:r>
          <a:endParaRPr lang="cs-CZ" sz="2000" kern="1200" dirty="0">
            <a:solidFill>
              <a:schemeClr val="tx1"/>
            </a:solidFill>
          </a:endParaRPr>
        </a:p>
      </dsp:txBody>
      <dsp:txXfrm>
        <a:off x="1273856" y="1273857"/>
        <a:ext cx="6973433" cy="254771"/>
      </dsp:txXfrm>
    </dsp:sp>
    <dsp:sp modelId="{FE72208B-B9B5-47BF-B463-2DC6D6185814}">
      <dsp:nvSpPr>
        <dsp:cNvPr id="0" name=""/>
        <dsp:cNvSpPr/>
      </dsp:nvSpPr>
      <dsp:spPr>
        <a:xfrm>
          <a:off x="1146471" y="1528628"/>
          <a:ext cx="254771" cy="254771"/>
        </a:xfrm>
        <a:prstGeom prst="pie">
          <a:avLst>
            <a:gd name="adj1" fmla="val 5400000"/>
            <a:gd name="adj2" fmla="val 1620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5C228C9-6EC4-4821-934B-9E2EFBAB4497}">
      <dsp:nvSpPr>
        <dsp:cNvPr id="0" name=""/>
        <dsp:cNvSpPr/>
      </dsp:nvSpPr>
      <dsp:spPr>
        <a:xfrm>
          <a:off x="1273856" y="1512168"/>
          <a:ext cx="6973433" cy="254771"/>
        </a:xfrm>
        <a:prstGeom prst="rect">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AUTOR</a:t>
          </a:r>
          <a:r>
            <a:rPr lang="cs-CZ" sz="2000" kern="1200" dirty="0" smtClean="0">
              <a:solidFill>
                <a:schemeClr val="accent1">
                  <a:lumMod val="75000"/>
                </a:schemeClr>
              </a:solidFill>
            </a:rPr>
            <a:t>: </a:t>
          </a:r>
          <a:r>
            <a:rPr lang="cs-CZ" sz="2000" kern="1200" dirty="0" smtClean="0">
              <a:solidFill>
                <a:schemeClr val="tx1"/>
              </a:solidFill>
            </a:rPr>
            <a:t>Ing. Naděžda </a:t>
          </a:r>
          <a:r>
            <a:rPr lang="cs-CZ" sz="2000" kern="1200" dirty="0" err="1" smtClean="0">
              <a:solidFill>
                <a:schemeClr val="tx1"/>
              </a:solidFill>
            </a:rPr>
            <a:t>Schánová</a:t>
          </a:r>
          <a:endParaRPr lang="cs-CZ" sz="2000" b="0" kern="1200" dirty="0">
            <a:solidFill>
              <a:schemeClr val="tx1"/>
            </a:solidFill>
          </a:endParaRPr>
        </a:p>
      </dsp:txBody>
      <dsp:txXfrm>
        <a:off x="1273856" y="1512168"/>
        <a:ext cx="6973433" cy="25477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38D861-0B76-49A3-983C-FD3158DC6C93}" type="datetimeFigureOut">
              <a:rPr lang="cs-CZ" smtClean="0"/>
              <a:pPr/>
              <a:t>22.11.2013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2B7C85-6479-4C8F-94D2-4A6587518260}"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EA6"/>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ww.prague-hotel-operator.com/"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slideLayout" Target="../slideLayouts/slideLayout4.xml"/><Relationship Id="rId1" Type="http://schemas.openxmlformats.org/officeDocument/2006/relationships/audio" Target="../media/audio1.wav"/><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upload.wikimedia.org/wikipedia/commons/f/fe/Prague_metro_plan_2012.svg"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en.wikipedia.org/wiki/Praha_hlavn%C3%AD_n%C3%A1dra%C5%BE%C3%AD"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http://www.dpp.cz/en/the-petrin-funicular/"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www.dpp.cz/en/chairlift-at-the-zoo/"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hyperlink" Target="http://www.kralovskacesta.cz/en/home.html"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virtualni.praha.eu/index.html"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zoopraha.cz/en" TargetMode="Externa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6.jpeg"/></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youtube.com/watch?v=kT43UcBJO5A" TargetMode="External"/><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24.xml.rels><?xml version="1.0" encoding="UTF-8" standalone="yes"?>
<Relationships xmlns="http://schemas.openxmlformats.org/package/2006/relationships"><Relationship Id="rId2" Type="http://schemas.openxmlformats.org/officeDocument/2006/relationships/hyperlink" Target="http://upload.wikimedia.org/wikipedia/commons/thumb/a/ae/Mucha_stained_glass_windows_in_St._Vitus_Cathedral.JPG/400px-Mucha_stained_glass_windows_in_St._Vitus_Cathedral.JP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39552" y="908720"/>
          <a:ext cx="824729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3314" name="Obrázek 4"/>
          <p:cNvPicPr>
            <a:picLocks noChangeAspect="1"/>
          </p:cNvPicPr>
          <p:nvPr/>
        </p:nvPicPr>
        <p:blipFill>
          <a:blip r:embed="rId7" cstate="print"/>
          <a:srcRect/>
          <a:stretch>
            <a:fillRect/>
          </a:stretch>
        </p:blipFill>
        <p:spPr bwMode="auto">
          <a:xfrm>
            <a:off x="1979613" y="4743450"/>
            <a:ext cx="5407025" cy="1046163"/>
          </a:xfrm>
          <a:prstGeom prst="rect">
            <a:avLst/>
          </a:prstGeom>
          <a:noFill/>
          <a:ln w="9525">
            <a:noFill/>
            <a:miter lim="800000"/>
            <a:headEnd/>
            <a:tailEnd/>
          </a:ln>
        </p:spPr>
      </p:pic>
      <p:pic>
        <p:nvPicPr>
          <p:cNvPr id="13315" name="Picture 5" descr="GYMLOVO_logo BRV"/>
          <p:cNvPicPr>
            <a:picLocks noChangeAspect="1" noChangeArrowheads="1"/>
          </p:cNvPicPr>
          <p:nvPr/>
        </p:nvPicPr>
        <p:blipFill>
          <a:blip r:embed="rId8" cstate="print"/>
          <a:srcRect/>
          <a:stretch>
            <a:fillRect/>
          </a:stretch>
        </p:blipFill>
        <p:spPr bwMode="auto">
          <a:xfrm>
            <a:off x="4356100" y="115888"/>
            <a:ext cx="720725" cy="720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4294967295"/>
          </p:nvPr>
        </p:nvSpPr>
        <p:spPr>
          <a:xfrm>
            <a:off x="611560" y="0"/>
            <a:ext cx="7992888" cy="6858000"/>
          </a:xfrm>
          <a:solidFill>
            <a:srgbClr val="FFFEA6"/>
          </a:solidFill>
        </p:spPr>
        <p:txBody>
          <a:bodyPr>
            <a:normAutofit fontScale="25000" lnSpcReduction="20000"/>
          </a:bodyPr>
          <a:lstStyle/>
          <a:p>
            <a:pPr>
              <a:buNone/>
            </a:pPr>
            <a:r>
              <a:rPr lang="cs-CZ" sz="2400" dirty="0" smtClean="0"/>
              <a:t>	</a:t>
            </a:r>
          </a:p>
          <a:p>
            <a:pPr algn="just">
              <a:buNone/>
            </a:pPr>
            <a:r>
              <a:rPr lang="cs-CZ" sz="4400" dirty="0" smtClean="0"/>
              <a:t>				                   </a:t>
            </a:r>
          </a:p>
          <a:p>
            <a:pPr algn="just">
              <a:buNone/>
            </a:pPr>
            <a:endParaRPr lang="cs-CZ" sz="4400" dirty="0" smtClean="0"/>
          </a:p>
          <a:p>
            <a:pPr algn="ctr">
              <a:buNone/>
            </a:pPr>
            <a:r>
              <a:rPr lang="cs-CZ" sz="4400" dirty="0" smtClean="0"/>
              <a:t> </a:t>
            </a:r>
            <a:r>
              <a:rPr lang="cs-CZ" sz="8000" dirty="0" smtClean="0"/>
              <a:t>ANOTACE</a:t>
            </a:r>
          </a:p>
          <a:p>
            <a:pPr marL="0" lvl="0" indent="0" fontAlgn="base">
              <a:spcBef>
                <a:spcPct val="0"/>
              </a:spcBef>
              <a:spcAft>
                <a:spcPct val="0"/>
              </a:spcAft>
              <a:buNone/>
            </a:pPr>
            <a:r>
              <a:rPr lang="cs-CZ" sz="7200" dirty="0" smtClean="0"/>
              <a:t>	Prezentace je určena k opakování a přípravě k maturitní zkoušce z anglického jazyka,  zejména pro žáky septimy, oktávy, třetích a čtvrtých ročníků gymnázií. Materiál může být stejně tak použit i pro mladší žáky. </a:t>
            </a:r>
            <a:r>
              <a:rPr lang="cs-CZ" sz="7200" dirty="0" err="1" smtClean="0"/>
              <a:t>Welcome</a:t>
            </a:r>
            <a:r>
              <a:rPr lang="cs-CZ" sz="7200" dirty="0" smtClean="0"/>
              <a:t> to </a:t>
            </a:r>
            <a:r>
              <a:rPr lang="cs-CZ" sz="7200" dirty="0" err="1" smtClean="0"/>
              <a:t>Prague</a:t>
            </a:r>
            <a:r>
              <a:rPr lang="cs-CZ" sz="7200" dirty="0" smtClean="0"/>
              <a:t>  -  je prezentace, která se snaží přiblížit hlavní město člověku, který přijede poprvé do Prahy.  Žák by mu měl poskytnout základní informace o našem hlavním městě a dát mu  praktické rady pro jeho pobyt ve městě. Vzdělávací materiál je koncipován jako rozhovor s cizincem. Bylo by proto vhodné, aby se jeden žák z dvojice při rozhovoru vžil do role žáka z cizí země (nejlépe té anglicky mluvící země, která je také součástí opakování k maturitní zkoušce) a předem si pečlivě nastudoval její reálie, resp. reálie hlavního nebo zajímavého města (podle osnovy, kterou požadujeme, např. poloha, počet obyvatel, politický význam, historie města, moderní stavby, sportovní zařízení, nákupní centra, restaurace, odpočinková centra (ZOO, kina, divadla)).  Při střídání rolí si tak žáci mohou procvičit  jak reálie Prahy tak dvou dalších světových metropolí. Prezentace pracuje s hypertextovými odkazy na stránky,  které by  měly žáky </a:t>
            </a:r>
            <a:r>
              <a:rPr lang="cs-CZ" sz="7200" dirty="0" smtClean="0"/>
              <a:t>přivést k hlubšímu </a:t>
            </a:r>
            <a:r>
              <a:rPr lang="cs-CZ" sz="7200" smtClean="0"/>
              <a:t>zájmu o</a:t>
            </a:r>
            <a:r>
              <a:rPr lang="cs-CZ" sz="7200" smtClean="0"/>
              <a:t> </a:t>
            </a:r>
            <a:r>
              <a:rPr lang="cs-CZ" sz="7200" dirty="0" smtClean="0"/>
              <a:t>poznání svého hlavního města. Jednotlivé stránky fiktivního rozhovoru jsou inspirací pro vlastní rozhovor, přičemž můžeme požadovat, aby žáci použili všechny/některé výrazy, které jsou v textu zvýrazněny purpurově (slovní zásoba) nebo purpurově s podtržením (památky, objekty). </a:t>
            </a:r>
          </a:p>
          <a:p>
            <a:pPr marL="0" lvl="0" indent="0" fontAlgn="base">
              <a:spcBef>
                <a:spcPct val="0"/>
              </a:spcBef>
              <a:spcAft>
                <a:spcPct val="0"/>
              </a:spcAft>
              <a:buNone/>
            </a:pPr>
            <a:r>
              <a:rPr lang="cs-CZ" sz="7200" dirty="0" smtClean="0"/>
              <a:t>	Pro procvičení slovní zásoby a reálií  týkajících se  historie a pamětihodností Prahy, můžeme využít také prezentaci </a:t>
            </a:r>
            <a:r>
              <a:rPr lang="cs-CZ" sz="7200" dirty="0" err="1" smtClean="0"/>
              <a:t>Prague</a:t>
            </a:r>
            <a:r>
              <a:rPr lang="cs-CZ" sz="7200" dirty="0" smtClean="0"/>
              <a:t> </a:t>
            </a:r>
            <a:r>
              <a:rPr lang="cs-CZ" sz="7200" dirty="0" err="1" smtClean="0"/>
              <a:t>history</a:t>
            </a:r>
            <a:r>
              <a:rPr lang="cs-CZ" sz="7200" dirty="0" smtClean="0"/>
              <a:t> I a </a:t>
            </a:r>
            <a:r>
              <a:rPr lang="cs-CZ" sz="7200" dirty="0" err="1" smtClean="0"/>
              <a:t>Prague</a:t>
            </a:r>
            <a:r>
              <a:rPr lang="cs-CZ" sz="7200" dirty="0" smtClean="0"/>
              <a:t> </a:t>
            </a:r>
            <a:r>
              <a:rPr lang="cs-CZ" sz="7200" dirty="0" err="1" smtClean="0"/>
              <a:t>history</a:t>
            </a:r>
            <a:r>
              <a:rPr lang="cs-CZ" sz="7200" dirty="0" smtClean="0"/>
              <a:t> II.</a:t>
            </a:r>
          </a:p>
          <a:p>
            <a:pPr>
              <a:buNone/>
            </a:pPr>
            <a:r>
              <a:rPr lang="cs-CZ" sz="7200" dirty="0" smtClean="0"/>
              <a:t>	</a:t>
            </a:r>
            <a:endParaRPr lang="cs-CZ" sz="7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
        <p:nvSpPr>
          <p:cNvPr id="4" name="Nadpis 3"/>
          <p:cNvSpPr>
            <a:spLocks noGrp="1"/>
          </p:cNvSpPr>
          <p:nvPr>
            <p:ph type="ctrTitle"/>
          </p:nvPr>
        </p:nvSpPr>
        <p:spPr>
          <a:xfrm>
            <a:off x="467544" y="0"/>
            <a:ext cx="7772400" cy="1470025"/>
          </a:xfrm>
          <a:noFill/>
        </p:spPr>
        <p:txBody>
          <a:bodyPr>
            <a:normAutofit/>
          </a:bodyPr>
          <a:lstStyle/>
          <a:p>
            <a:r>
              <a:rPr lang="cs-CZ" sz="8000" b="1" dirty="0" smtClean="0">
                <a:ln w="18000">
                  <a:solidFill>
                    <a:schemeClr val="accent2">
                      <a:satMod val="140000"/>
                    </a:schemeClr>
                  </a:solidFill>
                  <a:prstDash val="solid"/>
                  <a:miter lim="800000"/>
                </a:ln>
                <a:solidFill>
                  <a:srgbClr val="FF3300"/>
                </a:solidFill>
                <a:effectLst>
                  <a:outerShdw blurRad="25500" dist="23000" dir="7020000" algn="tl">
                    <a:srgbClr val="000000">
                      <a:alpha val="50000"/>
                    </a:srgbClr>
                  </a:outerShdw>
                </a:effectLst>
              </a:rPr>
              <a:t>PRAGUE</a:t>
            </a:r>
            <a:endParaRPr lang="cs-CZ" sz="8000" b="1" dirty="0">
              <a:ln w="18000">
                <a:solidFill>
                  <a:schemeClr val="accent2">
                    <a:satMod val="140000"/>
                  </a:schemeClr>
                </a:solidFill>
                <a:prstDash val="solid"/>
                <a:miter lim="800000"/>
              </a:ln>
              <a:solidFill>
                <a:srgbClr val="FF3300"/>
              </a:solidFill>
              <a:effectLst>
                <a:outerShdw blurRad="25500" dist="23000" dir="7020000" algn="tl">
                  <a:srgbClr val="000000">
                    <a:alpha val="50000"/>
                  </a:srgbClr>
                </a:outerShdw>
              </a:effectLst>
            </a:endParaRPr>
          </a:p>
        </p:txBody>
      </p:sp>
      <p:sp>
        <p:nvSpPr>
          <p:cNvPr id="5" name="Podnadpis 4"/>
          <p:cNvSpPr>
            <a:spLocks noGrp="1"/>
          </p:cNvSpPr>
          <p:nvPr>
            <p:ph type="subTitle" idx="1"/>
          </p:nvPr>
        </p:nvSpPr>
        <p:spPr>
          <a:xfrm>
            <a:off x="179512" y="476672"/>
            <a:ext cx="8640960" cy="915888"/>
          </a:xfrm>
        </p:spPr>
        <p:txBody>
          <a:bodyPr>
            <a:prstTxWarp prst="textArchDown">
              <a:avLst/>
            </a:prstTxWarp>
            <a:noAutofit/>
          </a:bodyPr>
          <a:lstStyle/>
          <a:p>
            <a:r>
              <a:rPr lang="cs-CZ" sz="3600" b="1" dirty="0" err="1" smtClean="0">
                <a:solidFill>
                  <a:schemeClr val="tx1"/>
                </a:solidFill>
              </a:rPr>
              <a:t>Welcome</a:t>
            </a:r>
            <a:r>
              <a:rPr lang="cs-CZ" sz="3600" b="1" dirty="0" smtClean="0">
                <a:solidFill>
                  <a:schemeClr val="tx1"/>
                </a:solidFill>
              </a:rPr>
              <a:t> to </a:t>
            </a:r>
            <a:r>
              <a:rPr lang="cs-CZ" sz="3600" b="1" dirty="0" err="1" smtClean="0">
                <a:solidFill>
                  <a:schemeClr val="tx1"/>
                </a:solidFill>
              </a:rPr>
              <a:t>the</a:t>
            </a:r>
            <a:r>
              <a:rPr lang="cs-CZ" sz="3600" b="1" dirty="0" smtClean="0">
                <a:solidFill>
                  <a:schemeClr val="tx1"/>
                </a:solidFill>
              </a:rPr>
              <a:t> </a:t>
            </a:r>
            <a:r>
              <a:rPr lang="cs-CZ" sz="3600" b="1" dirty="0" err="1" smtClean="0">
                <a:solidFill>
                  <a:schemeClr val="tx1"/>
                </a:solidFill>
              </a:rPr>
              <a:t>capital</a:t>
            </a:r>
            <a:r>
              <a:rPr lang="cs-CZ" sz="3600" b="1" dirty="0" smtClean="0">
                <a:solidFill>
                  <a:schemeClr val="tx1"/>
                </a:solidFill>
              </a:rPr>
              <a:t> </a:t>
            </a:r>
            <a:r>
              <a:rPr lang="cs-CZ" sz="3600" b="1" dirty="0" err="1" smtClean="0">
                <a:solidFill>
                  <a:schemeClr val="tx1"/>
                </a:solidFill>
              </a:rPr>
              <a:t>of</a:t>
            </a:r>
            <a:r>
              <a:rPr lang="cs-CZ" sz="3600" b="1" dirty="0" smtClean="0">
                <a:solidFill>
                  <a:schemeClr val="tx1"/>
                </a:solidFill>
              </a:rPr>
              <a:t> </a:t>
            </a:r>
            <a:r>
              <a:rPr lang="cs-CZ" sz="3600" b="1" dirty="0" err="1" smtClean="0">
                <a:solidFill>
                  <a:schemeClr val="tx1"/>
                </a:solidFill>
              </a:rPr>
              <a:t>the</a:t>
            </a:r>
            <a:r>
              <a:rPr lang="cs-CZ" sz="3600" b="1" dirty="0" smtClean="0">
                <a:solidFill>
                  <a:schemeClr val="tx1"/>
                </a:solidFill>
              </a:rPr>
              <a:t> </a:t>
            </a:r>
            <a:r>
              <a:rPr lang="cs-CZ" sz="3600" b="1" dirty="0" err="1" smtClean="0">
                <a:solidFill>
                  <a:schemeClr val="tx1"/>
                </a:solidFill>
              </a:rPr>
              <a:t>Czech</a:t>
            </a:r>
            <a:r>
              <a:rPr lang="cs-CZ" sz="3600" b="1" dirty="0" smtClean="0">
                <a:solidFill>
                  <a:schemeClr val="tx1"/>
                </a:solidFill>
              </a:rPr>
              <a:t> </a:t>
            </a:r>
            <a:r>
              <a:rPr lang="cs-CZ" sz="3600" b="1" dirty="0" err="1">
                <a:solidFill>
                  <a:schemeClr val="tx1"/>
                </a:solidFill>
              </a:rPr>
              <a:t>R</a:t>
            </a:r>
            <a:r>
              <a:rPr lang="cs-CZ" sz="3600" b="1" dirty="0" err="1" smtClean="0">
                <a:solidFill>
                  <a:schemeClr val="tx1"/>
                </a:solidFill>
              </a:rPr>
              <a:t>epublic</a:t>
            </a:r>
            <a:endParaRPr lang="cs-CZ" sz="3600" b="1" dirty="0" smtClean="0">
              <a:solidFill>
                <a:schemeClr val="tx1"/>
              </a:solidFill>
            </a:endParaRPr>
          </a:p>
        </p:txBody>
      </p:sp>
      <p:sp>
        <p:nvSpPr>
          <p:cNvPr id="7" name="TextovéPole 6"/>
          <p:cNvSpPr txBox="1"/>
          <p:nvPr/>
        </p:nvSpPr>
        <p:spPr>
          <a:xfrm>
            <a:off x="0" y="5903893"/>
            <a:ext cx="9144000" cy="954107"/>
          </a:xfrm>
          <a:prstGeom prst="rect">
            <a:avLst/>
          </a:prstGeom>
          <a:solidFill>
            <a:schemeClr val="accent5">
              <a:lumMod val="20000"/>
              <a:lumOff val="80000"/>
            </a:schemeClr>
          </a:solidFill>
        </p:spPr>
        <p:txBody>
          <a:bodyPr wrap="square" rtlCol="0">
            <a:spAutoFit/>
          </a:bodyPr>
          <a:lstStyle/>
          <a:p>
            <a:r>
              <a:rPr lang="cs-CZ" sz="1400" dirty="0" smtClean="0">
                <a:hlinkClick r:id="rId3"/>
              </a:rPr>
              <a:t>HTTP://WWW.PRAGUE-HOTEL-OPERATOR.COM/</a:t>
            </a:r>
            <a:r>
              <a:rPr lang="cs-CZ" sz="1400" dirty="0" smtClean="0"/>
              <a:t>. </a:t>
            </a:r>
            <a:r>
              <a:rPr lang="cs-CZ" sz="1400" i="1" dirty="0" smtClean="0"/>
              <a:t>http://commons.wikimedia.org/wiki/File:Prague_old_town_tower_view.jp</a:t>
            </a:r>
            <a:r>
              <a:rPr lang="cs-CZ" sz="1400" dirty="0" smtClean="0"/>
              <a:t> [online]. [cit. 22.8.2013]. </a:t>
            </a:r>
            <a:r>
              <a:rPr lang="en-US" sz="1400" dirty="0" err="1" smtClean="0"/>
              <a:t>Dostupný</a:t>
            </a:r>
            <a:r>
              <a:rPr lang="en-US" sz="1400" dirty="0" smtClean="0"/>
              <a:t> pod </a:t>
            </a:r>
            <a:r>
              <a:rPr lang="en-US" sz="1400" dirty="0" err="1" smtClean="0"/>
              <a:t>licencí</a:t>
            </a:r>
            <a:r>
              <a:rPr lang="en-US" sz="1400" dirty="0" smtClean="0"/>
              <a:t> Creative Commons </a:t>
            </a:r>
            <a:r>
              <a:rPr lang="cs-CZ" sz="1400" dirty="0" smtClean="0"/>
              <a:t> na WWW: </a:t>
            </a:r>
          </a:p>
          <a:p>
            <a:r>
              <a:rPr lang="cs-CZ" sz="1400" dirty="0" smtClean="0"/>
              <a:t>http://upload.wikimedia.org/wikipedia/commons/thumb/8/8d/Prague_old_town_tower_view.jpg/800px-Prague_old_tow</a:t>
            </a:r>
            <a:r>
              <a:rPr lang="cs-CZ" sz="1200" dirty="0" smtClean="0"/>
              <a:t>n_tower_view.jpg </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ELPHRG01.wav">
            <a:hlinkClick r:id="" action="ppaction://media"/>
          </p:cNvPr>
          <p:cNvPicPr>
            <a:picLocks noRot="1" noChangeAspect="1"/>
          </p:cNvPicPr>
          <p:nvPr>
            <a:wavAudioFile r:embed="rId1" name="ELPHRG01.wav"/>
          </p:nvPr>
        </p:nvPicPr>
        <p:blipFill>
          <a:blip r:embed="rId3" cstate="print"/>
          <a:stretch>
            <a:fillRect/>
          </a:stretch>
        </p:blipFill>
        <p:spPr>
          <a:xfrm>
            <a:off x="4419600" y="3276600"/>
            <a:ext cx="304800" cy="304800"/>
          </a:xfrm>
          <a:prstGeom prst="rect">
            <a:avLst/>
          </a:prstGeom>
        </p:spPr>
      </p:pic>
      <p:pic>
        <p:nvPicPr>
          <p:cNvPr id="22530" name="Picture 2" descr="Afrika,Amerika,Asie,atlasy,Austrálie,binární,komunikace,kontinenty,zem&amp;ecaron;,Evropa,cizí,Fotolia,globální,zem&amp;ecaron;koule,mezinárodní,internet,mapy,web,sv&amp;ecaron;t"/>
          <p:cNvPicPr>
            <a:picLocks noChangeAspect="1" noChangeArrowheads="1"/>
          </p:cNvPicPr>
          <p:nvPr/>
        </p:nvPicPr>
        <p:blipFill>
          <a:blip r:embed="rId4" cstate="print">
            <a:lum bright="38000" contrast="-62000"/>
          </a:blip>
          <a:srcRect t="17444" b="18607"/>
          <a:stretch>
            <a:fillRect/>
          </a:stretch>
        </p:blipFill>
        <p:spPr bwMode="auto">
          <a:xfrm>
            <a:off x="2987824" y="4077072"/>
            <a:ext cx="3852251" cy="2463330"/>
          </a:xfrm>
          <a:prstGeom prst="rect">
            <a:avLst/>
          </a:prstGeom>
          <a:noFill/>
        </p:spPr>
      </p:pic>
      <p:pic>
        <p:nvPicPr>
          <p:cNvPr id="5" name="Picture 10" descr="budovy,podnikatelé,mobilní telefony,m&amp;ecaron;sta,po&amp;ccaron;íta&amp;ccaron;e,centra,mana&amp;zcaron;e&amp;rcaron;i,Fotolia,práce,notebooky,mu&amp;zcaron;i,lidi,venku,venkovní,telefonní p&amp;rcaron;ístroje,Fotografie,profesionálové,bezdrátová komunikace,telefony,p&amp;rcaron;i práci,pracovat"/>
          <p:cNvPicPr>
            <a:picLocks noChangeAspect="1" noChangeArrowheads="1"/>
          </p:cNvPicPr>
          <p:nvPr/>
        </p:nvPicPr>
        <p:blipFill>
          <a:blip r:embed="rId5" cstate="print"/>
          <a:srcRect l="23259" t="18607" r="6978" b="18607"/>
          <a:stretch>
            <a:fillRect/>
          </a:stretch>
        </p:blipFill>
        <p:spPr bwMode="auto">
          <a:xfrm>
            <a:off x="6084168" y="4293096"/>
            <a:ext cx="2353283" cy="2117863"/>
          </a:xfrm>
          <a:prstGeom prst="rect">
            <a:avLst/>
          </a:prstGeom>
          <a:ln>
            <a:noFill/>
          </a:ln>
          <a:effectLst>
            <a:softEdge rad="112500"/>
          </a:effectLst>
        </p:spPr>
      </p:pic>
      <p:pic>
        <p:nvPicPr>
          <p:cNvPr id="6"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6" cstate="print"/>
          <a:srcRect l="19770" t="8141" r="12792" b="34888"/>
          <a:stretch>
            <a:fillRect/>
          </a:stretch>
        </p:blipFill>
        <p:spPr bwMode="auto">
          <a:xfrm>
            <a:off x="1299466" y="4369700"/>
            <a:ext cx="2529253" cy="2136734"/>
          </a:xfrm>
          <a:prstGeom prst="rect">
            <a:avLst/>
          </a:prstGeom>
          <a:ln>
            <a:noFill/>
          </a:ln>
          <a:effectLst>
            <a:softEdge rad="112500"/>
          </a:effectLst>
        </p:spPr>
      </p:pic>
      <p:sp>
        <p:nvSpPr>
          <p:cNvPr id="2" name="Nadpis 1"/>
          <p:cNvSpPr>
            <a:spLocks noGrp="1"/>
          </p:cNvSpPr>
          <p:nvPr>
            <p:ph type="title"/>
          </p:nvPr>
        </p:nvSpPr>
        <p:spPr>
          <a:solidFill>
            <a:srgbClr val="E9FE9C"/>
          </a:solidFill>
        </p:spPr>
        <p:txBody>
          <a:bodyPr>
            <a:normAutofit/>
          </a:bodyPr>
          <a:lstStyle/>
          <a:p>
            <a:r>
              <a:rPr lang="en-GB" sz="3200" dirty="0" smtClean="0"/>
              <a:t>Your friend from abroad is asking you for help. </a:t>
            </a:r>
            <a:endParaRPr lang="en-GB" sz="3200" dirty="0"/>
          </a:p>
        </p:txBody>
      </p:sp>
      <p:sp>
        <p:nvSpPr>
          <p:cNvPr id="3" name="Zástupný symbol pro obsah 2"/>
          <p:cNvSpPr>
            <a:spLocks noGrp="1"/>
          </p:cNvSpPr>
          <p:nvPr>
            <p:ph sz="half" idx="1"/>
          </p:nvPr>
        </p:nvSpPr>
        <p:spPr>
          <a:xfrm>
            <a:off x="467544" y="1412776"/>
            <a:ext cx="4038600" cy="3124944"/>
          </a:xfrm>
        </p:spPr>
        <p:txBody>
          <a:bodyPr>
            <a:normAutofit lnSpcReduction="10000"/>
          </a:bodyPr>
          <a:lstStyle/>
          <a:p>
            <a:pPr marL="457200" indent="-457200"/>
            <a:r>
              <a:rPr lang="en-GB" sz="2400" dirty="0" smtClean="0"/>
              <a:t>            Hi Peter.</a:t>
            </a:r>
          </a:p>
          <a:p>
            <a:pPr marL="457200" indent="-457200">
              <a:buFont typeface="+mj-lt"/>
              <a:buAutoNum type="arabicPeriod"/>
            </a:pPr>
            <a:endParaRPr lang="en-GB" sz="2400" dirty="0" smtClean="0"/>
          </a:p>
          <a:p>
            <a:pPr marL="457200" indent="-457200">
              <a:buFont typeface="+mj-lt"/>
              <a:buAutoNum type="arabicPeriod"/>
            </a:pPr>
            <a:endParaRPr lang="en-GB" sz="2400" dirty="0" smtClean="0"/>
          </a:p>
          <a:p>
            <a:pPr marL="457200" indent="-457200"/>
            <a:r>
              <a:rPr lang="en-GB" sz="2400" dirty="0" smtClean="0"/>
              <a:t>Sure,  what </a:t>
            </a:r>
            <a:r>
              <a:rPr lang="en-GB" sz="2400" b="1" dirty="0" smtClean="0">
                <a:solidFill>
                  <a:srgbClr val="C00000"/>
                </a:solidFill>
              </a:rPr>
              <a:t>means of transport  </a:t>
            </a:r>
            <a:r>
              <a:rPr lang="en-GB" sz="2400" dirty="0" smtClean="0"/>
              <a:t>are you going </a:t>
            </a:r>
            <a:r>
              <a:rPr lang="en-GB" sz="2400" b="1" dirty="0" smtClean="0">
                <a:solidFill>
                  <a:srgbClr val="C00000"/>
                </a:solidFill>
              </a:rPr>
              <a:t>to take?</a:t>
            </a:r>
          </a:p>
          <a:p>
            <a:pPr marL="457200" indent="-457200"/>
            <a:r>
              <a:rPr lang="en-GB" sz="2400" dirty="0" smtClean="0"/>
              <a:t>Let´s consider all  possibilities.</a:t>
            </a:r>
          </a:p>
          <a:p>
            <a:pPr>
              <a:buNone/>
            </a:pPr>
            <a:endParaRPr lang="cs-CZ" dirty="0"/>
          </a:p>
          <a:p>
            <a:pPr>
              <a:buNone/>
            </a:pPr>
            <a:endParaRPr lang="cs-CZ" dirty="0" smtClean="0"/>
          </a:p>
          <a:p>
            <a:endParaRPr lang="cs-CZ" b="1" dirty="0"/>
          </a:p>
        </p:txBody>
      </p:sp>
      <p:sp>
        <p:nvSpPr>
          <p:cNvPr id="4" name="Zástupný symbol pro obsah 3"/>
          <p:cNvSpPr>
            <a:spLocks noGrp="1"/>
          </p:cNvSpPr>
          <p:nvPr>
            <p:ph sz="half" idx="2"/>
          </p:nvPr>
        </p:nvSpPr>
        <p:spPr>
          <a:xfrm>
            <a:off x="4716016" y="1412776"/>
            <a:ext cx="4038600" cy="2592288"/>
          </a:xfrm>
        </p:spPr>
        <p:txBody>
          <a:bodyPr>
            <a:normAutofit lnSpcReduction="10000"/>
          </a:bodyPr>
          <a:lstStyle/>
          <a:p>
            <a:pPr marL="457200" indent="-457200"/>
            <a:r>
              <a:rPr lang="en-GB" sz="2400" dirty="0" smtClean="0"/>
              <a:t>Hi Jana, could you help me with my trip to Prague ?</a:t>
            </a:r>
          </a:p>
          <a:p>
            <a:pPr marL="457200" indent="-457200">
              <a:buFont typeface="+mj-lt"/>
              <a:buAutoNum type="arabicPeriod"/>
            </a:pPr>
            <a:endParaRPr lang="en-GB" sz="2400" dirty="0" smtClean="0"/>
          </a:p>
          <a:p>
            <a:pPr marL="457200" indent="-457200"/>
            <a:r>
              <a:rPr lang="en-GB" sz="2400" dirty="0" smtClean="0"/>
              <a:t>I  </a:t>
            </a:r>
            <a:r>
              <a:rPr lang="en-GB" sz="2400" b="1" dirty="0" smtClean="0">
                <a:solidFill>
                  <a:srgbClr val="C00000"/>
                </a:solidFill>
              </a:rPr>
              <a:t>might  fly </a:t>
            </a:r>
            <a:r>
              <a:rPr lang="en-GB" sz="2400" dirty="0" smtClean="0"/>
              <a:t>to Prague or to Frankfurt and then </a:t>
            </a:r>
            <a:r>
              <a:rPr lang="en-GB" sz="2400" dirty="0" err="1" smtClean="0"/>
              <a:t>l´ll</a:t>
            </a:r>
            <a:r>
              <a:rPr lang="en-GB" sz="2400" dirty="0" smtClean="0"/>
              <a:t>  take </a:t>
            </a:r>
            <a:r>
              <a:rPr lang="cs-CZ" sz="2400" dirty="0" smtClean="0"/>
              <a:t>a </a:t>
            </a:r>
            <a:r>
              <a:rPr lang="en-GB" sz="2400" dirty="0" smtClean="0"/>
              <a:t>train or </a:t>
            </a:r>
            <a:r>
              <a:rPr lang="cs-CZ" sz="2400" dirty="0" smtClean="0"/>
              <a:t> a </a:t>
            </a:r>
            <a:r>
              <a:rPr lang="en-GB" sz="2400" dirty="0" smtClean="0"/>
              <a:t>bus  to Prague</a:t>
            </a:r>
            <a:r>
              <a:rPr lang="cs-CZ" sz="2400" dirty="0" smtClean="0">
                <a:solidFill>
                  <a:schemeClr val="accent6">
                    <a:lumMod val="75000"/>
                  </a:schemeClr>
                </a:solidFill>
              </a:rPr>
              <a:t>.</a:t>
            </a:r>
            <a:endParaRPr lang="cs-CZ" sz="2400" dirty="0">
              <a:solidFill>
                <a:schemeClr val="accent6">
                  <a:lumMod val="75000"/>
                </a:schemeClr>
              </a:solidFill>
            </a:endParaRPr>
          </a:p>
        </p:txBody>
      </p:sp>
      <p:pic>
        <p:nvPicPr>
          <p:cNvPr id="22532" name="Picture 4" descr="Zobrazit podrobnosti"/>
          <p:cNvPicPr>
            <a:picLocks noChangeAspect="1" noChangeArrowheads="1"/>
          </p:cNvPicPr>
          <p:nvPr/>
        </p:nvPicPr>
        <p:blipFill>
          <a:blip r:embed="rId7" cstate="print">
            <a:duotone>
              <a:prstClr val="black"/>
              <a:schemeClr val="accent6">
                <a:tint val="45000"/>
                <a:satMod val="400000"/>
              </a:schemeClr>
            </a:duotone>
            <a:lum bright="14000" contrast="14000"/>
          </a:blip>
          <a:srcRect/>
          <a:stretch>
            <a:fillRect/>
          </a:stretch>
        </p:blipFill>
        <p:spPr bwMode="auto">
          <a:xfrm>
            <a:off x="971600" y="1556792"/>
            <a:ext cx="648072" cy="648072"/>
          </a:xfrm>
          <a:prstGeom prst="rect">
            <a:avLst/>
          </a:prstGeom>
          <a:solidFill>
            <a:srgbClr val="FFFEA6"/>
          </a:solidFill>
        </p:spPr>
      </p:pic>
      <p:cxnSp>
        <p:nvCxnSpPr>
          <p:cNvPr id="12" name="Přímá spojovací šipka 11"/>
          <p:cNvCxnSpPr/>
          <p:nvPr/>
        </p:nvCxnSpPr>
        <p:spPr>
          <a:xfrm>
            <a:off x="4572000" y="1556792"/>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Přímá spojovací šipka 14"/>
          <p:cNvCxnSpPr/>
          <p:nvPr/>
        </p:nvCxnSpPr>
        <p:spPr>
          <a:xfrm>
            <a:off x="2915816" y="1628800"/>
            <a:ext cx="1944216" cy="0"/>
          </a:xfrm>
          <a:prstGeom prst="straightConnector1">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47" name="Pravoúhlá spojovací čára 46"/>
          <p:cNvCxnSpPr/>
          <p:nvPr/>
        </p:nvCxnSpPr>
        <p:spPr>
          <a:xfrm rot="10800000" flipV="1">
            <a:off x="3851920" y="2060848"/>
            <a:ext cx="1296144" cy="792088"/>
          </a:xfrm>
          <a:prstGeom prst="bentConnector3">
            <a:avLst>
              <a:gd name="adj1" fmla="val 50000"/>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50" name="Pravoúhlá spojovací čára 49"/>
          <p:cNvCxnSpPr/>
          <p:nvPr/>
        </p:nvCxnSpPr>
        <p:spPr>
          <a:xfrm flipV="1">
            <a:off x="4103948" y="2780928"/>
            <a:ext cx="756084" cy="648072"/>
          </a:xfrm>
          <a:prstGeom prst="bentConnector3">
            <a:avLst>
              <a:gd name="adj1" fmla="val 68477"/>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67" name="Pravoúhlá spojovací čára 66"/>
          <p:cNvCxnSpPr/>
          <p:nvPr/>
        </p:nvCxnSpPr>
        <p:spPr>
          <a:xfrm rot="10800000" flipV="1">
            <a:off x="3275856" y="3717032"/>
            <a:ext cx="4752528" cy="216024"/>
          </a:xfrm>
          <a:prstGeom prst="bentConnector3">
            <a:avLst>
              <a:gd name="adj1" fmla="val 50000"/>
            </a:avLst>
          </a:prstGeom>
          <a:ln w="25400">
            <a:headEnd w="lg" len="lg"/>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22530"/>
                                        </p:tgtEl>
                                        <p:attrNameLst>
                                          <p:attrName>style.visibility</p:attrName>
                                        </p:attrNameLst>
                                      </p:cBhvr>
                                      <p:to>
                                        <p:strVal val="visible"/>
                                      </p:to>
                                    </p:set>
                                    <p:anim calcmode="lin" valueType="num">
                                      <p:cBhvr>
                                        <p:cTn id="7" dur="1000" fill="hold"/>
                                        <p:tgtEl>
                                          <p:spTgt spid="22530"/>
                                        </p:tgtEl>
                                        <p:attrNameLst>
                                          <p:attrName>ppt_w</p:attrName>
                                        </p:attrNameLst>
                                      </p:cBhvr>
                                      <p:tavLst>
                                        <p:tav tm="0">
                                          <p:val>
                                            <p:strVal val="#ppt_w*0.70"/>
                                          </p:val>
                                        </p:tav>
                                        <p:tav tm="100000">
                                          <p:val>
                                            <p:strVal val="#ppt_w"/>
                                          </p:val>
                                        </p:tav>
                                      </p:tavLst>
                                    </p:anim>
                                    <p:anim calcmode="lin" valueType="num">
                                      <p:cBhvr>
                                        <p:cTn id="8" dur="1000" fill="hold"/>
                                        <p:tgtEl>
                                          <p:spTgt spid="22530"/>
                                        </p:tgtEl>
                                        <p:attrNameLst>
                                          <p:attrName>ppt_h</p:attrName>
                                        </p:attrNameLst>
                                      </p:cBhvr>
                                      <p:tavLst>
                                        <p:tav tm="0">
                                          <p:val>
                                            <p:strVal val="#ppt_h"/>
                                          </p:val>
                                        </p:tav>
                                        <p:tav tm="100000">
                                          <p:val>
                                            <p:strVal val="#ppt_h"/>
                                          </p:val>
                                        </p:tav>
                                      </p:tavLst>
                                    </p:anim>
                                    <p:animEffect transition="in" filter="fade">
                                      <p:cBhvr>
                                        <p:cTn id="9" dur="1000"/>
                                        <p:tgtEl>
                                          <p:spTgt spid="22530"/>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strVal val="#ppt_w*0.70"/>
                                          </p:val>
                                        </p:tav>
                                        <p:tav tm="100000">
                                          <p:val>
                                            <p:strVal val="#ppt_w"/>
                                          </p:val>
                                        </p:tav>
                                      </p:tavLst>
                                    </p:anim>
                                    <p:anim calcmode="lin" valueType="num">
                                      <p:cBhvr>
                                        <p:cTn id="14" dur="1000" fill="hold"/>
                                        <p:tgtEl>
                                          <p:spTgt spid="5"/>
                                        </p:tgtEl>
                                        <p:attrNameLst>
                                          <p:attrName>ppt_h</p:attrName>
                                        </p:attrNameLst>
                                      </p:cBhvr>
                                      <p:tavLst>
                                        <p:tav tm="0">
                                          <p:val>
                                            <p:strVal val="#ppt_h"/>
                                          </p:val>
                                        </p:tav>
                                        <p:tav tm="100000">
                                          <p:val>
                                            <p:strVal val="#ppt_h"/>
                                          </p:val>
                                        </p:tav>
                                      </p:tavLst>
                                    </p:anim>
                                    <p:animEffect transition="in" filter="fade">
                                      <p:cBhvr>
                                        <p:cTn id="15" dur="1000"/>
                                        <p:tgtEl>
                                          <p:spTgt spid="5"/>
                                        </p:tgtEl>
                                      </p:cBhvr>
                                    </p:animEffect>
                                  </p:childTnLst>
                                </p:cTn>
                              </p:par>
                            </p:childTnLst>
                          </p:cTn>
                        </p:par>
                        <p:par>
                          <p:cTn id="16" fill="hold">
                            <p:stCondLst>
                              <p:cond delay="2000"/>
                            </p:stCondLst>
                            <p:childTnLst>
                              <p:par>
                                <p:cTn id="17" presetID="1" presetClass="mediacall" presetSubtype="0" fill="hold" nodeType="afterEffect">
                                  <p:stCondLst>
                                    <p:cond delay="0"/>
                                  </p:stCondLst>
                                  <p:childTnLst>
                                    <p:cmd type="call" cmd="playFrom(0.0)">
                                      <p:cBhvr>
                                        <p:cTn id="18" dur="3992" fill="hold"/>
                                        <p:tgtEl>
                                          <p:spTgt spid="10"/>
                                        </p:tgtEl>
                                      </p:cBhvr>
                                    </p:cmd>
                                  </p:childTnLst>
                                </p:cTn>
                              </p:par>
                            </p:childTnLst>
                          </p:cTn>
                        </p:par>
                        <p:par>
                          <p:cTn id="19" fill="hold">
                            <p:stCondLst>
                              <p:cond delay="5992"/>
                            </p:stCondLst>
                            <p:childTnLst>
                              <p:par>
                                <p:cTn id="20" presetID="55" presetClass="entr" presetSubtype="0"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500" fill="hold"/>
                                        <p:tgtEl>
                                          <p:spTgt spid="6"/>
                                        </p:tgtEl>
                                        <p:attrNameLst>
                                          <p:attrName>ppt_w</p:attrName>
                                        </p:attrNameLst>
                                      </p:cBhvr>
                                      <p:tavLst>
                                        <p:tav tm="0">
                                          <p:val>
                                            <p:strVal val="#ppt_w*0.70"/>
                                          </p:val>
                                        </p:tav>
                                        <p:tav tm="100000">
                                          <p:val>
                                            <p:strVal val="#ppt_w"/>
                                          </p:val>
                                        </p:tav>
                                      </p:tavLst>
                                    </p:anim>
                                    <p:anim calcmode="lin" valueType="num">
                                      <p:cBhvr>
                                        <p:cTn id="23" dur="500" fill="hold"/>
                                        <p:tgtEl>
                                          <p:spTgt spid="6"/>
                                        </p:tgtEl>
                                        <p:attrNameLst>
                                          <p:attrName>ppt_h</p:attrName>
                                        </p:attrNameLst>
                                      </p:cBhvr>
                                      <p:tavLst>
                                        <p:tav tm="0">
                                          <p:val>
                                            <p:strVal val="#ppt_h"/>
                                          </p:val>
                                        </p:tav>
                                        <p:tav tm="100000">
                                          <p:val>
                                            <p:strVal val="#ppt_h"/>
                                          </p:val>
                                        </p:tav>
                                      </p:tavLst>
                                    </p:anim>
                                    <p:animEffect transition="in" filter="fade">
                                      <p:cBhvr>
                                        <p:cTn id="2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p:cTn id="25" fill="hold" display="0">
                  <p:stCondLst>
                    <p:cond delay="indefinite"/>
                  </p:stCondLst>
                  <p:endCondLst>
                    <p:cond evt="onNext" delay="0">
                      <p:tgtEl>
                        <p:sldTgt/>
                      </p:tgtEl>
                    </p:cond>
                    <p:cond evt="onPrev" delay="0">
                      <p:tgtEl>
                        <p:sldTgt/>
                      </p:tgtEl>
                    </p:cond>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476672"/>
            <a:ext cx="7776864" cy="1988840"/>
          </a:xfrm>
          <a:solidFill>
            <a:srgbClr val="E9FE9C"/>
          </a:solidFill>
        </p:spPr>
        <p:txBody>
          <a:bodyPr>
            <a:normAutofit fontScale="90000"/>
          </a:bodyPr>
          <a:lstStyle/>
          <a:p>
            <a:pPr algn="l"/>
            <a:r>
              <a:rPr lang="en-GB" sz="3600" dirty="0" smtClean="0"/>
              <a:t>			Arrival at………</a:t>
            </a:r>
            <a:r>
              <a:rPr lang="en-GB" sz="2700" dirty="0" smtClean="0"/>
              <a:t/>
            </a:r>
            <a:br>
              <a:rPr lang="en-GB" sz="2700" dirty="0" smtClean="0"/>
            </a:br>
            <a:r>
              <a:rPr lang="en-GB" sz="2700" dirty="0" smtClean="0"/>
              <a:t>I am going to meet you there, but if something unpredictable happens, there are my instructions how to get to my place:</a:t>
            </a:r>
            <a:br>
              <a:rPr lang="en-GB" sz="2700" dirty="0" smtClean="0"/>
            </a:br>
            <a:endParaRPr lang="en-GB" dirty="0"/>
          </a:p>
        </p:txBody>
      </p:sp>
      <p:sp>
        <p:nvSpPr>
          <p:cNvPr id="3" name="Zástupný symbol pro obsah 2"/>
          <p:cNvSpPr>
            <a:spLocks noGrp="1"/>
          </p:cNvSpPr>
          <p:nvPr>
            <p:ph sz="half" idx="1"/>
          </p:nvPr>
        </p:nvSpPr>
        <p:spPr>
          <a:xfrm>
            <a:off x="611560" y="1988840"/>
            <a:ext cx="8208912" cy="4680520"/>
          </a:xfrm>
          <a:solidFill>
            <a:srgbClr val="FFFEA6"/>
          </a:solidFill>
        </p:spPr>
        <p:txBody>
          <a:bodyPr>
            <a:noAutofit/>
          </a:bodyPr>
          <a:lstStyle/>
          <a:p>
            <a:endParaRPr lang="cs-CZ" sz="2400" dirty="0" smtClean="0"/>
          </a:p>
          <a:p>
            <a:r>
              <a:rPr lang="en-US" sz="2400" dirty="0" smtClean="0"/>
              <a:t>If you arrive at </a:t>
            </a:r>
            <a:r>
              <a:rPr lang="en-US" sz="2400" b="1" u="sng" dirty="0" err="1" smtClean="0">
                <a:solidFill>
                  <a:srgbClr val="C00000"/>
                </a:solidFill>
              </a:rPr>
              <a:t>Václav</a:t>
            </a:r>
            <a:r>
              <a:rPr lang="en-US" sz="2400" b="1" u="sng" dirty="0" smtClean="0">
                <a:solidFill>
                  <a:srgbClr val="C00000"/>
                </a:solidFill>
              </a:rPr>
              <a:t> Havel Airport (originally named </a:t>
            </a:r>
            <a:r>
              <a:rPr lang="en-US" sz="2400" b="1" u="sng" dirty="0" err="1" smtClean="0">
                <a:solidFill>
                  <a:srgbClr val="C00000"/>
                </a:solidFill>
              </a:rPr>
              <a:t>Ruzyně</a:t>
            </a:r>
            <a:r>
              <a:rPr lang="en-US" sz="2400" b="1" u="sng" dirty="0" smtClean="0">
                <a:solidFill>
                  <a:srgbClr val="C00000"/>
                </a:solidFill>
              </a:rPr>
              <a:t>) </a:t>
            </a:r>
            <a:r>
              <a:rPr lang="en-US" sz="2400" dirty="0" smtClean="0"/>
              <a:t>, you don´t have to </a:t>
            </a:r>
            <a:r>
              <a:rPr lang="en-US" sz="2400" b="1" dirty="0" smtClean="0">
                <a:solidFill>
                  <a:srgbClr val="C00000"/>
                </a:solidFill>
              </a:rPr>
              <a:t>take a taxi</a:t>
            </a:r>
            <a:r>
              <a:rPr lang="en-US" sz="2400" dirty="0" smtClean="0">
                <a:solidFill>
                  <a:srgbClr val="C00000"/>
                </a:solidFill>
              </a:rPr>
              <a:t> </a:t>
            </a:r>
            <a:r>
              <a:rPr lang="en-US" sz="2400" dirty="0" smtClean="0"/>
              <a:t>(it is very expensive). First you must buy </a:t>
            </a:r>
            <a:r>
              <a:rPr lang="en-US" sz="2400" b="1" dirty="0" smtClean="0">
                <a:solidFill>
                  <a:srgbClr val="C00000"/>
                </a:solidFill>
              </a:rPr>
              <a:t>a (transfer) ticket valid for 90 minutes </a:t>
            </a:r>
            <a:r>
              <a:rPr lang="en-US" sz="2400" dirty="0" smtClean="0"/>
              <a:t>and </a:t>
            </a:r>
            <a:r>
              <a:rPr lang="en-US" sz="2400" b="1" dirty="0" smtClean="0">
                <a:solidFill>
                  <a:srgbClr val="C00000"/>
                </a:solidFill>
              </a:rPr>
              <a:t>validate</a:t>
            </a:r>
            <a:r>
              <a:rPr lang="en-US" sz="2400" dirty="0" smtClean="0"/>
              <a:t> it in the </a:t>
            </a:r>
            <a:r>
              <a:rPr lang="en-US" sz="2400" b="1" dirty="0" smtClean="0">
                <a:solidFill>
                  <a:srgbClr val="C00000"/>
                </a:solidFill>
              </a:rPr>
              <a:t>stamping device </a:t>
            </a:r>
            <a:r>
              <a:rPr lang="en-US" sz="2400" dirty="0" smtClean="0"/>
              <a:t>in the bus  . The  bus takes you to the centre and you can get off at any bus stop where there is an </a:t>
            </a:r>
            <a:r>
              <a:rPr lang="en-US" sz="2400" b="1" dirty="0" smtClean="0">
                <a:solidFill>
                  <a:srgbClr val="C00000"/>
                </a:solidFill>
              </a:rPr>
              <a:t>interchange station </a:t>
            </a:r>
            <a:r>
              <a:rPr lang="en-US" sz="2400" dirty="0" smtClean="0"/>
              <a:t>to metro – the Czech </a:t>
            </a:r>
            <a:r>
              <a:rPr lang="en-US" sz="2400" b="1" dirty="0" smtClean="0">
                <a:solidFill>
                  <a:srgbClr val="C00000"/>
                </a:solidFill>
              </a:rPr>
              <a:t>underground</a:t>
            </a:r>
            <a:r>
              <a:rPr lang="en-US" sz="2400" dirty="0" smtClean="0"/>
              <a:t>. Then  it´s quite easy to read the metro plan and choose the right line. (see metro plan: </a:t>
            </a:r>
            <a:r>
              <a:rPr lang="cs-CZ" sz="2400" dirty="0" smtClean="0">
                <a:hlinkClick r:id="rId2"/>
              </a:rPr>
              <a:t>http://upload.wikimedia.org/wikipedia/commons/f/fe/Prague_metro_plan_2012.svg</a:t>
            </a:r>
            <a:r>
              <a:rPr lang="cs-CZ" sz="2400" dirty="0" smtClean="0"/>
              <a:t>)</a:t>
            </a:r>
            <a:endParaRPr lang="cs-CZ" sz="2400" dirty="0"/>
          </a:p>
        </p:txBody>
      </p:sp>
      <p:pic>
        <p:nvPicPr>
          <p:cNvPr id="10"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3" cstate="print"/>
          <a:srcRect l="19770" t="8141" r="19770" b="34888"/>
          <a:stretch>
            <a:fillRect/>
          </a:stretch>
        </p:blipFill>
        <p:spPr bwMode="auto">
          <a:xfrm>
            <a:off x="0" y="404664"/>
            <a:ext cx="971600" cy="1085906"/>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899592" y="1196752"/>
            <a:ext cx="7776864" cy="4893647"/>
          </a:xfrm>
          <a:prstGeom prst="rect">
            <a:avLst/>
          </a:prstGeom>
        </p:spPr>
        <p:txBody>
          <a:bodyPr wrap="square">
            <a:spAutoFit/>
          </a:bodyPr>
          <a:lstStyle/>
          <a:p>
            <a:r>
              <a:rPr lang="cs-CZ" sz="2400" dirty="0" smtClean="0"/>
              <a:t> </a:t>
            </a:r>
            <a:r>
              <a:rPr lang="en-GB" sz="2400" dirty="0" smtClean="0"/>
              <a:t>I live in…..Street at number ……., so you must take  ……line ( </a:t>
            </a:r>
            <a:r>
              <a:rPr lang="en-GB" sz="2400" b="1" dirty="0" smtClean="0">
                <a:solidFill>
                  <a:srgbClr val="00B050"/>
                </a:solidFill>
              </a:rPr>
              <a:t>A</a:t>
            </a:r>
            <a:r>
              <a:rPr lang="en-GB" sz="2400" b="1" dirty="0" smtClean="0"/>
              <a:t> </a:t>
            </a:r>
            <a:r>
              <a:rPr lang="en-GB" sz="2400" dirty="0" smtClean="0"/>
              <a:t>–green </a:t>
            </a:r>
            <a:r>
              <a:rPr lang="en-GB" sz="2400" b="1" dirty="0" smtClean="0">
                <a:solidFill>
                  <a:srgbClr val="C00000"/>
                </a:solidFill>
              </a:rPr>
              <a:t>line</a:t>
            </a:r>
            <a:r>
              <a:rPr lang="en-GB" sz="2400" dirty="0" smtClean="0"/>
              <a:t>, </a:t>
            </a:r>
            <a:r>
              <a:rPr lang="en-GB" sz="2400" b="1" dirty="0" smtClean="0">
                <a:ln>
                  <a:solidFill>
                    <a:schemeClr val="tx1"/>
                  </a:solidFill>
                </a:ln>
                <a:solidFill>
                  <a:srgbClr val="FFFF00"/>
                </a:solidFill>
              </a:rPr>
              <a:t>B</a:t>
            </a:r>
            <a:r>
              <a:rPr lang="en-GB" sz="2400" dirty="0" smtClean="0"/>
              <a:t> – yellow line,</a:t>
            </a:r>
            <a:r>
              <a:rPr lang="en-GB" sz="2400" b="1" dirty="0" smtClean="0"/>
              <a:t> </a:t>
            </a:r>
            <a:r>
              <a:rPr lang="en-GB" sz="2400" b="1" dirty="0" smtClean="0">
                <a:solidFill>
                  <a:srgbClr val="FF0000"/>
                </a:solidFill>
              </a:rPr>
              <a:t>C</a:t>
            </a:r>
            <a:r>
              <a:rPr lang="en-GB" sz="2400" b="1" dirty="0" smtClean="0"/>
              <a:t> </a:t>
            </a:r>
            <a:r>
              <a:rPr lang="en-GB" sz="2400" dirty="0" smtClean="0"/>
              <a:t>– red line) and  </a:t>
            </a:r>
            <a:r>
              <a:rPr lang="en-GB" sz="2400" b="1" dirty="0" smtClean="0">
                <a:solidFill>
                  <a:srgbClr val="C00000"/>
                </a:solidFill>
              </a:rPr>
              <a:t>change at</a:t>
            </a:r>
            <a:r>
              <a:rPr lang="en-GB" sz="2400" dirty="0" smtClean="0"/>
              <a:t>…...</a:t>
            </a:r>
            <a:r>
              <a:rPr lang="en-GB" sz="2400" b="1" dirty="0" smtClean="0">
                <a:solidFill>
                  <a:srgbClr val="C00000"/>
                </a:solidFill>
              </a:rPr>
              <a:t> transfer station to</a:t>
            </a:r>
            <a:r>
              <a:rPr lang="en-GB" sz="2400" dirty="0" smtClean="0"/>
              <a:t>…..</a:t>
            </a:r>
            <a:r>
              <a:rPr lang="en-GB" sz="2400" b="1" dirty="0" smtClean="0">
                <a:solidFill>
                  <a:srgbClr val="C00000"/>
                </a:solidFill>
              </a:rPr>
              <a:t>line  and </a:t>
            </a:r>
            <a:r>
              <a:rPr lang="en-GB" sz="2400" dirty="0" smtClean="0"/>
              <a:t>get off at………station,  take the exit to…street,  turn left and go about 80 metres along this street until</a:t>
            </a:r>
            <a:r>
              <a:rPr lang="cs-CZ" sz="2400" dirty="0" smtClean="0"/>
              <a:t> </a:t>
            </a:r>
            <a:r>
              <a:rPr lang="en-GB" sz="2400" dirty="0" smtClean="0"/>
              <a:t>you come to the traffic lights. Cross the road and  turn left. My flat is about 15 metres from there between the post office and  bakery</a:t>
            </a:r>
            <a:r>
              <a:rPr lang="en-GB" dirty="0" smtClean="0"/>
              <a:t>.</a:t>
            </a:r>
          </a:p>
          <a:p>
            <a:pPr>
              <a:buFont typeface="Arial" pitchFamily="34" charset="0"/>
              <a:buChar char="•"/>
            </a:pPr>
            <a:r>
              <a:rPr lang="en-GB" sz="2400" dirty="0" smtClean="0"/>
              <a:t>     If you arrive by train at the </a:t>
            </a:r>
            <a:r>
              <a:rPr lang="en-GB" sz="2400" b="1" u="sng" dirty="0" smtClean="0">
                <a:solidFill>
                  <a:srgbClr val="C00000"/>
                </a:solidFill>
              </a:rPr>
              <a:t>Main Train Station </a:t>
            </a:r>
            <a:r>
              <a:rPr lang="en-GB" sz="2400" u="sng" dirty="0" smtClean="0"/>
              <a:t>(</a:t>
            </a:r>
            <a:r>
              <a:rPr lang="en-GB" sz="2400" dirty="0" smtClean="0"/>
              <a:t>picture No</a:t>
            </a:r>
            <a:r>
              <a:rPr lang="cs-CZ" sz="2400" dirty="0" smtClean="0"/>
              <a:t>.</a:t>
            </a:r>
            <a:r>
              <a:rPr lang="en-GB" sz="2400" dirty="0" smtClean="0"/>
              <a:t> 1, website: </a:t>
            </a:r>
            <a:r>
              <a:rPr lang="cs-CZ" sz="2400" u="sng" dirty="0" smtClean="0"/>
              <a:t>http://</a:t>
            </a:r>
            <a:r>
              <a:rPr lang="cs-CZ" sz="2400" u="sng" dirty="0" smtClean="0">
                <a:hlinkClick r:id="rId2"/>
              </a:rPr>
              <a:t>en.wikipedia.org/wiki/Praha_hlavn%C3%AD_n%C3%A1dra%C5%BE%C3%AD</a:t>
            </a:r>
            <a:r>
              <a:rPr lang="en-GB" sz="2400" u="sng" dirty="0" smtClean="0"/>
              <a:t>)</a:t>
            </a:r>
            <a:r>
              <a:rPr lang="en-GB" sz="2400" dirty="0" smtClean="0"/>
              <a:t>, it´s even easier. There is a metro station there. You can buy the ticket at the ticket </a:t>
            </a:r>
            <a:r>
              <a:rPr lang="en-GB" sz="2400" b="1" dirty="0" smtClean="0">
                <a:solidFill>
                  <a:srgbClr val="C00000"/>
                </a:solidFill>
              </a:rPr>
              <a:t>vending machine </a:t>
            </a:r>
            <a:r>
              <a:rPr lang="en-GB" sz="2400" dirty="0" smtClean="0"/>
              <a:t>there or at  the newsagent´s.</a:t>
            </a:r>
            <a:endParaRPr lang="en-GB" sz="2400" dirty="0"/>
          </a:p>
        </p:txBody>
      </p:sp>
      <p:pic>
        <p:nvPicPr>
          <p:cNvPr id="6"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3" cstate="print"/>
          <a:srcRect l="19770" t="8141" r="19770" b="34888"/>
          <a:stretch>
            <a:fillRect/>
          </a:stretch>
        </p:blipFill>
        <p:spPr bwMode="auto">
          <a:xfrm>
            <a:off x="0" y="0"/>
            <a:ext cx="971600" cy="1085906"/>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77500" lnSpcReduction="20000"/>
          </a:bodyPr>
          <a:lstStyle/>
          <a:p>
            <a:endParaRPr lang="cs-CZ" sz="2400" dirty="0" smtClean="0"/>
          </a:p>
          <a:p>
            <a:endParaRPr lang="cs-CZ" sz="2800" dirty="0" smtClean="0"/>
          </a:p>
          <a:p>
            <a:r>
              <a:rPr lang="en-GB" sz="2800" dirty="0" smtClean="0"/>
              <a:t>(There is also </a:t>
            </a:r>
            <a:r>
              <a:rPr lang="en-GB" sz="2800" b="1" u="sng" dirty="0" smtClean="0">
                <a:solidFill>
                  <a:srgbClr val="C00000"/>
                </a:solidFill>
              </a:rPr>
              <a:t>Masaryk Station </a:t>
            </a:r>
            <a:r>
              <a:rPr lang="en-GB" sz="2800" u="sng" dirty="0" smtClean="0"/>
              <a:t>(No</a:t>
            </a:r>
            <a:r>
              <a:rPr lang="cs-CZ" sz="2800" u="sng" dirty="0" smtClean="0"/>
              <a:t>.</a:t>
            </a:r>
            <a:r>
              <a:rPr lang="en-GB" sz="2800" u="sng" dirty="0" smtClean="0"/>
              <a:t> 2) </a:t>
            </a:r>
            <a:r>
              <a:rPr lang="en-GB" sz="2800" dirty="0" smtClean="0"/>
              <a:t>in Prague. I don´t expect you to arrive there. If yes, metro station is there,</a:t>
            </a:r>
            <a:r>
              <a:rPr lang="cs-CZ" sz="2800" dirty="0" smtClean="0"/>
              <a:t> </a:t>
            </a:r>
            <a:r>
              <a:rPr lang="en-GB" sz="2800" dirty="0" smtClean="0"/>
              <a:t>too. )</a:t>
            </a:r>
          </a:p>
          <a:p>
            <a:r>
              <a:rPr lang="en-GB" sz="2800" dirty="0" smtClean="0"/>
              <a:t>If you go by bus, you probably get off at </a:t>
            </a:r>
            <a:r>
              <a:rPr lang="en-GB" sz="2800" b="1" u="sng" dirty="0" err="1" smtClean="0">
                <a:solidFill>
                  <a:srgbClr val="C00000"/>
                </a:solidFill>
              </a:rPr>
              <a:t>Florenc</a:t>
            </a:r>
            <a:r>
              <a:rPr lang="en-GB" sz="2800" b="1" u="sng" dirty="0" smtClean="0">
                <a:solidFill>
                  <a:srgbClr val="C00000"/>
                </a:solidFill>
              </a:rPr>
              <a:t> Bus station </a:t>
            </a:r>
            <a:r>
              <a:rPr lang="en-GB" sz="2800" u="sng" dirty="0" smtClean="0"/>
              <a:t>(No</a:t>
            </a:r>
            <a:r>
              <a:rPr lang="cs-CZ" sz="2800" u="sng" dirty="0" smtClean="0"/>
              <a:t>.</a:t>
            </a:r>
            <a:r>
              <a:rPr lang="en-GB" sz="2800" u="sng" dirty="0" smtClean="0"/>
              <a:t> 3) </a:t>
            </a:r>
            <a:r>
              <a:rPr lang="en-GB" sz="2800" dirty="0" smtClean="0"/>
              <a:t>and the metro station is there as well.</a:t>
            </a:r>
          </a:p>
          <a:p>
            <a:r>
              <a:rPr lang="en-GB" sz="2800" dirty="0" smtClean="0"/>
              <a:t>I am sending you some information about  them and</a:t>
            </a:r>
            <a:r>
              <a:rPr lang="cs-CZ" sz="2800" dirty="0" smtClean="0"/>
              <a:t> </a:t>
            </a:r>
            <a:r>
              <a:rPr lang="cs-CZ" sz="2800" dirty="0" err="1" smtClean="0"/>
              <a:t>some</a:t>
            </a:r>
            <a:r>
              <a:rPr lang="cs-CZ" sz="2800" dirty="0" smtClean="0"/>
              <a:t> </a:t>
            </a:r>
            <a:r>
              <a:rPr lang="en-GB" sz="2800" dirty="0" smtClean="0"/>
              <a:t>photos:</a:t>
            </a:r>
          </a:p>
          <a:p>
            <a:pPr>
              <a:buNone/>
            </a:pPr>
            <a:endParaRPr lang="en-GB" sz="2800" b="1" dirty="0" smtClean="0"/>
          </a:p>
          <a:p>
            <a:pPr>
              <a:buNone/>
            </a:pPr>
            <a:r>
              <a:rPr lang="en-GB" sz="2800" b="1" dirty="0" smtClean="0"/>
              <a:t>Main Train Station in Prague</a:t>
            </a:r>
          </a:p>
          <a:p>
            <a:pPr>
              <a:buNone/>
            </a:pPr>
            <a:r>
              <a:rPr lang="en-GB" sz="2800" dirty="0" smtClean="0"/>
              <a:t>(originally it was built in </a:t>
            </a:r>
          </a:p>
          <a:p>
            <a:pPr>
              <a:buNone/>
            </a:pPr>
            <a:r>
              <a:rPr lang="en-GB" sz="2800" dirty="0" smtClean="0"/>
              <a:t>Neo-Renaissance  style </a:t>
            </a:r>
          </a:p>
          <a:p>
            <a:pPr>
              <a:buNone/>
            </a:pPr>
            <a:r>
              <a:rPr lang="en-GB" sz="2800" dirty="0" smtClean="0"/>
              <a:t>by arch. </a:t>
            </a:r>
            <a:r>
              <a:rPr lang="en-GB" sz="2800" dirty="0" err="1" smtClean="0"/>
              <a:t>Ignác</a:t>
            </a:r>
            <a:r>
              <a:rPr lang="en-GB" sz="2800" dirty="0" smtClean="0"/>
              <a:t> </a:t>
            </a:r>
            <a:r>
              <a:rPr lang="en-GB" sz="2800" dirty="0" err="1" smtClean="0"/>
              <a:t>Ullmann</a:t>
            </a:r>
            <a:r>
              <a:rPr lang="en-GB" sz="2800" dirty="0" smtClean="0"/>
              <a:t> (1871),</a:t>
            </a:r>
          </a:p>
          <a:p>
            <a:pPr>
              <a:buNone/>
            </a:pPr>
            <a:r>
              <a:rPr lang="en-GB" sz="2800" dirty="0" smtClean="0"/>
              <a:t> rebuilt  in Art Nouveau</a:t>
            </a:r>
          </a:p>
          <a:p>
            <a:pPr>
              <a:buNone/>
            </a:pPr>
            <a:r>
              <a:rPr lang="en-GB" sz="2800" dirty="0" smtClean="0"/>
              <a:t> style in 1901-1909 by </a:t>
            </a:r>
            <a:r>
              <a:rPr lang="en-GB" sz="2800" dirty="0" err="1" smtClean="0">
                <a:solidFill>
                  <a:srgbClr val="C00000"/>
                </a:solidFill>
              </a:rPr>
              <a:t>arch.Josef</a:t>
            </a:r>
            <a:r>
              <a:rPr lang="en-GB" sz="2800" dirty="0" smtClean="0">
                <a:solidFill>
                  <a:srgbClr val="C00000"/>
                </a:solidFill>
              </a:rPr>
              <a:t> </a:t>
            </a:r>
            <a:r>
              <a:rPr lang="en-GB" sz="2800" dirty="0" err="1" smtClean="0">
                <a:solidFill>
                  <a:srgbClr val="C00000"/>
                </a:solidFill>
              </a:rPr>
              <a:t>Fanta</a:t>
            </a:r>
            <a:r>
              <a:rPr lang="en-GB" sz="2800" dirty="0" smtClean="0"/>
              <a:t>)</a:t>
            </a:r>
          </a:p>
          <a:p>
            <a:pPr>
              <a:buNone/>
            </a:pPr>
            <a:endParaRPr lang="cs-CZ" sz="2400" dirty="0"/>
          </a:p>
          <a:p>
            <a:pPr>
              <a:buNone/>
            </a:pPr>
            <a:r>
              <a:rPr lang="cs-CZ" sz="1600" dirty="0" smtClean="0"/>
              <a:t>	1.ZÖRNER (PADDY), </a:t>
            </a:r>
            <a:r>
              <a:rPr lang="cs-CZ" sz="1600" dirty="0" err="1" smtClean="0"/>
              <a:t>Patrick</a:t>
            </a:r>
            <a:r>
              <a:rPr lang="cs-CZ" sz="1600" dirty="0" smtClean="0"/>
              <a:t>-Emil. </a:t>
            </a:r>
            <a:r>
              <a:rPr lang="cs-CZ" sz="1600" i="1" dirty="0" smtClean="0"/>
              <a:t>http://commons.wikimedia.org/wiki/File:Praha_2005-09-19_Main_Station-00.jpg</a:t>
            </a:r>
            <a:r>
              <a:rPr lang="cs-CZ" sz="1600" dirty="0" smtClean="0"/>
              <a:t> [online]. 9.9.2005 [cit. 23.8.2013]. </a:t>
            </a:r>
            <a:r>
              <a:rPr lang="en-US" sz="1600" dirty="0" err="1" smtClean="0"/>
              <a:t>Dostupný</a:t>
            </a:r>
            <a:r>
              <a:rPr lang="en-US" sz="1600" dirty="0" smtClean="0"/>
              <a:t> pod </a:t>
            </a:r>
            <a:r>
              <a:rPr lang="en-US" sz="1600" dirty="0" err="1" smtClean="0"/>
              <a:t>licencí</a:t>
            </a:r>
            <a:r>
              <a:rPr lang="en-US" sz="1600" dirty="0" smtClean="0"/>
              <a:t> Creative Commons</a:t>
            </a:r>
            <a:r>
              <a:rPr lang="cs-CZ" sz="1600" dirty="0" smtClean="0"/>
              <a:t> na WWW: http://upload.wikimedia.org/wikipedia/commons/thumb/5/5f/Praha_2005-09-19_Main_Station-00.jpg/800px-Praha_2005-09-19_Main_Station-00.jpg</a:t>
            </a:r>
          </a:p>
        </p:txBody>
      </p:sp>
      <p:pic>
        <p:nvPicPr>
          <p:cNvPr id="38914" name="Picture 2" descr="File:Praha 2005-09-19 Main Station-00.jpg"/>
          <p:cNvPicPr>
            <a:picLocks noChangeAspect="1" noChangeArrowheads="1"/>
          </p:cNvPicPr>
          <p:nvPr/>
        </p:nvPicPr>
        <p:blipFill>
          <a:blip r:embed="rId2" cstate="print"/>
          <a:srcRect l="15945" t="9921" r="3543" b="25512"/>
          <a:stretch>
            <a:fillRect/>
          </a:stretch>
        </p:blipFill>
        <p:spPr bwMode="auto">
          <a:xfrm>
            <a:off x="5004048" y="2636912"/>
            <a:ext cx="3284193" cy="1975181"/>
          </a:xfrm>
          <a:prstGeom prst="rect">
            <a:avLst/>
          </a:prstGeom>
          <a:noFill/>
        </p:spPr>
      </p:pic>
      <p:sp>
        <p:nvSpPr>
          <p:cNvPr id="5" name="TextovéPole 4"/>
          <p:cNvSpPr txBox="1"/>
          <p:nvPr/>
        </p:nvSpPr>
        <p:spPr>
          <a:xfrm>
            <a:off x="4355976" y="2924944"/>
            <a:ext cx="683200" cy="369332"/>
          </a:xfrm>
          <a:prstGeom prst="rect">
            <a:avLst/>
          </a:prstGeom>
          <a:noFill/>
        </p:spPr>
        <p:txBody>
          <a:bodyPr wrap="none" rtlCol="0">
            <a:spAutoFit/>
          </a:bodyPr>
          <a:lstStyle/>
          <a:p>
            <a:r>
              <a:rPr lang="cs-CZ" dirty="0" smtClean="0"/>
              <a:t>No. 1</a:t>
            </a:r>
            <a:endParaRPr lang="cs-CZ" dirty="0"/>
          </a:p>
        </p:txBody>
      </p:sp>
      <p:pic>
        <p:nvPicPr>
          <p:cNvPr id="6"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3" cstate="print"/>
          <a:srcRect l="19770" t="8141" r="19770" b="34888"/>
          <a:stretch>
            <a:fillRect/>
          </a:stretch>
        </p:blipFill>
        <p:spPr bwMode="auto">
          <a:xfrm>
            <a:off x="0" y="0"/>
            <a:ext cx="971600" cy="1085906"/>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2" name="Picture 6" descr="File:Hybernská, Masarykovo nádra&amp;zcaron;í, od Opletalovy.jpg"/>
          <p:cNvPicPr>
            <a:picLocks noChangeAspect="1" noChangeArrowheads="1"/>
          </p:cNvPicPr>
          <p:nvPr/>
        </p:nvPicPr>
        <p:blipFill>
          <a:blip r:embed="rId2" cstate="print"/>
          <a:srcRect l="11811" r="1476" b="6016"/>
          <a:stretch>
            <a:fillRect/>
          </a:stretch>
        </p:blipFill>
        <p:spPr bwMode="auto">
          <a:xfrm>
            <a:off x="4211960" y="1772816"/>
            <a:ext cx="4620587" cy="3687181"/>
          </a:xfrm>
          <a:prstGeom prst="rect">
            <a:avLst/>
          </a:prstGeom>
          <a:noFill/>
        </p:spPr>
      </p:pic>
      <p:sp>
        <p:nvSpPr>
          <p:cNvPr id="7" name="Obdélník 6"/>
          <p:cNvSpPr/>
          <p:nvPr/>
        </p:nvSpPr>
        <p:spPr>
          <a:xfrm>
            <a:off x="2303240" y="404664"/>
            <a:ext cx="6840760" cy="1446550"/>
          </a:xfrm>
          <a:prstGeom prst="rect">
            <a:avLst/>
          </a:prstGeom>
        </p:spPr>
        <p:txBody>
          <a:bodyPr wrap="square">
            <a:spAutoFit/>
          </a:bodyPr>
          <a:lstStyle/>
          <a:p>
            <a:r>
              <a:rPr lang="cs-CZ" sz="1400" dirty="0" smtClean="0"/>
              <a:t>2.SŠJŮ.  </a:t>
            </a:r>
            <a:r>
              <a:rPr lang="cs-CZ" sz="1400" i="1" dirty="0" smtClean="0"/>
              <a:t>http://commons.wikimedia.org/wiki/File:Hybernsk%C3%A1,_Masarykovo_n% C3%A1dra%C5%BE%C3%AD,_od_Opletalovy.jpg</a:t>
            </a:r>
            <a:r>
              <a:rPr lang="cs-CZ" sz="1400" dirty="0" smtClean="0"/>
              <a:t> [online]. 27.7.2006 [cit. 23.8.2013]. </a:t>
            </a:r>
          </a:p>
          <a:p>
            <a:r>
              <a:rPr lang="en-US" sz="1400" dirty="0" err="1" smtClean="0"/>
              <a:t>Dostupný</a:t>
            </a:r>
            <a:r>
              <a:rPr lang="en-US" sz="1400" dirty="0" smtClean="0"/>
              <a:t> pod </a:t>
            </a:r>
            <a:r>
              <a:rPr lang="en-US" sz="1400" dirty="0" err="1" smtClean="0"/>
              <a:t>licencí</a:t>
            </a:r>
            <a:r>
              <a:rPr lang="en-US" sz="1400" dirty="0" smtClean="0"/>
              <a:t> Creative Commons </a:t>
            </a:r>
            <a:r>
              <a:rPr lang="cs-CZ" sz="1400" dirty="0" smtClean="0"/>
              <a:t>na WWW: http://upload.wikimedia.org/wikipedia/</a:t>
            </a:r>
          </a:p>
          <a:p>
            <a:r>
              <a:rPr lang="cs-CZ" sz="1400" dirty="0" err="1" smtClean="0"/>
              <a:t>commons</a:t>
            </a:r>
            <a:r>
              <a:rPr lang="cs-CZ" sz="1400" dirty="0" smtClean="0"/>
              <a:t>/</a:t>
            </a:r>
            <a:r>
              <a:rPr lang="cs-CZ" sz="1400" dirty="0" err="1" smtClean="0"/>
              <a:t>thumb</a:t>
            </a:r>
            <a:r>
              <a:rPr lang="cs-CZ" sz="1400" dirty="0" smtClean="0"/>
              <a:t>/3/30/</a:t>
            </a:r>
            <a:r>
              <a:rPr lang="cs-CZ" sz="1400" dirty="0" err="1" smtClean="0"/>
              <a:t>Hybernsk</a:t>
            </a:r>
            <a:r>
              <a:rPr lang="cs-CZ" sz="1400" dirty="0" smtClean="0"/>
              <a:t>%C3%A1%2C_Masarykovo_n%C3%A1dra%C5%BE%C3%</a:t>
            </a:r>
          </a:p>
          <a:p>
            <a:r>
              <a:rPr lang="cs-CZ" sz="1400" dirty="0" smtClean="0"/>
              <a:t>AD%2C_od_</a:t>
            </a:r>
            <a:r>
              <a:rPr lang="cs-CZ" sz="1400" dirty="0" err="1" smtClean="0"/>
              <a:t>Opletalovy.jpg</a:t>
            </a:r>
            <a:r>
              <a:rPr lang="cs-CZ" sz="1400" dirty="0" smtClean="0"/>
              <a:t>/800px-</a:t>
            </a:r>
            <a:r>
              <a:rPr lang="cs-CZ" sz="1400" dirty="0" err="1" smtClean="0"/>
              <a:t>Hybernsk</a:t>
            </a:r>
            <a:r>
              <a:rPr lang="cs-CZ" sz="1400" dirty="0" smtClean="0"/>
              <a:t>%C3%A1%2C_Masarykovo_n%C3%A1dra%C5</a:t>
            </a:r>
          </a:p>
          <a:p>
            <a:r>
              <a:rPr lang="cs-CZ" sz="1400" dirty="0" smtClean="0"/>
              <a:t>%BE%C3%AD%2C_od_Opletalovy.</a:t>
            </a:r>
            <a:r>
              <a:rPr lang="cs-CZ" sz="1400" dirty="0" err="1" smtClean="0"/>
              <a:t>jpg</a:t>
            </a:r>
            <a:r>
              <a:rPr lang="cs-CZ" dirty="0" smtClean="0"/>
              <a:t> </a:t>
            </a:r>
            <a:endParaRPr lang="cs-CZ" dirty="0"/>
          </a:p>
        </p:txBody>
      </p:sp>
      <p:sp>
        <p:nvSpPr>
          <p:cNvPr id="9" name="TextovéPole 8"/>
          <p:cNvSpPr txBox="1"/>
          <p:nvPr/>
        </p:nvSpPr>
        <p:spPr>
          <a:xfrm>
            <a:off x="3923928" y="1700808"/>
            <a:ext cx="340158" cy="461665"/>
          </a:xfrm>
          <a:prstGeom prst="rect">
            <a:avLst/>
          </a:prstGeom>
          <a:noFill/>
        </p:spPr>
        <p:txBody>
          <a:bodyPr wrap="none" rtlCol="0">
            <a:spAutoFit/>
          </a:bodyPr>
          <a:lstStyle/>
          <a:p>
            <a:r>
              <a:rPr lang="cs-CZ" sz="2400" dirty="0" smtClean="0"/>
              <a:t>2</a:t>
            </a:r>
            <a:endParaRPr lang="cs-CZ" sz="2400" dirty="0"/>
          </a:p>
        </p:txBody>
      </p:sp>
      <p:sp>
        <p:nvSpPr>
          <p:cNvPr id="10" name="TextovéPole 9"/>
          <p:cNvSpPr txBox="1"/>
          <p:nvPr/>
        </p:nvSpPr>
        <p:spPr>
          <a:xfrm>
            <a:off x="5436096" y="1484784"/>
            <a:ext cx="2882392" cy="461665"/>
          </a:xfrm>
          <a:prstGeom prst="rect">
            <a:avLst/>
          </a:prstGeom>
          <a:solidFill>
            <a:srgbClr val="E9FE9C"/>
          </a:solidFill>
        </p:spPr>
        <p:txBody>
          <a:bodyPr wrap="none" rtlCol="0">
            <a:spAutoFit/>
          </a:bodyPr>
          <a:lstStyle/>
          <a:p>
            <a:r>
              <a:rPr lang="cs-CZ" sz="2400" dirty="0" smtClean="0"/>
              <a:t>Masaryk </a:t>
            </a:r>
            <a:r>
              <a:rPr lang="cs-CZ" sz="2400" dirty="0" err="1" smtClean="0"/>
              <a:t>Train</a:t>
            </a:r>
            <a:r>
              <a:rPr lang="cs-CZ" sz="2400" dirty="0" smtClean="0"/>
              <a:t> Station</a:t>
            </a:r>
            <a:endParaRPr lang="cs-CZ" sz="2400" dirty="0"/>
          </a:p>
        </p:txBody>
      </p:sp>
      <p:pic>
        <p:nvPicPr>
          <p:cNvPr id="39944" name="Picture 8" descr="Soubor:ÚAN Florenc-vchod K&amp;rcaron;i&amp;zcaron;íkova.jpg"/>
          <p:cNvPicPr>
            <a:picLocks noChangeAspect="1" noChangeArrowheads="1"/>
          </p:cNvPicPr>
          <p:nvPr/>
        </p:nvPicPr>
        <p:blipFill>
          <a:blip r:embed="rId3" cstate="print"/>
          <a:srcRect l="14528" r="10984" b="13008"/>
          <a:stretch>
            <a:fillRect/>
          </a:stretch>
        </p:blipFill>
        <p:spPr bwMode="auto">
          <a:xfrm>
            <a:off x="251520" y="2132856"/>
            <a:ext cx="3706973" cy="2830303"/>
          </a:xfrm>
          <a:prstGeom prst="rect">
            <a:avLst/>
          </a:prstGeom>
          <a:noFill/>
        </p:spPr>
      </p:pic>
      <p:sp>
        <p:nvSpPr>
          <p:cNvPr id="12" name="Obdélník 11"/>
          <p:cNvSpPr/>
          <p:nvPr/>
        </p:nvSpPr>
        <p:spPr>
          <a:xfrm>
            <a:off x="323528" y="5445224"/>
            <a:ext cx="8532440" cy="1169551"/>
          </a:xfrm>
          <a:prstGeom prst="rect">
            <a:avLst/>
          </a:prstGeom>
        </p:spPr>
        <p:txBody>
          <a:bodyPr wrap="square">
            <a:spAutoFit/>
          </a:bodyPr>
          <a:lstStyle/>
          <a:p>
            <a:r>
              <a:rPr lang="cs-CZ" sz="1400" dirty="0" smtClean="0"/>
              <a:t>3.ŠJŮ. </a:t>
            </a:r>
            <a:r>
              <a:rPr lang="cs-CZ" sz="1400" i="1" dirty="0" smtClean="0"/>
              <a:t>http://cs.wikipedia.org/wiki/Soubor:%C3%9AAN_Florenc-vchod_K%C5%99i%C5%BE%C3%ADkova.jpg</a:t>
            </a:r>
            <a:r>
              <a:rPr lang="cs-CZ" sz="1400" dirty="0" smtClean="0"/>
              <a:t> [online]. [cit. 23.8.2013]. Dostupný na WWW: http://upload.wikimedia.org/wikipedia/commons/thumb/0/0d/%C3%9AAN_Florenc-vchod_K%C5%99i%C5%BE%C3%ADkova.jpg/800px-%C3%9AAN_Florenc-vchod_K%C5%99i%C5%BE%C3%ADkova.jpg </a:t>
            </a:r>
            <a:endParaRPr lang="cs-CZ" sz="1400" dirty="0"/>
          </a:p>
        </p:txBody>
      </p:sp>
      <p:sp>
        <p:nvSpPr>
          <p:cNvPr id="13" name="TextovéPole 12"/>
          <p:cNvSpPr txBox="1"/>
          <p:nvPr/>
        </p:nvSpPr>
        <p:spPr>
          <a:xfrm>
            <a:off x="611560" y="4941168"/>
            <a:ext cx="3312368" cy="461665"/>
          </a:xfrm>
          <a:prstGeom prst="rect">
            <a:avLst/>
          </a:prstGeom>
          <a:solidFill>
            <a:srgbClr val="E9FE9C"/>
          </a:solidFill>
        </p:spPr>
        <p:txBody>
          <a:bodyPr wrap="square" rtlCol="0">
            <a:spAutoFit/>
          </a:bodyPr>
          <a:lstStyle/>
          <a:p>
            <a:r>
              <a:rPr lang="cs-CZ" sz="2400" dirty="0" smtClean="0"/>
              <a:t>Florenc Bus station.</a:t>
            </a:r>
            <a:endParaRPr lang="cs-CZ" sz="2400" dirty="0"/>
          </a:p>
        </p:txBody>
      </p:sp>
      <p:sp>
        <p:nvSpPr>
          <p:cNvPr id="11" name="TextovéPole 10"/>
          <p:cNvSpPr txBox="1"/>
          <p:nvPr/>
        </p:nvSpPr>
        <p:spPr>
          <a:xfrm>
            <a:off x="323528" y="4941168"/>
            <a:ext cx="340158" cy="461665"/>
          </a:xfrm>
          <a:prstGeom prst="rect">
            <a:avLst/>
          </a:prstGeom>
          <a:noFill/>
        </p:spPr>
        <p:txBody>
          <a:bodyPr wrap="none" rtlCol="0">
            <a:spAutoFit/>
          </a:bodyPr>
          <a:lstStyle/>
          <a:p>
            <a:r>
              <a:rPr lang="cs-CZ" sz="2400" dirty="0" smtClean="0"/>
              <a:t>3</a:t>
            </a:r>
            <a:endParaRPr lang="cs-CZ" dirty="0"/>
          </a:p>
        </p:txBody>
      </p:sp>
      <p:pic>
        <p:nvPicPr>
          <p:cNvPr id="14"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4" cstate="print"/>
          <a:srcRect l="19770" t="8141" r="19770" b="34888"/>
          <a:stretch>
            <a:fillRect/>
          </a:stretch>
        </p:blipFill>
        <p:spPr bwMode="auto">
          <a:xfrm>
            <a:off x="179512" y="188640"/>
            <a:ext cx="971600" cy="1085906"/>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1000" fill="hold"/>
                                        <p:tgtEl>
                                          <p:spTgt spid="14"/>
                                        </p:tgtEl>
                                        <p:attrNameLst>
                                          <p:attrName>ppt_w</p:attrName>
                                        </p:attrNameLst>
                                      </p:cBhvr>
                                      <p:tavLst>
                                        <p:tav tm="0">
                                          <p:val>
                                            <p:strVal val="#ppt_w*0.70"/>
                                          </p:val>
                                        </p:tav>
                                        <p:tav tm="100000">
                                          <p:val>
                                            <p:strVal val="#ppt_w"/>
                                          </p:val>
                                        </p:tav>
                                      </p:tavLst>
                                    </p:anim>
                                    <p:anim calcmode="lin" valueType="num">
                                      <p:cBhvr>
                                        <p:cTn id="8" dur="1000" fill="hold"/>
                                        <p:tgtEl>
                                          <p:spTgt spid="14"/>
                                        </p:tgtEl>
                                        <p:attrNameLst>
                                          <p:attrName>ppt_h</p:attrName>
                                        </p:attrNameLst>
                                      </p:cBhvr>
                                      <p:tavLst>
                                        <p:tav tm="0">
                                          <p:val>
                                            <p:strVal val="#ppt_h"/>
                                          </p:val>
                                        </p:tav>
                                        <p:tav tm="100000">
                                          <p:val>
                                            <p:strVal val="#ppt_h"/>
                                          </p:val>
                                        </p:tav>
                                      </p:tavLst>
                                    </p:anim>
                                    <p:animEffect transition="in" filter="fade">
                                      <p:cBhvr>
                                        <p:cTn id="9"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25584" b="34888"/>
          <a:stretch>
            <a:fillRect/>
          </a:stretch>
        </p:blipFill>
        <p:spPr bwMode="auto">
          <a:xfrm>
            <a:off x="0" y="0"/>
            <a:ext cx="1138521" cy="1186962"/>
          </a:xfrm>
          <a:prstGeom prst="rect">
            <a:avLst/>
          </a:prstGeom>
          <a:ln>
            <a:noFill/>
          </a:ln>
          <a:effectLst>
            <a:softEdge rad="112500"/>
          </a:effectLst>
        </p:spPr>
      </p:pic>
      <p:sp>
        <p:nvSpPr>
          <p:cNvPr id="5" name="Zástupný symbol pro obsah 4"/>
          <p:cNvSpPr>
            <a:spLocks noGrp="1"/>
          </p:cNvSpPr>
          <p:nvPr>
            <p:ph idx="1"/>
          </p:nvPr>
        </p:nvSpPr>
        <p:spPr>
          <a:xfrm>
            <a:off x="683568" y="620688"/>
            <a:ext cx="8229600" cy="5616624"/>
          </a:xfrm>
        </p:spPr>
        <p:txBody>
          <a:bodyPr>
            <a:normAutofit fontScale="85000" lnSpcReduction="10000"/>
          </a:bodyPr>
          <a:lstStyle/>
          <a:p>
            <a:r>
              <a:rPr lang="en-GB" sz="2800" dirty="0" smtClean="0"/>
              <a:t>In fact, there are more  </a:t>
            </a:r>
            <a:r>
              <a:rPr lang="en-GB" sz="2800" b="1" dirty="0" smtClean="0">
                <a:solidFill>
                  <a:srgbClr val="C00000"/>
                </a:solidFill>
              </a:rPr>
              <a:t>transport terminals </a:t>
            </a:r>
            <a:r>
              <a:rPr lang="en-GB" sz="2800" dirty="0" smtClean="0"/>
              <a:t>(e.g. </a:t>
            </a:r>
            <a:r>
              <a:rPr lang="en-GB" sz="2800" dirty="0" err="1" smtClean="0"/>
              <a:t>Smíchov</a:t>
            </a:r>
            <a:r>
              <a:rPr lang="en-GB" sz="2800" dirty="0" smtClean="0"/>
              <a:t> Bus Station, </a:t>
            </a:r>
            <a:r>
              <a:rPr lang="en-GB" sz="2800" dirty="0" err="1" smtClean="0"/>
              <a:t>Zličín</a:t>
            </a:r>
            <a:r>
              <a:rPr lang="en-GB" sz="2800" dirty="0" smtClean="0"/>
              <a:t> Bus Station, </a:t>
            </a:r>
            <a:r>
              <a:rPr lang="en-GB" sz="2800" dirty="0" err="1" smtClean="0"/>
              <a:t>Černý</a:t>
            </a:r>
            <a:r>
              <a:rPr lang="en-GB" sz="2800" dirty="0" smtClean="0"/>
              <a:t> most Bus Station and others)</a:t>
            </a:r>
          </a:p>
          <a:p>
            <a:r>
              <a:rPr lang="en-GB" sz="2800" dirty="0" smtClean="0"/>
              <a:t>If you prefer going  over</a:t>
            </a:r>
            <a:r>
              <a:rPr lang="cs-CZ" sz="2800" dirty="0" smtClean="0"/>
              <a:t>-</a:t>
            </a:r>
            <a:r>
              <a:rPr lang="en-GB" sz="2800" dirty="0" smtClean="0"/>
              <a:t>ground , you could take a </a:t>
            </a:r>
            <a:r>
              <a:rPr lang="en-GB" sz="2800" b="1" dirty="0" smtClean="0">
                <a:solidFill>
                  <a:srgbClr val="C00000"/>
                </a:solidFill>
              </a:rPr>
              <a:t>tramway or  </a:t>
            </a:r>
            <a:r>
              <a:rPr lang="en-GB" sz="2800" dirty="0" smtClean="0"/>
              <a:t>a</a:t>
            </a:r>
            <a:r>
              <a:rPr lang="en-GB" sz="2800" b="1" dirty="0" smtClean="0">
                <a:solidFill>
                  <a:srgbClr val="C00000"/>
                </a:solidFill>
              </a:rPr>
              <a:t> bus.</a:t>
            </a:r>
            <a:r>
              <a:rPr lang="en-GB" sz="2800" dirty="0" smtClean="0"/>
              <a:t> It enables you to see at least a part of Prague . In that case get off the bus at…. and get on tram No……. and get off at…………</a:t>
            </a:r>
          </a:p>
          <a:p>
            <a:r>
              <a:rPr lang="en-GB" sz="2800" dirty="0" smtClean="0"/>
              <a:t>I would like you to travel also by  special vehicles in Prague, too – </a:t>
            </a:r>
            <a:r>
              <a:rPr lang="en-GB" sz="2800" b="1" dirty="0" smtClean="0">
                <a:solidFill>
                  <a:srgbClr val="C00000"/>
                </a:solidFill>
              </a:rPr>
              <a:t>funicular railway</a:t>
            </a:r>
            <a:r>
              <a:rPr lang="cs-CZ" sz="2800" dirty="0" smtClean="0"/>
              <a:t> </a:t>
            </a:r>
            <a:r>
              <a:rPr lang="cs-CZ" sz="2800" b="1" dirty="0" smtClean="0"/>
              <a:t>(</a:t>
            </a:r>
            <a:r>
              <a:rPr lang="cs-CZ" sz="2800" dirty="0" err="1" smtClean="0">
                <a:solidFill>
                  <a:srgbClr val="C00000"/>
                </a:solidFill>
                <a:hlinkClick r:id="rId3"/>
              </a:rPr>
              <a:t>dpp.cz</a:t>
            </a:r>
            <a:r>
              <a:rPr lang="cs-CZ" sz="2800" dirty="0" smtClean="0">
                <a:solidFill>
                  <a:srgbClr val="C00000"/>
                </a:solidFill>
                <a:hlinkClick r:id="rId3"/>
              </a:rPr>
              <a:t> &gt; </a:t>
            </a:r>
            <a:r>
              <a:rPr lang="cs-CZ" sz="2800" dirty="0" err="1" smtClean="0">
                <a:solidFill>
                  <a:srgbClr val="C00000"/>
                </a:solidFill>
                <a:hlinkClick r:id="rId3"/>
              </a:rPr>
              <a:t>The</a:t>
            </a:r>
            <a:r>
              <a:rPr lang="cs-CZ" sz="2800" dirty="0" smtClean="0">
                <a:solidFill>
                  <a:srgbClr val="C00000"/>
                </a:solidFill>
                <a:hlinkClick r:id="rId3"/>
              </a:rPr>
              <a:t> Petřín </a:t>
            </a:r>
            <a:r>
              <a:rPr lang="cs-CZ" sz="2800" dirty="0" err="1" smtClean="0">
                <a:solidFill>
                  <a:srgbClr val="C00000"/>
                </a:solidFill>
                <a:hlinkClick r:id="rId3"/>
              </a:rPr>
              <a:t>Funicular</a:t>
            </a:r>
            <a:r>
              <a:rPr lang="cs-CZ" sz="2800" dirty="0" smtClean="0">
                <a:solidFill>
                  <a:srgbClr val="C00000"/>
                </a:solidFill>
                <a:hlinkClick r:id="rId3"/>
              </a:rPr>
              <a:t> | Dopravní podnik hlavního města Prahy</a:t>
            </a:r>
            <a:r>
              <a:rPr lang="cs-CZ" sz="2800" dirty="0" smtClean="0"/>
              <a:t>) </a:t>
            </a:r>
            <a:r>
              <a:rPr lang="en-GB" sz="2800" dirty="0" smtClean="0"/>
              <a:t>to the </a:t>
            </a:r>
            <a:r>
              <a:rPr lang="en-GB" sz="2800" dirty="0" err="1" smtClean="0"/>
              <a:t>Petřín</a:t>
            </a:r>
            <a:r>
              <a:rPr lang="en-GB" sz="2800" dirty="0" smtClean="0"/>
              <a:t> Hill  (where </a:t>
            </a:r>
            <a:r>
              <a:rPr lang="cs-CZ" sz="2800" dirty="0" err="1" smtClean="0"/>
              <a:t>there</a:t>
            </a:r>
            <a:r>
              <a:rPr lang="cs-CZ" sz="2800" dirty="0" smtClean="0"/>
              <a:t> </a:t>
            </a:r>
            <a:r>
              <a:rPr lang="en-GB" sz="2800" dirty="0" smtClean="0"/>
              <a:t>is a lookout  tower built </a:t>
            </a:r>
            <a:r>
              <a:rPr lang="cs-CZ" sz="2800" dirty="0" smtClean="0"/>
              <a:t>in </a:t>
            </a:r>
            <a:r>
              <a:rPr lang="cs-CZ" sz="2800" dirty="0" err="1" smtClean="0"/>
              <a:t>the</a:t>
            </a:r>
            <a:r>
              <a:rPr lang="cs-CZ" sz="2800" dirty="0" smtClean="0"/>
              <a:t> </a:t>
            </a:r>
            <a:r>
              <a:rPr lang="cs-CZ" sz="2800" dirty="0" err="1" smtClean="0"/>
              <a:t>shape</a:t>
            </a:r>
            <a:r>
              <a:rPr lang="cs-CZ" sz="2800" dirty="0" smtClean="0"/>
              <a:t> </a:t>
            </a:r>
            <a:r>
              <a:rPr lang="cs-CZ" sz="2800" dirty="0" err="1" smtClean="0"/>
              <a:t>of</a:t>
            </a:r>
            <a:r>
              <a:rPr lang="cs-CZ" sz="2800" dirty="0" smtClean="0"/>
              <a:t> </a:t>
            </a:r>
            <a:r>
              <a:rPr lang="en-GB" sz="2800" dirty="0" smtClean="0"/>
              <a:t> </a:t>
            </a:r>
            <a:r>
              <a:rPr lang="cs-CZ" sz="2800" dirty="0" err="1" smtClean="0"/>
              <a:t>the</a:t>
            </a:r>
            <a:r>
              <a:rPr lang="cs-CZ" sz="2800" dirty="0" smtClean="0"/>
              <a:t> </a:t>
            </a:r>
            <a:r>
              <a:rPr lang="cs-CZ" sz="2800" dirty="0" err="1" smtClean="0"/>
              <a:t>Eiffel</a:t>
            </a:r>
            <a:r>
              <a:rPr lang="cs-CZ" sz="2800" dirty="0" smtClean="0"/>
              <a:t> </a:t>
            </a:r>
            <a:r>
              <a:rPr lang="cs-CZ" sz="2800" dirty="0" err="1" smtClean="0"/>
              <a:t>Tower</a:t>
            </a:r>
            <a:r>
              <a:rPr lang="cs-CZ" sz="2800" dirty="0" smtClean="0"/>
              <a:t> in a </a:t>
            </a:r>
            <a:r>
              <a:rPr lang="cs-CZ" sz="2800" dirty="0" err="1" smtClean="0"/>
              <a:t>smaller</a:t>
            </a:r>
            <a:r>
              <a:rPr lang="cs-CZ" sz="2800" dirty="0" smtClean="0"/>
              <a:t> </a:t>
            </a:r>
            <a:r>
              <a:rPr lang="cs-CZ" sz="2800" dirty="0" err="1" smtClean="0"/>
              <a:t>size</a:t>
            </a:r>
            <a:r>
              <a:rPr lang="cs-CZ" sz="2800" dirty="0" smtClean="0"/>
              <a:t> </a:t>
            </a:r>
            <a:r>
              <a:rPr lang="en-GB" sz="2800" dirty="0" smtClean="0"/>
              <a:t>) and a </a:t>
            </a:r>
            <a:r>
              <a:rPr lang="en-GB" sz="2800" b="1" dirty="0" smtClean="0">
                <a:solidFill>
                  <a:srgbClr val="C00000"/>
                </a:solidFill>
              </a:rPr>
              <a:t>chairlift </a:t>
            </a:r>
            <a:r>
              <a:rPr lang="cs-CZ" sz="2800" dirty="0" smtClean="0"/>
              <a:t>(</a:t>
            </a:r>
            <a:r>
              <a:rPr lang="cs-CZ" sz="2800" dirty="0" err="1" smtClean="0">
                <a:solidFill>
                  <a:srgbClr val="C00000"/>
                </a:solidFill>
                <a:hlinkClick r:id="rId4"/>
              </a:rPr>
              <a:t>dpp.cz</a:t>
            </a:r>
            <a:r>
              <a:rPr lang="cs-CZ" sz="2800" dirty="0" smtClean="0">
                <a:solidFill>
                  <a:srgbClr val="C00000"/>
                </a:solidFill>
                <a:hlinkClick r:id="rId4"/>
              </a:rPr>
              <a:t> &gt; </a:t>
            </a:r>
            <a:r>
              <a:rPr lang="cs-CZ" sz="2800" dirty="0" err="1" smtClean="0">
                <a:solidFill>
                  <a:srgbClr val="C00000"/>
                </a:solidFill>
                <a:hlinkClick r:id="rId4"/>
              </a:rPr>
              <a:t>Chairlift</a:t>
            </a:r>
            <a:r>
              <a:rPr lang="cs-CZ" sz="2800" dirty="0" smtClean="0">
                <a:solidFill>
                  <a:srgbClr val="C00000"/>
                </a:solidFill>
                <a:hlinkClick r:id="rId4"/>
              </a:rPr>
              <a:t> </a:t>
            </a:r>
            <a:r>
              <a:rPr lang="cs-CZ" sz="2800" dirty="0" err="1" smtClean="0">
                <a:solidFill>
                  <a:srgbClr val="C00000"/>
                </a:solidFill>
                <a:hlinkClick r:id="rId4"/>
              </a:rPr>
              <a:t>at</a:t>
            </a:r>
            <a:r>
              <a:rPr lang="cs-CZ" sz="2800" dirty="0" smtClean="0">
                <a:solidFill>
                  <a:srgbClr val="C00000"/>
                </a:solidFill>
                <a:hlinkClick r:id="rId4"/>
              </a:rPr>
              <a:t> </a:t>
            </a:r>
            <a:r>
              <a:rPr lang="cs-CZ" sz="2800" dirty="0" err="1" smtClean="0">
                <a:solidFill>
                  <a:srgbClr val="C00000"/>
                </a:solidFill>
                <a:hlinkClick r:id="rId4"/>
              </a:rPr>
              <a:t>the</a:t>
            </a:r>
            <a:r>
              <a:rPr lang="cs-CZ" sz="2800" dirty="0" smtClean="0">
                <a:solidFill>
                  <a:srgbClr val="C00000"/>
                </a:solidFill>
                <a:hlinkClick r:id="rId4"/>
              </a:rPr>
              <a:t> ZOO | Dopravní podnik hlavního města Prahy</a:t>
            </a:r>
            <a:r>
              <a:rPr lang="cs-CZ" sz="2800" dirty="0" smtClean="0"/>
              <a:t>) </a:t>
            </a:r>
            <a:r>
              <a:rPr lang="en-GB" sz="2800" dirty="0" smtClean="0"/>
              <a:t>in the Prague ZOO. But It will be the </a:t>
            </a:r>
            <a:r>
              <a:rPr lang="en-GB" sz="2800" b="1" dirty="0" smtClean="0">
                <a:solidFill>
                  <a:srgbClr val="C00000"/>
                </a:solidFill>
              </a:rPr>
              <a:t>plan </a:t>
            </a:r>
            <a:r>
              <a:rPr lang="en-GB" sz="2800" dirty="0" smtClean="0"/>
              <a:t>for our trip the following days.</a:t>
            </a:r>
          </a:p>
          <a:p>
            <a:r>
              <a:rPr lang="en-GB" sz="2800" dirty="0" smtClean="0"/>
              <a:t>It is a shame that I must warn you against the pickpockets. Keep your wallet and documents at a safe place.</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sz="half" idx="1"/>
          </p:nvPr>
        </p:nvSpPr>
        <p:spPr>
          <a:xfrm>
            <a:off x="611560" y="1556792"/>
            <a:ext cx="4038600" cy="5040560"/>
          </a:xfrm>
        </p:spPr>
        <p:txBody>
          <a:bodyPr>
            <a:normAutofit fontScale="77500" lnSpcReduction="20000"/>
          </a:bodyPr>
          <a:lstStyle/>
          <a:p>
            <a:pPr marL="514350" indent="-514350">
              <a:buNone/>
            </a:pPr>
            <a:r>
              <a:rPr lang="cs-CZ" sz="3100" dirty="0" smtClean="0"/>
              <a:t>	</a:t>
            </a:r>
            <a:r>
              <a:rPr lang="cs-CZ" sz="3100" dirty="0" err="1" smtClean="0"/>
              <a:t>Well</a:t>
            </a:r>
            <a:r>
              <a:rPr lang="cs-CZ" sz="3100" dirty="0" smtClean="0"/>
              <a:t>, Peter </a:t>
            </a:r>
            <a:r>
              <a:rPr lang="cs-CZ" sz="3100" dirty="0" err="1" smtClean="0"/>
              <a:t>that</a:t>
            </a:r>
            <a:r>
              <a:rPr lang="cs-CZ" sz="3100" dirty="0" smtClean="0"/>
              <a:t>´s a </a:t>
            </a:r>
            <a:r>
              <a:rPr lang="cs-CZ" sz="3100" dirty="0" err="1" smtClean="0"/>
              <a:t>great</a:t>
            </a:r>
            <a:r>
              <a:rPr lang="cs-CZ" sz="3100" dirty="0" smtClean="0"/>
              <a:t> </a:t>
            </a:r>
            <a:r>
              <a:rPr lang="cs-CZ" sz="3100" dirty="0" err="1" smtClean="0"/>
              <a:t>opportunity</a:t>
            </a:r>
            <a:r>
              <a:rPr lang="cs-CZ" sz="3100" dirty="0" smtClean="0"/>
              <a:t> to </a:t>
            </a:r>
            <a:r>
              <a:rPr lang="cs-CZ" sz="3100" dirty="0" err="1" smtClean="0"/>
              <a:t>introduce</a:t>
            </a:r>
            <a:r>
              <a:rPr lang="cs-CZ" sz="3100" dirty="0" smtClean="0"/>
              <a:t> </a:t>
            </a:r>
            <a:r>
              <a:rPr lang="cs-CZ" sz="3100" dirty="0" err="1" smtClean="0"/>
              <a:t>our</a:t>
            </a:r>
            <a:r>
              <a:rPr lang="cs-CZ" sz="3100" dirty="0" smtClean="0"/>
              <a:t> </a:t>
            </a:r>
            <a:r>
              <a:rPr lang="cs-CZ" sz="3100" dirty="0" err="1" smtClean="0"/>
              <a:t>capital</a:t>
            </a:r>
            <a:r>
              <a:rPr lang="cs-CZ" sz="3100" dirty="0" smtClean="0"/>
              <a:t> </a:t>
            </a:r>
            <a:r>
              <a:rPr lang="cs-CZ" sz="3100" dirty="0" err="1" smtClean="0"/>
              <a:t>cities</a:t>
            </a:r>
            <a:r>
              <a:rPr lang="cs-CZ" sz="3100" dirty="0" smtClean="0"/>
              <a:t> to </a:t>
            </a:r>
            <a:r>
              <a:rPr lang="cs-CZ" sz="3100" dirty="0" err="1" smtClean="0"/>
              <a:t>each</a:t>
            </a:r>
            <a:r>
              <a:rPr lang="cs-CZ" sz="3100" dirty="0" smtClean="0"/>
              <a:t> </a:t>
            </a:r>
            <a:r>
              <a:rPr lang="cs-CZ" sz="3100" dirty="0" err="1" smtClean="0"/>
              <a:t>other</a:t>
            </a:r>
            <a:r>
              <a:rPr lang="cs-CZ" sz="3100" dirty="0" smtClean="0"/>
              <a:t>.</a:t>
            </a:r>
          </a:p>
          <a:p>
            <a:pPr marL="514350" indent="-514350">
              <a:buNone/>
            </a:pPr>
            <a:r>
              <a:rPr lang="cs-CZ" sz="3100" dirty="0" smtClean="0"/>
              <a:t>	</a:t>
            </a:r>
          </a:p>
          <a:p>
            <a:pPr marL="514350" indent="-514350">
              <a:buNone/>
            </a:pPr>
            <a:r>
              <a:rPr lang="cs-CZ" sz="3100" dirty="0" smtClean="0"/>
              <a:t>	</a:t>
            </a:r>
            <a:r>
              <a:rPr lang="cs-CZ" sz="3100" dirty="0" err="1" smtClean="0"/>
              <a:t>Prague</a:t>
            </a:r>
            <a:r>
              <a:rPr lang="cs-CZ" sz="3100" dirty="0" smtClean="0"/>
              <a:t> </a:t>
            </a:r>
            <a:r>
              <a:rPr lang="cs-CZ" sz="3100" dirty="0" err="1" smtClean="0"/>
              <a:t>is</a:t>
            </a:r>
            <a:r>
              <a:rPr lang="cs-CZ" sz="3100" dirty="0" smtClean="0"/>
              <a:t> </a:t>
            </a:r>
            <a:r>
              <a:rPr lang="cs-CZ" sz="3100" dirty="0" err="1" smtClean="0"/>
              <a:t>situated</a:t>
            </a:r>
            <a:r>
              <a:rPr lang="cs-CZ" sz="3100" dirty="0" smtClean="0"/>
              <a:t> </a:t>
            </a:r>
            <a:r>
              <a:rPr lang="cs-CZ" sz="3100" b="1" dirty="0" smtClean="0">
                <a:solidFill>
                  <a:srgbClr val="C00000"/>
                </a:solidFill>
              </a:rPr>
              <a:t>in </a:t>
            </a:r>
            <a:r>
              <a:rPr lang="cs-CZ" sz="3100" b="1" dirty="0" err="1" smtClean="0">
                <a:solidFill>
                  <a:srgbClr val="C00000"/>
                </a:solidFill>
              </a:rPr>
              <a:t>the</a:t>
            </a:r>
            <a:r>
              <a:rPr lang="cs-CZ" sz="3100" b="1" dirty="0" smtClean="0">
                <a:solidFill>
                  <a:srgbClr val="C00000"/>
                </a:solidFill>
              </a:rPr>
              <a:t> </a:t>
            </a:r>
            <a:r>
              <a:rPr lang="cs-CZ" sz="3100" b="1" dirty="0" err="1" smtClean="0">
                <a:solidFill>
                  <a:srgbClr val="C00000"/>
                </a:solidFill>
              </a:rPr>
              <a:t>Czech</a:t>
            </a:r>
            <a:r>
              <a:rPr lang="cs-CZ" sz="3100" b="1" dirty="0" smtClean="0">
                <a:solidFill>
                  <a:srgbClr val="C00000"/>
                </a:solidFill>
              </a:rPr>
              <a:t> </a:t>
            </a:r>
            <a:r>
              <a:rPr lang="cs-CZ" sz="3100" b="1" dirty="0" err="1" smtClean="0">
                <a:solidFill>
                  <a:srgbClr val="C00000"/>
                </a:solidFill>
              </a:rPr>
              <a:t>Republic</a:t>
            </a:r>
            <a:r>
              <a:rPr lang="cs-CZ" sz="3100" dirty="0" smtClean="0"/>
              <a:t> in </a:t>
            </a:r>
            <a:r>
              <a:rPr lang="cs-CZ" sz="3100" dirty="0" err="1" smtClean="0"/>
              <a:t>the</a:t>
            </a:r>
            <a:r>
              <a:rPr lang="cs-CZ" sz="3100" dirty="0" smtClean="0"/>
              <a:t> </a:t>
            </a:r>
            <a:r>
              <a:rPr lang="cs-CZ" sz="3100" dirty="0" err="1" smtClean="0"/>
              <a:t>middle</a:t>
            </a:r>
            <a:r>
              <a:rPr lang="cs-CZ" sz="3100" dirty="0" smtClean="0"/>
              <a:t> </a:t>
            </a:r>
            <a:r>
              <a:rPr lang="cs-CZ" sz="3100" dirty="0" err="1" smtClean="0"/>
              <a:t>of</a:t>
            </a:r>
            <a:r>
              <a:rPr lang="cs-CZ" sz="3100" dirty="0" smtClean="0"/>
              <a:t> </a:t>
            </a:r>
            <a:r>
              <a:rPr lang="cs-CZ" sz="3100" b="1" dirty="0" err="1" smtClean="0">
                <a:solidFill>
                  <a:srgbClr val="C00000"/>
                </a:solidFill>
              </a:rPr>
              <a:t>Europe</a:t>
            </a:r>
            <a:r>
              <a:rPr lang="cs-CZ" sz="3100" b="1" dirty="0" smtClean="0">
                <a:solidFill>
                  <a:srgbClr val="C00000"/>
                </a:solidFill>
              </a:rPr>
              <a:t>, </a:t>
            </a:r>
            <a:r>
              <a:rPr lang="cs-CZ" sz="3100" dirty="0" smtClean="0"/>
              <a:t>as </a:t>
            </a:r>
            <a:r>
              <a:rPr lang="cs-CZ" sz="3100" dirty="0" err="1" smtClean="0"/>
              <a:t>you</a:t>
            </a:r>
            <a:r>
              <a:rPr lang="cs-CZ" sz="3100" dirty="0" smtClean="0"/>
              <a:t> </a:t>
            </a:r>
            <a:r>
              <a:rPr lang="cs-CZ" sz="3100" dirty="0" err="1" smtClean="0"/>
              <a:t>know</a:t>
            </a:r>
            <a:r>
              <a:rPr lang="cs-CZ" sz="3100" dirty="0" smtClean="0"/>
              <a:t>.  </a:t>
            </a:r>
            <a:r>
              <a:rPr lang="cs-CZ" sz="3100" dirty="0" err="1" smtClean="0"/>
              <a:t>We</a:t>
            </a:r>
            <a:r>
              <a:rPr lang="cs-CZ" sz="3100" dirty="0" smtClean="0"/>
              <a:t> </a:t>
            </a:r>
            <a:r>
              <a:rPr lang="cs-CZ" sz="3100" dirty="0" err="1" smtClean="0"/>
              <a:t>say</a:t>
            </a:r>
            <a:r>
              <a:rPr lang="cs-CZ" sz="3100" dirty="0" smtClean="0"/>
              <a:t> in </a:t>
            </a:r>
            <a:r>
              <a:rPr lang="cs-CZ" sz="3100" dirty="0" err="1" smtClean="0"/>
              <a:t>the</a:t>
            </a:r>
            <a:r>
              <a:rPr lang="cs-CZ" sz="3100" dirty="0" smtClean="0"/>
              <a:t> </a:t>
            </a:r>
            <a:r>
              <a:rPr lang="cs-CZ" sz="3100" dirty="0" err="1" smtClean="0"/>
              <a:t>heart</a:t>
            </a:r>
            <a:r>
              <a:rPr lang="cs-CZ" sz="3100" dirty="0" smtClean="0"/>
              <a:t> </a:t>
            </a:r>
            <a:r>
              <a:rPr lang="cs-CZ" sz="3100" dirty="0" err="1" smtClean="0"/>
              <a:t>of</a:t>
            </a:r>
            <a:r>
              <a:rPr lang="cs-CZ" sz="3100" dirty="0" smtClean="0"/>
              <a:t> </a:t>
            </a:r>
            <a:r>
              <a:rPr lang="cs-CZ" sz="3100" dirty="0" err="1" smtClean="0"/>
              <a:t>it</a:t>
            </a:r>
            <a:r>
              <a:rPr lang="cs-CZ" sz="3100" dirty="0" smtClean="0"/>
              <a:t>. </a:t>
            </a:r>
            <a:r>
              <a:rPr lang="cs-CZ" sz="3100" dirty="0" err="1" smtClean="0"/>
              <a:t>It</a:t>
            </a:r>
            <a:r>
              <a:rPr lang="cs-CZ" sz="3100" dirty="0" smtClean="0"/>
              <a:t> </a:t>
            </a:r>
            <a:r>
              <a:rPr lang="cs-CZ" sz="3100" dirty="0" err="1" smtClean="0"/>
              <a:t>is</a:t>
            </a:r>
            <a:r>
              <a:rPr lang="cs-CZ" sz="3100" dirty="0" smtClean="0"/>
              <a:t> </a:t>
            </a:r>
            <a:r>
              <a:rPr lang="cs-CZ" sz="3100" dirty="0" err="1" smtClean="0"/>
              <a:t>the</a:t>
            </a:r>
            <a:r>
              <a:rPr lang="cs-CZ" sz="3100" dirty="0" smtClean="0"/>
              <a:t> </a:t>
            </a:r>
            <a:r>
              <a:rPr lang="cs-CZ" sz="3100" b="1" dirty="0" err="1" smtClean="0">
                <a:solidFill>
                  <a:srgbClr val="C00000"/>
                </a:solidFill>
              </a:rPr>
              <a:t>seat</a:t>
            </a:r>
            <a:r>
              <a:rPr lang="cs-CZ" sz="3100" b="1" dirty="0" smtClean="0">
                <a:solidFill>
                  <a:srgbClr val="C00000"/>
                </a:solidFill>
              </a:rPr>
              <a:t> </a:t>
            </a:r>
            <a:r>
              <a:rPr lang="cs-CZ" sz="3100" b="1" dirty="0" err="1" smtClean="0">
                <a:solidFill>
                  <a:srgbClr val="C00000"/>
                </a:solidFill>
              </a:rPr>
              <a:t>of</a:t>
            </a:r>
            <a:r>
              <a:rPr lang="cs-CZ" sz="3100" b="1" dirty="0" smtClean="0">
                <a:solidFill>
                  <a:srgbClr val="C00000"/>
                </a:solidFill>
              </a:rPr>
              <a:t> </a:t>
            </a:r>
            <a:r>
              <a:rPr lang="cs-CZ" sz="3100" b="1" dirty="0" err="1" smtClean="0">
                <a:solidFill>
                  <a:srgbClr val="C00000"/>
                </a:solidFill>
              </a:rPr>
              <a:t>the</a:t>
            </a:r>
            <a:r>
              <a:rPr lang="cs-CZ" sz="3100" b="1" dirty="0" smtClean="0">
                <a:solidFill>
                  <a:srgbClr val="C00000"/>
                </a:solidFill>
              </a:rPr>
              <a:t> President </a:t>
            </a:r>
            <a:r>
              <a:rPr lang="cs-CZ" sz="3100" dirty="0" smtClean="0"/>
              <a:t>, </a:t>
            </a:r>
            <a:r>
              <a:rPr lang="cs-CZ" sz="3100" dirty="0" err="1" smtClean="0"/>
              <a:t>the</a:t>
            </a:r>
            <a:r>
              <a:rPr lang="cs-CZ" sz="3100" dirty="0" smtClean="0"/>
              <a:t> </a:t>
            </a:r>
            <a:r>
              <a:rPr lang="cs-CZ" sz="3100" b="1" dirty="0" err="1" smtClean="0">
                <a:solidFill>
                  <a:srgbClr val="C00000"/>
                </a:solidFill>
              </a:rPr>
              <a:t>Government</a:t>
            </a:r>
            <a:r>
              <a:rPr lang="cs-CZ" sz="3100" b="1" dirty="0" smtClean="0">
                <a:solidFill>
                  <a:srgbClr val="C00000"/>
                </a:solidFill>
              </a:rPr>
              <a:t>, </a:t>
            </a:r>
            <a:r>
              <a:rPr lang="cs-CZ" sz="3100" b="1" dirty="0" err="1" smtClean="0">
                <a:solidFill>
                  <a:srgbClr val="C00000"/>
                </a:solidFill>
              </a:rPr>
              <a:t>Senate</a:t>
            </a:r>
            <a:r>
              <a:rPr lang="cs-CZ" sz="3100" dirty="0" smtClean="0"/>
              <a:t> </a:t>
            </a:r>
            <a:r>
              <a:rPr lang="cs-CZ" sz="3100" dirty="0" err="1" smtClean="0"/>
              <a:t>and</a:t>
            </a:r>
            <a:r>
              <a:rPr lang="cs-CZ" sz="3100" dirty="0" smtClean="0"/>
              <a:t> </a:t>
            </a:r>
            <a:r>
              <a:rPr lang="cs-CZ" sz="3100" dirty="0" err="1" smtClean="0"/>
              <a:t>the</a:t>
            </a:r>
            <a:r>
              <a:rPr lang="cs-CZ" sz="3100" dirty="0" smtClean="0"/>
              <a:t> </a:t>
            </a:r>
            <a:r>
              <a:rPr lang="cs-CZ" sz="3100" b="1" dirty="0" err="1" smtClean="0">
                <a:solidFill>
                  <a:srgbClr val="C00000"/>
                </a:solidFill>
              </a:rPr>
              <a:t>Chamber</a:t>
            </a:r>
            <a:r>
              <a:rPr lang="cs-CZ" sz="3100" b="1" dirty="0" smtClean="0">
                <a:solidFill>
                  <a:srgbClr val="C00000"/>
                </a:solidFill>
              </a:rPr>
              <a:t> </a:t>
            </a:r>
            <a:r>
              <a:rPr lang="cs-CZ" sz="3100" b="1" dirty="0" err="1" smtClean="0">
                <a:solidFill>
                  <a:srgbClr val="C00000"/>
                </a:solidFill>
              </a:rPr>
              <a:t>of</a:t>
            </a:r>
            <a:r>
              <a:rPr lang="cs-CZ" sz="3100" b="1" dirty="0" smtClean="0">
                <a:solidFill>
                  <a:srgbClr val="C00000"/>
                </a:solidFill>
              </a:rPr>
              <a:t> </a:t>
            </a:r>
            <a:r>
              <a:rPr lang="cs-CZ" sz="3100" b="1" dirty="0" err="1" smtClean="0">
                <a:solidFill>
                  <a:srgbClr val="C00000"/>
                </a:solidFill>
              </a:rPr>
              <a:t>Deputies</a:t>
            </a:r>
            <a:r>
              <a:rPr lang="cs-CZ" sz="3100" dirty="0" smtClean="0"/>
              <a:t>. </a:t>
            </a:r>
            <a:r>
              <a:rPr lang="cs-CZ" sz="3100" dirty="0" err="1" smtClean="0"/>
              <a:t>It</a:t>
            </a:r>
            <a:r>
              <a:rPr lang="cs-CZ" sz="3100" dirty="0" smtClean="0"/>
              <a:t> </a:t>
            </a:r>
            <a:r>
              <a:rPr lang="cs-CZ" sz="3100" dirty="0" err="1" smtClean="0"/>
              <a:t>is</a:t>
            </a:r>
            <a:r>
              <a:rPr lang="cs-CZ" sz="3100" dirty="0" smtClean="0"/>
              <a:t> a </a:t>
            </a:r>
            <a:r>
              <a:rPr lang="cs-CZ" sz="3100" dirty="0" err="1" smtClean="0"/>
              <a:t>spectatular</a:t>
            </a:r>
            <a:r>
              <a:rPr lang="cs-CZ" sz="3100" dirty="0" smtClean="0"/>
              <a:t> city as </a:t>
            </a:r>
            <a:r>
              <a:rPr lang="cs-CZ" sz="3100" dirty="0" err="1" smtClean="0"/>
              <a:t>it</a:t>
            </a:r>
            <a:r>
              <a:rPr lang="cs-CZ" sz="3100" dirty="0" smtClean="0"/>
              <a:t> </a:t>
            </a:r>
            <a:r>
              <a:rPr lang="cs-CZ" sz="3100" dirty="0" err="1" smtClean="0"/>
              <a:t>lies</a:t>
            </a:r>
            <a:r>
              <a:rPr lang="cs-CZ" sz="3100" dirty="0" smtClean="0"/>
              <a:t> on </a:t>
            </a:r>
            <a:r>
              <a:rPr lang="cs-CZ" sz="3100" b="1" dirty="0" err="1" smtClean="0">
                <a:solidFill>
                  <a:srgbClr val="C00000"/>
                </a:solidFill>
              </a:rPr>
              <a:t>several</a:t>
            </a:r>
            <a:r>
              <a:rPr lang="cs-CZ" sz="3100" b="1" dirty="0" smtClean="0">
                <a:solidFill>
                  <a:srgbClr val="C00000"/>
                </a:solidFill>
              </a:rPr>
              <a:t> </a:t>
            </a:r>
            <a:r>
              <a:rPr lang="cs-CZ" sz="3100" b="1" dirty="0" err="1" smtClean="0">
                <a:solidFill>
                  <a:srgbClr val="C00000"/>
                </a:solidFill>
              </a:rPr>
              <a:t>hills</a:t>
            </a:r>
            <a:r>
              <a:rPr lang="cs-CZ" sz="3100" b="1" dirty="0" smtClean="0">
                <a:solidFill>
                  <a:srgbClr val="C00000"/>
                </a:solidFill>
              </a:rPr>
              <a:t> </a:t>
            </a:r>
            <a:r>
              <a:rPr lang="cs-CZ" sz="3100" dirty="0" smtClean="0"/>
              <a:t>in </a:t>
            </a:r>
            <a:r>
              <a:rPr lang="cs-CZ" sz="3100" dirty="0" err="1" smtClean="0"/>
              <a:t>the</a:t>
            </a:r>
            <a:r>
              <a:rPr lang="cs-CZ" sz="3100" dirty="0" smtClean="0"/>
              <a:t> </a:t>
            </a:r>
            <a:r>
              <a:rPr lang="cs-CZ" sz="3100" dirty="0" err="1" smtClean="0"/>
              <a:t>valley</a:t>
            </a:r>
            <a:r>
              <a:rPr lang="cs-CZ" sz="3100" dirty="0" smtClean="0"/>
              <a:t> </a:t>
            </a:r>
            <a:r>
              <a:rPr lang="cs-CZ" sz="3100" dirty="0" err="1" smtClean="0"/>
              <a:t>of</a:t>
            </a:r>
            <a:r>
              <a:rPr lang="cs-CZ" sz="3100" dirty="0" smtClean="0"/>
              <a:t> </a:t>
            </a:r>
            <a:r>
              <a:rPr lang="cs-CZ" sz="3100" b="1" dirty="0" err="1" smtClean="0">
                <a:solidFill>
                  <a:srgbClr val="C00000"/>
                </a:solidFill>
              </a:rPr>
              <a:t>the</a:t>
            </a:r>
            <a:r>
              <a:rPr lang="cs-CZ" sz="3100" b="1" dirty="0" smtClean="0">
                <a:solidFill>
                  <a:srgbClr val="C00000"/>
                </a:solidFill>
              </a:rPr>
              <a:t> Vltava </a:t>
            </a:r>
            <a:r>
              <a:rPr lang="cs-CZ" sz="3100" b="1" dirty="0" err="1" smtClean="0">
                <a:solidFill>
                  <a:srgbClr val="C00000"/>
                </a:solidFill>
              </a:rPr>
              <a:t>river</a:t>
            </a:r>
            <a:r>
              <a:rPr lang="cs-CZ" sz="3100" dirty="0" smtClean="0"/>
              <a:t>.</a:t>
            </a:r>
          </a:p>
          <a:p>
            <a:pPr marL="514350" indent="-514350">
              <a:buFont typeface="+mj-lt"/>
              <a:buAutoNum type="arabicPeriod"/>
            </a:pPr>
            <a:endParaRPr lang="cs-CZ" sz="3100" dirty="0" smtClean="0"/>
          </a:p>
          <a:p>
            <a:pPr marL="514350" indent="-514350">
              <a:buFont typeface="+mj-lt"/>
              <a:buAutoNum type="arabicPeriod"/>
            </a:pPr>
            <a:endParaRPr lang="cs-CZ" dirty="0" smtClean="0"/>
          </a:p>
          <a:p>
            <a:pPr marL="514350" indent="-514350">
              <a:buNone/>
            </a:pPr>
            <a:endParaRPr lang="cs-CZ" dirty="0"/>
          </a:p>
        </p:txBody>
      </p:sp>
      <p:sp>
        <p:nvSpPr>
          <p:cNvPr id="6" name="Zástupný symbol pro obsah 5"/>
          <p:cNvSpPr>
            <a:spLocks noGrp="1"/>
          </p:cNvSpPr>
          <p:nvPr>
            <p:ph sz="half" idx="2"/>
          </p:nvPr>
        </p:nvSpPr>
        <p:spPr/>
        <p:txBody>
          <a:bodyPr>
            <a:normAutofit fontScale="77500" lnSpcReduction="20000"/>
          </a:bodyPr>
          <a:lstStyle/>
          <a:p>
            <a:pPr marL="514350" indent="-514350">
              <a:buNone/>
            </a:pPr>
            <a:r>
              <a:rPr lang="cs-CZ" sz="3100" dirty="0" smtClean="0"/>
              <a:t>	</a:t>
            </a:r>
            <a:r>
              <a:rPr lang="cs-CZ" sz="3100" dirty="0" err="1" smtClean="0"/>
              <a:t>Deffinitely</a:t>
            </a:r>
            <a:r>
              <a:rPr lang="cs-CZ" sz="3100" dirty="0" smtClean="0"/>
              <a:t>, </a:t>
            </a:r>
            <a:r>
              <a:rPr lang="cs-CZ" sz="3100" dirty="0" err="1" smtClean="0"/>
              <a:t>so</a:t>
            </a:r>
            <a:r>
              <a:rPr lang="cs-CZ" sz="3100" dirty="0" smtClean="0"/>
              <a:t> let´s start </a:t>
            </a:r>
            <a:r>
              <a:rPr lang="cs-CZ" sz="3100" dirty="0" err="1" smtClean="0"/>
              <a:t>with</a:t>
            </a:r>
            <a:r>
              <a:rPr lang="cs-CZ" sz="3100" dirty="0" smtClean="0"/>
              <a:t> </a:t>
            </a:r>
            <a:r>
              <a:rPr lang="cs-CZ" sz="3100" dirty="0" err="1" smtClean="0"/>
              <a:t>the</a:t>
            </a:r>
            <a:r>
              <a:rPr lang="cs-CZ" sz="3100" dirty="0" smtClean="0"/>
              <a:t> </a:t>
            </a:r>
            <a:r>
              <a:rPr lang="cs-CZ" sz="3100" dirty="0" err="1" smtClean="0"/>
              <a:t>location</a:t>
            </a:r>
            <a:r>
              <a:rPr lang="cs-CZ" sz="3100" dirty="0" smtClean="0"/>
              <a:t>. </a:t>
            </a:r>
            <a:r>
              <a:rPr lang="cs-CZ" sz="3100" dirty="0" err="1" smtClean="0"/>
              <a:t>The</a:t>
            </a:r>
            <a:r>
              <a:rPr lang="cs-CZ" sz="3100" dirty="0" smtClean="0"/>
              <a:t> </a:t>
            </a:r>
            <a:r>
              <a:rPr lang="cs-CZ" sz="3100" dirty="0" err="1" smtClean="0"/>
              <a:t>capital</a:t>
            </a:r>
            <a:r>
              <a:rPr lang="cs-CZ" sz="3100" dirty="0" smtClean="0"/>
              <a:t> city </a:t>
            </a:r>
            <a:r>
              <a:rPr lang="cs-CZ" sz="3100" dirty="0" err="1" smtClean="0"/>
              <a:t>of</a:t>
            </a:r>
            <a:r>
              <a:rPr lang="cs-CZ" sz="3100" dirty="0" smtClean="0"/>
              <a:t> my country </a:t>
            </a:r>
            <a:r>
              <a:rPr lang="cs-CZ" sz="3100" dirty="0" err="1" smtClean="0"/>
              <a:t>is</a:t>
            </a:r>
            <a:r>
              <a:rPr lang="cs-CZ" sz="3100" dirty="0" smtClean="0"/>
              <a:t>……… </a:t>
            </a:r>
            <a:r>
              <a:rPr lang="cs-CZ" sz="3100" dirty="0" err="1" smtClean="0"/>
              <a:t>and</a:t>
            </a:r>
            <a:r>
              <a:rPr lang="cs-CZ" sz="3100" dirty="0" smtClean="0"/>
              <a:t> </a:t>
            </a:r>
            <a:r>
              <a:rPr lang="cs-CZ" sz="3100" dirty="0" err="1" smtClean="0"/>
              <a:t>it</a:t>
            </a:r>
            <a:r>
              <a:rPr lang="cs-CZ" sz="3100" dirty="0" smtClean="0"/>
              <a:t> </a:t>
            </a:r>
            <a:r>
              <a:rPr lang="cs-CZ" sz="3100" dirty="0" err="1" smtClean="0"/>
              <a:t>is</a:t>
            </a:r>
            <a:r>
              <a:rPr lang="cs-CZ" sz="3100" dirty="0" smtClean="0"/>
              <a:t> </a:t>
            </a:r>
            <a:r>
              <a:rPr lang="cs-CZ" sz="3100" dirty="0" err="1" smtClean="0"/>
              <a:t>situated</a:t>
            </a:r>
            <a:r>
              <a:rPr lang="cs-CZ" sz="3100" dirty="0" smtClean="0"/>
              <a:t> ………………..</a:t>
            </a:r>
          </a:p>
          <a:p>
            <a:pPr marL="514350" indent="-514350">
              <a:buNone/>
            </a:pPr>
            <a:r>
              <a:rPr lang="cs-CZ" sz="2400" dirty="0" smtClean="0"/>
              <a:t>	</a:t>
            </a:r>
            <a:r>
              <a:rPr lang="cs-CZ" sz="3100" b="1" u="sng" dirty="0" err="1" smtClean="0"/>
              <a:t>Where</a:t>
            </a:r>
            <a:r>
              <a:rPr lang="cs-CZ" sz="3100" b="1" u="sng" dirty="0" smtClean="0"/>
              <a:t> </a:t>
            </a:r>
            <a:r>
              <a:rPr lang="cs-CZ" sz="3100" b="1" u="sng" dirty="0" err="1" smtClean="0"/>
              <a:t>does</a:t>
            </a:r>
            <a:r>
              <a:rPr lang="cs-CZ" sz="3100" b="1" u="sng" dirty="0" smtClean="0"/>
              <a:t> </a:t>
            </a:r>
            <a:r>
              <a:rPr lang="cs-CZ" sz="3100" b="1" u="sng" dirty="0" err="1" smtClean="0"/>
              <a:t>your</a:t>
            </a:r>
            <a:r>
              <a:rPr lang="cs-CZ" sz="3100" b="1" u="sng" dirty="0" smtClean="0"/>
              <a:t> </a:t>
            </a:r>
            <a:r>
              <a:rPr lang="cs-CZ" sz="3100" b="1" u="sng" dirty="0" err="1" smtClean="0"/>
              <a:t>capital</a:t>
            </a:r>
            <a:r>
              <a:rPr lang="cs-CZ" sz="3100" b="1" u="sng" dirty="0" smtClean="0"/>
              <a:t> city </a:t>
            </a:r>
            <a:r>
              <a:rPr lang="cs-CZ" sz="3100" b="1" u="sng" dirty="0" err="1" smtClean="0"/>
              <a:t>lie</a:t>
            </a:r>
            <a:r>
              <a:rPr lang="cs-CZ" sz="3100" b="1" u="sng" dirty="0" smtClean="0"/>
              <a:t>?</a:t>
            </a:r>
            <a:endParaRPr lang="cs-CZ" sz="3100" b="1" u="sng" dirty="0"/>
          </a:p>
        </p:txBody>
      </p:sp>
      <p:pic>
        <p:nvPicPr>
          <p:cNvPr id="7" name="Picture 2" descr="Afrika,Amerika,Asie,atlasy,Austrálie,binární,komunikace,kontinenty,zem&amp;ecaron;,Evropa,cizí,Fotolia,globální,zem&amp;ecaron;koule,mezinárodní,internet,mapy,web,sv&amp;ecaron;t"/>
          <p:cNvPicPr>
            <a:picLocks noChangeAspect="1" noChangeArrowheads="1"/>
          </p:cNvPicPr>
          <p:nvPr/>
        </p:nvPicPr>
        <p:blipFill>
          <a:blip r:embed="rId2" cstate="print">
            <a:lum bright="38000" contrast="-62000"/>
          </a:blip>
          <a:srcRect t="17444" b="18607"/>
          <a:stretch>
            <a:fillRect/>
          </a:stretch>
        </p:blipFill>
        <p:spPr bwMode="auto">
          <a:xfrm>
            <a:off x="3563888" y="260648"/>
            <a:ext cx="1795694" cy="1148260"/>
          </a:xfrm>
          <a:prstGeom prst="rect">
            <a:avLst/>
          </a:prstGeom>
          <a:noFill/>
        </p:spPr>
      </p:pic>
      <p:pic>
        <p:nvPicPr>
          <p:cNvPr id="8" name="Picture 10" descr="budovy,podnikatelé,mobilní telefony,m&amp;ecaron;sta,po&amp;ccaron;íta&amp;ccaron;e,centra,mana&amp;zcaron;e&amp;rcaron;i,Fotolia,práce,notebooky,mu&amp;zcaron;i,lidi,venku,venkovní,telefonní p&amp;rcaron;ístroje,Fotografie,profesionálové,bezdrátová komunikace,telefony,p&amp;rcaron;i práci,pracovat"/>
          <p:cNvPicPr>
            <a:picLocks noChangeAspect="1" noChangeArrowheads="1"/>
          </p:cNvPicPr>
          <p:nvPr/>
        </p:nvPicPr>
        <p:blipFill>
          <a:blip r:embed="rId3" cstate="print"/>
          <a:srcRect l="23259" t="18607" r="6978" b="18607"/>
          <a:stretch>
            <a:fillRect/>
          </a:stretch>
        </p:blipFill>
        <p:spPr bwMode="auto">
          <a:xfrm>
            <a:off x="5076056" y="195843"/>
            <a:ext cx="1440160" cy="1296087"/>
          </a:xfrm>
          <a:prstGeom prst="rect">
            <a:avLst/>
          </a:prstGeom>
          <a:ln>
            <a:noFill/>
          </a:ln>
          <a:effectLst>
            <a:softEdge rad="112500"/>
          </a:effectLst>
        </p:spPr>
      </p:pic>
      <p:pic>
        <p:nvPicPr>
          <p:cNvPr id="9"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4" cstate="print"/>
          <a:srcRect l="19770" t="8141" r="19770" b="34888"/>
          <a:stretch>
            <a:fillRect/>
          </a:stretch>
        </p:blipFill>
        <p:spPr bwMode="auto">
          <a:xfrm>
            <a:off x="2339752" y="188640"/>
            <a:ext cx="1375499" cy="1296144"/>
          </a:xfrm>
          <a:prstGeom prst="rect">
            <a:avLst/>
          </a:prstGeom>
          <a:ln>
            <a:noFill/>
          </a:ln>
          <a:effectLst>
            <a:softEdge rad="112500"/>
          </a:effectLst>
        </p:spPr>
      </p:pic>
      <p:cxnSp>
        <p:nvCxnSpPr>
          <p:cNvPr id="11" name="Pravoúhlá spojovací čára 10"/>
          <p:cNvCxnSpPr/>
          <p:nvPr/>
        </p:nvCxnSpPr>
        <p:spPr>
          <a:xfrm flipV="1">
            <a:off x="4067944" y="1772816"/>
            <a:ext cx="1152128" cy="864096"/>
          </a:xfrm>
          <a:prstGeom prst="bentConnector3">
            <a:avLst>
              <a:gd name="adj1" fmla="val 50000"/>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14" name="Pravoúhlá spojovací čára 13"/>
          <p:cNvCxnSpPr/>
          <p:nvPr/>
        </p:nvCxnSpPr>
        <p:spPr>
          <a:xfrm rot="10800000">
            <a:off x="4283968" y="3429000"/>
            <a:ext cx="1008112" cy="216024"/>
          </a:xfrm>
          <a:prstGeom prst="bentConnector3">
            <a:avLst>
              <a:gd name="adj1" fmla="val 50000"/>
            </a:avLst>
          </a:prstGeom>
          <a:ln w="25400">
            <a:headEnd w="lg" len="lg"/>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par>
                                <p:cTn id="10" presetID="55"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1000" fill="hold"/>
                                        <p:tgtEl>
                                          <p:spTgt spid="7"/>
                                        </p:tgtEl>
                                        <p:attrNameLst>
                                          <p:attrName>ppt_w</p:attrName>
                                        </p:attrNameLst>
                                      </p:cBhvr>
                                      <p:tavLst>
                                        <p:tav tm="0">
                                          <p:val>
                                            <p:strVal val="#ppt_w*0.70"/>
                                          </p:val>
                                        </p:tav>
                                        <p:tav tm="100000">
                                          <p:val>
                                            <p:strVal val="#ppt_w"/>
                                          </p:val>
                                        </p:tav>
                                      </p:tavLst>
                                    </p:anim>
                                    <p:anim calcmode="lin" valueType="num">
                                      <p:cBhvr>
                                        <p:cTn id="13" dur="1000" fill="hold"/>
                                        <p:tgtEl>
                                          <p:spTgt spid="7"/>
                                        </p:tgtEl>
                                        <p:attrNameLst>
                                          <p:attrName>ppt_h</p:attrName>
                                        </p:attrNameLst>
                                      </p:cBhvr>
                                      <p:tavLst>
                                        <p:tav tm="0">
                                          <p:val>
                                            <p:strVal val="#ppt_h"/>
                                          </p:val>
                                        </p:tav>
                                        <p:tav tm="100000">
                                          <p:val>
                                            <p:strVal val="#ppt_h"/>
                                          </p:val>
                                        </p:tav>
                                      </p:tavLst>
                                    </p:anim>
                                    <p:animEffect transition="in" filter="fade">
                                      <p:cBhvr>
                                        <p:cTn id="14" dur="1000"/>
                                        <p:tgtEl>
                                          <p:spTgt spid="7"/>
                                        </p:tgtEl>
                                      </p:cBhvr>
                                    </p:animEffect>
                                  </p:childTnLst>
                                </p:cTn>
                              </p:par>
                              <p:par>
                                <p:cTn id="15" presetID="55"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1000" fill="hold"/>
                                        <p:tgtEl>
                                          <p:spTgt spid="9"/>
                                        </p:tgtEl>
                                        <p:attrNameLst>
                                          <p:attrName>ppt_w</p:attrName>
                                        </p:attrNameLst>
                                      </p:cBhvr>
                                      <p:tavLst>
                                        <p:tav tm="0">
                                          <p:val>
                                            <p:strVal val="#ppt_w*0.70"/>
                                          </p:val>
                                        </p:tav>
                                        <p:tav tm="100000">
                                          <p:val>
                                            <p:strVal val="#ppt_w"/>
                                          </p:val>
                                        </p:tav>
                                      </p:tavLst>
                                    </p:anim>
                                    <p:anim calcmode="lin" valueType="num">
                                      <p:cBhvr>
                                        <p:cTn id="18" dur="1000" fill="hold"/>
                                        <p:tgtEl>
                                          <p:spTgt spid="9"/>
                                        </p:tgtEl>
                                        <p:attrNameLst>
                                          <p:attrName>ppt_h</p:attrName>
                                        </p:attrNameLst>
                                      </p:cBhvr>
                                      <p:tavLst>
                                        <p:tav tm="0">
                                          <p:val>
                                            <p:strVal val="#ppt_h"/>
                                          </p:val>
                                        </p:tav>
                                        <p:tav tm="100000">
                                          <p:val>
                                            <p:strVal val="#ppt_h"/>
                                          </p:val>
                                        </p:tav>
                                      </p:tavLst>
                                    </p:anim>
                                    <p:animEffect transition="in" filter="fade">
                                      <p:cBhvr>
                                        <p:cTn id="1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Zástupný symbol pro obsah 10"/>
          <p:cNvSpPr>
            <a:spLocks noGrp="1"/>
          </p:cNvSpPr>
          <p:nvPr>
            <p:ph sz="half" idx="1"/>
          </p:nvPr>
        </p:nvSpPr>
        <p:spPr>
          <a:xfrm>
            <a:off x="251520" y="1412776"/>
            <a:ext cx="4320480" cy="4853136"/>
          </a:xfrm>
        </p:spPr>
        <p:txBody>
          <a:bodyPr>
            <a:normAutofit fontScale="85000" lnSpcReduction="10000"/>
          </a:bodyPr>
          <a:lstStyle/>
          <a:p>
            <a:pPr marL="514350" indent="-514350">
              <a:buNone/>
            </a:pPr>
            <a:r>
              <a:rPr lang="cs-CZ" dirty="0" smtClean="0"/>
              <a:t>	</a:t>
            </a:r>
            <a:r>
              <a:rPr lang="en-GB" dirty="0" smtClean="0"/>
              <a:t>If I went to your capital what </a:t>
            </a:r>
            <a:r>
              <a:rPr lang="en-GB" b="1" dirty="0" smtClean="0">
                <a:solidFill>
                  <a:srgbClr val="C00000"/>
                </a:solidFill>
              </a:rPr>
              <a:t>sites</a:t>
            </a:r>
            <a:r>
              <a:rPr lang="en-GB" dirty="0" smtClean="0"/>
              <a:t> would you like to show me and why?</a:t>
            </a:r>
          </a:p>
          <a:p>
            <a:pPr marL="514350" indent="-514350">
              <a:buNone/>
            </a:pPr>
            <a:endParaRPr lang="en-GB" dirty="0" smtClean="0"/>
          </a:p>
          <a:p>
            <a:pPr marL="514350" indent="-514350">
              <a:buNone/>
            </a:pPr>
            <a:r>
              <a:rPr lang="en-GB" dirty="0" smtClean="0"/>
              <a:t>	Prague is  a historical city, so it is </a:t>
            </a:r>
            <a:r>
              <a:rPr lang="en-GB" b="1" dirty="0" smtClean="0">
                <a:solidFill>
                  <a:srgbClr val="C00000"/>
                </a:solidFill>
              </a:rPr>
              <a:t>a must </a:t>
            </a:r>
            <a:r>
              <a:rPr lang="en-GB" dirty="0" smtClean="0"/>
              <a:t>to see the historical centre with its </a:t>
            </a:r>
            <a:r>
              <a:rPr lang="en-GB" b="1" dirty="0" smtClean="0">
                <a:solidFill>
                  <a:srgbClr val="C00000"/>
                </a:solidFill>
              </a:rPr>
              <a:t>architecture.</a:t>
            </a:r>
            <a:r>
              <a:rPr lang="en-GB" dirty="0" smtClean="0"/>
              <a:t> The architectural styles were changing with the time. There are </a:t>
            </a:r>
            <a:r>
              <a:rPr lang="en-GB" dirty="0" err="1" smtClean="0"/>
              <a:t>bui</a:t>
            </a:r>
            <a:r>
              <a:rPr lang="cs-CZ" dirty="0" smtClean="0"/>
              <a:t>l</a:t>
            </a:r>
            <a:r>
              <a:rPr lang="en-GB" dirty="0" smtClean="0"/>
              <a:t>dings rebuilt in different styles many times –one example is the Prague main railway station.</a:t>
            </a:r>
            <a:endParaRPr lang="en-GB" dirty="0"/>
          </a:p>
        </p:txBody>
      </p:sp>
      <p:sp>
        <p:nvSpPr>
          <p:cNvPr id="12" name="Zástupný symbol pro obsah 11"/>
          <p:cNvSpPr>
            <a:spLocks noGrp="1"/>
          </p:cNvSpPr>
          <p:nvPr>
            <p:ph sz="half" idx="2"/>
          </p:nvPr>
        </p:nvSpPr>
        <p:spPr>
          <a:xfrm>
            <a:off x="4572000" y="1412776"/>
            <a:ext cx="4038600" cy="4525963"/>
          </a:xfrm>
        </p:spPr>
        <p:txBody>
          <a:bodyPr>
            <a:normAutofit fontScale="85000" lnSpcReduction="10000"/>
          </a:bodyPr>
          <a:lstStyle/>
          <a:p>
            <a:pPr marL="514350" indent="-514350">
              <a:buNone/>
            </a:pPr>
            <a:r>
              <a:rPr lang="cs-CZ" dirty="0" smtClean="0"/>
              <a:t>	</a:t>
            </a:r>
            <a:r>
              <a:rPr lang="en-GB" dirty="0" smtClean="0"/>
              <a:t>I would take you to………because………</a:t>
            </a:r>
          </a:p>
          <a:p>
            <a:pPr marL="514350" indent="-514350">
              <a:buNone/>
            </a:pPr>
            <a:r>
              <a:rPr lang="en-GB" dirty="0" smtClean="0"/>
              <a:t>	………………………………</a:t>
            </a:r>
          </a:p>
          <a:p>
            <a:pPr marL="514350" indent="-514350">
              <a:buNone/>
            </a:pPr>
            <a:r>
              <a:rPr lang="en-GB" dirty="0" smtClean="0"/>
              <a:t>	</a:t>
            </a:r>
            <a:r>
              <a:rPr lang="en-GB" b="1" dirty="0" smtClean="0"/>
              <a:t>And where are you going to take me to see as much of Prague as possible?</a:t>
            </a:r>
          </a:p>
          <a:p>
            <a:pPr marL="514350" indent="-514350">
              <a:buNone/>
            </a:pPr>
            <a:endParaRPr lang="en-GB" dirty="0" smtClean="0"/>
          </a:p>
          <a:p>
            <a:pPr marL="514350" indent="-514350">
              <a:buFont typeface="+mj-lt"/>
              <a:buAutoNum type="arabicPeriod"/>
            </a:pPr>
            <a:endParaRPr lang="cs-CZ" dirty="0"/>
          </a:p>
        </p:txBody>
      </p:sp>
      <p:pic>
        <p:nvPicPr>
          <p:cNvPr id="7" name="Picture 2" descr="Afrika,Amerika,Asie,atlasy,Austrálie,binární,komunikace,kontinenty,zem&amp;ecaron;,Evropa,cizí,Fotolia,globální,zem&amp;ecaron;koule,mezinárodní,internet,mapy,web,sv&amp;ecaron;t"/>
          <p:cNvPicPr>
            <a:picLocks noChangeAspect="1" noChangeArrowheads="1"/>
          </p:cNvPicPr>
          <p:nvPr/>
        </p:nvPicPr>
        <p:blipFill>
          <a:blip r:embed="rId2" cstate="print">
            <a:lum bright="38000" contrast="-62000"/>
          </a:blip>
          <a:srcRect t="17444" b="18607"/>
          <a:stretch>
            <a:fillRect/>
          </a:stretch>
        </p:blipFill>
        <p:spPr bwMode="auto">
          <a:xfrm>
            <a:off x="3563888" y="260648"/>
            <a:ext cx="1795694" cy="1148260"/>
          </a:xfrm>
          <a:prstGeom prst="rect">
            <a:avLst/>
          </a:prstGeom>
          <a:noFill/>
        </p:spPr>
      </p:pic>
      <p:pic>
        <p:nvPicPr>
          <p:cNvPr id="8" name="Picture 10" descr="budovy,podnikatelé,mobilní telefony,m&amp;ecaron;sta,po&amp;ccaron;íta&amp;ccaron;e,centra,mana&amp;zcaron;e&amp;rcaron;i,Fotolia,práce,notebooky,mu&amp;zcaron;i,lidi,venku,venkovní,telefonní p&amp;rcaron;ístroje,Fotografie,profesionálové,bezdrátová komunikace,telefony,p&amp;rcaron;i práci,pracovat"/>
          <p:cNvPicPr>
            <a:picLocks noChangeAspect="1" noChangeArrowheads="1"/>
          </p:cNvPicPr>
          <p:nvPr/>
        </p:nvPicPr>
        <p:blipFill>
          <a:blip r:embed="rId3" cstate="print"/>
          <a:srcRect l="23259" t="18607" r="6978" b="18607"/>
          <a:stretch>
            <a:fillRect/>
          </a:stretch>
        </p:blipFill>
        <p:spPr bwMode="auto">
          <a:xfrm>
            <a:off x="5076056" y="195843"/>
            <a:ext cx="1440160" cy="1296087"/>
          </a:xfrm>
          <a:prstGeom prst="rect">
            <a:avLst/>
          </a:prstGeom>
          <a:ln>
            <a:noFill/>
          </a:ln>
          <a:effectLst>
            <a:softEdge rad="112500"/>
          </a:effectLst>
        </p:spPr>
      </p:pic>
      <p:pic>
        <p:nvPicPr>
          <p:cNvPr id="9"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4" cstate="print"/>
          <a:srcRect l="19770" t="8141" r="19770" b="34888"/>
          <a:stretch>
            <a:fillRect/>
          </a:stretch>
        </p:blipFill>
        <p:spPr bwMode="auto">
          <a:xfrm>
            <a:off x="2339752" y="188640"/>
            <a:ext cx="1375499" cy="1296144"/>
          </a:xfrm>
          <a:prstGeom prst="rect">
            <a:avLst/>
          </a:prstGeom>
          <a:ln>
            <a:noFill/>
          </a:ln>
          <a:effectLst>
            <a:softEdge rad="112500"/>
          </a:effectLst>
        </p:spPr>
      </p:pic>
      <p:cxnSp>
        <p:nvCxnSpPr>
          <p:cNvPr id="13" name="Přímá spojovací šipka 12"/>
          <p:cNvCxnSpPr/>
          <p:nvPr/>
        </p:nvCxnSpPr>
        <p:spPr>
          <a:xfrm>
            <a:off x="4572000" y="1628800"/>
            <a:ext cx="504056" cy="0"/>
          </a:xfrm>
          <a:prstGeom prst="straightConnector1">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16" name="Pravoúhlá spojovací čára 15"/>
          <p:cNvCxnSpPr/>
          <p:nvPr/>
        </p:nvCxnSpPr>
        <p:spPr>
          <a:xfrm rot="10800000">
            <a:off x="4355976" y="3068960"/>
            <a:ext cx="792088" cy="360040"/>
          </a:xfrm>
          <a:prstGeom prst="bentConnector3">
            <a:avLst>
              <a:gd name="adj1" fmla="val 50000"/>
            </a:avLst>
          </a:prstGeom>
          <a:ln w="25400">
            <a:headEnd w="lg" len="lg"/>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par>
                                <p:cTn id="10" presetID="55"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1000" fill="hold"/>
                                        <p:tgtEl>
                                          <p:spTgt spid="7"/>
                                        </p:tgtEl>
                                        <p:attrNameLst>
                                          <p:attrName>ppt_w</p:attrName>
                                        </p:attrNameLst>
                                      </p:cBhvr>
                                      <p:tavLst>
                                        <p:tav tm="0">
                                          <p:val>
                                            <p:strVal val="#ppt_w*0.70"/>
                                          </p:val>
                                        </p:tav>
                                        <p:tav tm="100000">
                                          <p:val>
                                            <p:strVal val="#ppt_w"/>
                                          </p:val>
                                        </p:tav>
                                      </p:tavLst>
                                    </p:anim>
                                    <p:anim calcmode="lin" valueType="num">
                                      <p:cBhvr>
                                        <p:cTn id="13" dur="1000" fill="hold"/>
                                        <p:tgtEl>
                                          <p:spTgt spid="7"/>
                                        </p:tgtEl>
                                        <p:attrNameLst>
                                          <p:attrName>ppt_h</p:attrName>
                                        </p:attrNameLst>
                                      </p:cBhvr>
                                      <p:tavLst>
                                        <p:tav tm="0">
                                          <p:val>
                                            <p:strVal val="#ppt_h"/>
                                          </p:val>
                                        </p:tav>
                                        <p:tav tm="100000">
                                          <p:val>
                                            <p:strVal val="#ppt_h"/>
                                          </p:val>
                                        </p:tav>
                                      </p:tavLst>
                                    </p:anim>
                                    <p:animEffect transition="in" filter="fade">
                                      <p:cBhvr>
                                        <p:cTn id="14" dur="1000"/>
                                        <p:tgtEl>
                                          <p:spTgt spid="7"/>
                                        </p:tgtEl>
                                      </p:cBhvr>
                                    </p:animEffect>
                                  </p:childTnLst>
                                </p:cTn>
                              </p:par>
                              <p:par>
                                <p:cTn id="15" presetID="55"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1000" fill="hold"/>
                                        <p:tgtEl>
                                          <p:spTgt spid="8"/>
                                        </p:tgtEl>
                                        <p:attrNameLst>
                                          <p:attrName>ppt_w</p:attrName>
                                        </p:attrNameLst>
                                      </p:cBhvr>
                                      <p:tavLst>
                                        <p:tav tm="0">
                                          <p:val>
                                            <p:strVal val="#ppt_w*0.70"/>
                                          </p:val>
                                        </p:tav>
                                        <p:tav tm="100000">
                                          <p:val>
                                            <p:strVal val="#ppt_w"/>
                                          </p:val>
                                        </p:tav>
                                      </p:tavLst>
                                    </p:anim>
                                    <p:anim calcmode="lin" valueType="num">
                                      <p:cBhvr>
                                        <p:cTn id="18" dur="1000" fill="hold"/>
                                        <p:tgtEl>
                                          <p:spTgt spid="8"/>
                                        </p:tgtEl>
                                        <p:attrNameLst>
                                          <p:attrName>ppt_h</p:attrName>
                                        </p:attrNameLst>
                                      </p:cBhvr>
                                      <p:tavLst>
                                        <p:tav tm="0">
                                          <p:val>
                                            <p:strVal val="#ppt_h"/>
                                          </p:val>
                                        </p:tav>
                                        <p:tav tm="100000">
                                          <p:val>
                                            <p:strVal val="#ppt_h"/>
                                          </p:val>
                                        </p:tav>
                                      </p:tavLst>
                                    </p:anim>
                                    <p:animEffect transition="in" filter="fade">
                                      <p:cBhvr>
                                        <p:cTn id="1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19770" b="34888"/>
          <a:stretch>
            <a:fillRect/>
          </a:stretch>
        </p:blipFill>
        <p:spPr bwMode="auto">
          <a:xfrm>
            <a:off x="0" y="0"/>
            <a:ext cx="1375499" cy="1296144"/>
          </a:xfrm>
          <a:prstGeom prst="rect">
            <a:avLst/>
          </a:prstGeom>
          <a:ln>
            <a:noFill/>
          </a:ln>
          <a:effectLst>
            <a:softEdge rad="112500"/>
          </a:effectLst>
        </p:spPr>
      </p:pic>
      <p:sp>
        <p:nvSpPr>
          <p:cNvPr id="3" name="Zástupný symbol pro obsah 2"/>
          <p:cNvSpPr>
            <a:spLocks noGrp="1"/>
          </p:cNvSpPr>
          <p:nvPr>
            <p:ph sz="half" idx="1"/>
          </p:nvPr>
        </p:nvSpPr>
        <p:spPr>
          <a:xfrm>
            <a:off x="467544" y="836712"/>
            <a:ext cx="8219256" cy="5789240"/>
          </a:xfrm>
        </p:spPr>
        <p:txBody>
          <a:bodyPr>
            <a:noAutofit/>
          </a:bodyPr>
          <a:lstStyle/>
          <a:p>
            <a:pPr>
              <a:buNone/>
            </a:pPr>
            <a:r>
              <a:rPr lang="cs-CZ" sz="2400" dirty="0" smtClean="0"/>
              <a:t>		</a:t>
            </a:r>
            <a:r>
              <a:rPr lang="en-GB" sz="2400" dirty="0" smtClean="0"/>
              <a:t>There are so many places </a:t>
            </a:r>
            <a:r>
              <a:rPr lang="en-GB" sz="2400" b="1" dirty="0" smtClean="0">
                <a:solidFill>
                  <a:srgbClr val="C00000"/>
                </a:solidFill>
              </a:rPr>
              <a:t>worth visiting </a:t>
            </a:r>
            <a:r>
              <a:rPr lang="en-GB" sz="2400" dirty="0" smtClean="0"/>
              <a:t>that I have to eliminate a lot of them. There are architectural treasures at so called  The Royal Route (coronation route of Czech kings), the most beautiful sightseeing tour in the city. As you will see we are going to start our tour in </a:t>
            </a:r>
            <a:r>
              <a:rPr lang="en-GB" sz="2400" b="1" u="sng" dirty="0" smtClean="0">
                <a:solidFill>
                  <a:srgbClr val="C00000"/>
                </a:solidFill>
              </a:rPr>
              <a:t>Republic Square  </a:t>
            </a:r>
            <a:r>
              <a:rPr lang="en-GB" sz="2400" dirty="0" smtClean="0"/>
              <a:t>at the </a:t>
            </a:r>
            <a:r>
              <a:rPr lang="en-GB" sz="2400" b="1" u="sng" dirty="0" smtClean="0">
                <a:solidFill>
                  <a:srgbClr val="C00000"/>
                </a:solidFill>
              </a:rPr>
              <a:t>House at the </a:t>
            </a:r>
            <a:r>
              <a:rPr lang="en-GB" sz="2400" b="1" u="sng" dirty="0" err="1" smtClean="0">
                <a:solidFill>
                  <a:srgbClr val="C00000"/>
                </a:solidFill>
              </a:rPr>
              <a:t>Hybernians</a:t>
            </a:r>
            <a:r>
              <a:rPr lang="en-GB" sz="2400" b="1" u="sng" dirty="0" smtClean="0">
                <a:solidFill>
                  <a:srgbClr val="C00000"/>
                </a:solidFill>
              </a:rPr>
              <a:t>  </a:t>
            </a:r>
            <a:r>
              <a:rPr lang="en-GB" sz="2400" dirty="0" smtClean="0"/>
              <a:t>and then we´ll continue through</a:t>
            </a:r>
            <a:r>
              <a:rPr lang="en-GB" sz="2400" dirty="0" smtClean="0">
                <a:solidFill>
                  <a:srgbClr val="C00000"/>
                </a:solidFill>
              </a:rPr>
              <a:t> </a:t>
            </a:r>
            <a:r>
              <a:rPr lang="en-GB" sz="2400" b="1" u="sng" dirty="0" err="1" smtClean="0">
                <a:solidFill>
                  <a:srgbClr val="C00000"/>
                </a:solidFill>
              </a:rPr>
              <a:t>Celetná</a:t>
            </a:r>
            <a:r>
              <a:rPr lang="en-GB" sz="2400" b="1" u="sng" dirty="0" smtClean="0">
                <a:solidFill>
                  <a:srgbClr val="C00000"/>
                </a:solidFill>
              </a:rPr>
              <a:t> Street  to Old Town,  the Little Square , </a:t>
            </a:r>
            <a:r>
              <a:rPr lang="en-GB" sz="2400" b="1" u="sng" dirty="0" err="1" smtClean="0">
                <a:solidFill>
                  <a:srgbClr val="C00000"/>
                </a:solidFill>
              </a:rPr>
              <a:t>Křižovnické</a:t>
            </a:r>
            <a:r>
              <a:rPr lang="en-GB" sz="2400" b="1" u="sng" dirty="0" smtClean="0">
                <a:solidFill>
                  <a:srgbClr val="C00000"/>
                </a:solidFill>
              </a:rPr>
              <a:t> Square, Charles Bridge, Lesser Town Square, </a:t>
            </a:r>
            <a:r>
              <a:rPr lang="en-GB" sz="2400" b="1" u="sng" dirty="0" err="1" smtClean="0">
                <a:solidFill>
                  <a:srgbClr val="C00000"/>
                </a:solidFill>
              </a:rPr>
              <a:t>Nerudova</a:t>
            </a:r>
            <a:r>
              <a:rPr lang="en-GB" sz="2400" b="1" u="sng" dirty="0" smtClean="0">
                <a:solidFill>
                  <a:srgbClr val="C00000"/>
                </a:solidFill>
              </a:rPr>
              <a:t> Street, </a:t>
            </a:r>
            <a:r>
              <a:rPr lang="en-GB" sz="2400" dirty="0" smtClean="0"/>
              <a:t>we will pass</a:t>
            </a:r>
            <a:r>
              <a:rPr lang="en-GB" sz="2400" u="sng" dirty="0" smtClean="0"/>
              <a:t> </a:t>
            </a:r>
            <a:r>
              <a:rPr lang="en-GB" sz="2400" b="1" u="sng" dirty="0" err="1" smtClean="0">
                <a:solidFill>
                  <a:srgbClr val="C00000"/>
                </a:solidFill>
              </a:rPr>
              <a:t>Strahov</a:t>
            </a:r>
            <a:r>
              <a:rPr lang="en-GB" sz="2400" b="1" u="sng" dirty="0" smtClean="0">
                <a:solidFill>
                  <a:srgbClr val="C00000"/>
                </a:solidFill>
              </a:rPr>
              <a:t> Monastery, </a:t>
            </a:r>
            <a:r>
              <a:rPr lang="en-GB" sz="2400" b="1" u="sng" dirty="0" err="1" smtClean="0">
                <a:solidFill>
                  <a:srgbClr val="C00000"/>
                </a:solidFill>
              </a:rPr>
              <a:t>Loretto</a:t>
            </a:r>
            <a:r>
              <a:rPr lang="en-GB" sz="2400" b="1" u="sng" dirty="0" smtClean="0">
                <a:solidFill>
                  <a:srgbClr val="C00000"/>
                </a:solidFill>
              </a:rPr>
              <a:t> Square, </a:t>
            </a:r>
            <a:r>
              <a:rPr lang="en-GB" sz="2400" dirty="0" smtClean="0"/>
              <a:t>go through </a:t>
            </a:r>
            <a:r>
              <a:rPr lang="en-GB" sz="2400" b="1" u="sng" dirty="0" err="1" smtClean="0">
                <a:solidFill>
                  <a:srgbClr val="C00000"/>
                </a:solidFill>
              </a:rPr>
              <a:t>Hradčany</a:t>
            </a:r>
            <a:r>
              <a:rPr lang="en-GB" sz="2400" b="1" u="sng" dirty="0" smtClean="0">
                <a:solidFill>
                  <a:srgbClr val="C00000"/>
                </a:solidFill>
              </a:rPr>
              <a:t> Square </a:t>
            </a:r>
            <a:r>
              <a:rPr lang="en-GB" sz="2400" dirty="0" smtClean="0"/>
              <a:t>to</a:t>
            </a:r>
            <a:r>
              <a:rPr lang="en-GB" sz="2400" b="1" u="sng" dirty="0" smtClean="0">
                <a:solidFill>
                  <a:srgbClr val="C00000"/>
                </a:solidFill>
              </a:rPr>
              <a:t> St. </a:t>
            </a:r>
            <a:r>
              <a:rPr lang="en-GB" sz="2400" b="1" u="sng" dirty="0" err="1" smtClean="0">
                <a:solidFill>
                  <a:srgbClr val="C00000"/>
                </a:solidFill>
              </a:rPr>
              <a:t>Vitus</a:t>
            </a:r>
            <a:r>
              <a:rPr lang="en-GB" sz="2400" b="1" u="sng" dirty="0" smtClean="0">
                <a:solidFill>
                  <a:srgbClr val="C00000"/>
                </a:solidFill>
              </a:rPr>
              <a:t> Cathedral. </a:t>
            </a:r>
            <a:r>
              <a:rPr lang="en-GB" sz="2400" dirty="0" smtClean="0"/>
              <a:t>I can recommend you the website below to study the city in detail and then see it in reality.  That website is my favourite one. Go to</a:t>
            </a:r>
            <a:r>
              <a:rPr lang="cs-CZ" sz="2400" dirty="0" smtClean="0"/>
              <a:t> </a:t>
            </a:r>
            <a:r>
              <a:rPr lang="cs-CZ" sz="2400" dirty="0" err="1" smtClean="0">
                <a:hlinkClick r:id="rId3"/>
              </a:rPr>
              <a:t>home</a:t>
            </a:r>
            <a:r>
              <a:rPr lang="cs-CZ" sz="2400" dirty="0" smtClean="0">
                <a:hlinkClick r:id="rId3"/>
              </a:rPr>
              <a:t> - Královská cesta</a:t>
            </a:r>
            <a:r>
              <a:rPr lang="cs-CZ" sz="2400" dirty="0" smtClean="0"/>
              <a:t>.</a:t>
            </a:r>
            <a:r>
              <a:rPr lang="cs-CZ" sz="2400" b="1" dirty="0" smtClean="0"/>
              <a:t>!!!!!!! </a:t>
            </a:r>
            <a:r>
              <a:rPr lang="en-GB" sz="2400" dirty="0" smtClean="0"/>
              <a:t>If you want to read about the route, click on the link </a:t>
            </a:r>
            <a:r>
              <a:rPr lang="en-GB" sz="2400" b="1" dirty="0" smtClean="0">
                <a:solidFill>
                  <a:schemeClr val="tx2">
                    <a:lumMod val="60000"/>
                    <a:lumOff val="40000"/>
                  </a:schemeClr>
                </a:solidFill>
              </a:rPr>
              <a:t>„texts“ </a:t>
            </a:r>
            <a:r>
              <a:rPr lang="en-GB" sz="2400" dirty="0" smtClean="0"/>
              <a:t>and the underlined writing </a:t>
            </a:r>
            <a:r>
              <a:rPr lang="en-GB" sz="2400" b="1" dirty="0" smtClean="0">
                <a:solidFill>
                  <a:schemeClr val="tx2">
                    <a:lumMod val="60000"/>
                    <a:lumOff val="40000"/>
                  </a:schemeClr>
                </a:solidFill>
              </a:rPr>
              <a:t>„The Royal Route“. </a:t>
            </a:r>
            <a:endParaRPr lang="en-GB" sz="2400" b="1" dirty="0">
              <a:solidFill>
                <a:schemeClr val="tx2">
                  <a:lumMod val="60000"/>
                  <a:lumOff val="4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19770" b="34888"/>
          <a:stretch>
            <a:fillRect/>
          </a:stretch>
        </p:blipFill>
        <p:spPr bwMode="auto">
          <a:xfrm>
            <a:off x="539552" y="0"/>
            <a:ext cx="1375499" cy="1296144"/>
          </a:xfrm>
          <a:prstGeom prst="rect">
            <a:avLst/>
          </a:prstGeom>
          <a:ln>
            <a:noFill/>
          </a:ln>
          <a:effectLst>
            <a:softEdge rad="112500"/>
          </a:effectLst>
        </p:spPr>
      </p:pic>
      <p:sp>
        <p:nvSpPr>
          <p:cNvPr id="5" name="Obdélník 4"/>
          <p:cNvSpPr/>
          <p:nvPr/>
        </p:nvSpPr>
        <p:spPr>
          <a:xfrm>
            <a:off x="611560" y="836712"/>
            <a:ext cx="8208912" cy="5170646"/>
          </a:xfrm>
          <a:prstGeom prst="rect">
            <a:avLst/>
          </a:prstGeom>
        </p:spPr>
        <p:txBody>
          <a:bodyPr wrap="square">
            <a:spAutoFit/>
          </a:bodyPr>
          <a:lstStyle/>
          <a:p>
            <a:endParaRPr lang="cs-CZ" dirty="0" smtClean="0"/>
          </a:p>
          <a:p>
            <a:r>
              <a:rPr lang="cs-CZ" sz="2400" dirty="0" smtClean="0"/>
              <a:t>	</a:t>
            </a:r>
            <a:r>
              <a:rPr lang="en-GB" sz="2400" dirty="0" smtClean="0"/>
              <a:t>If you want to see all significant buildings along the route, click on the link </a:t>
            </a:r>
            <a:r>
              <a:rPr lang="en-GB" sz="2400" b="1" dirty="0" smtClean="0">
                <a:solidFill>
                  <a:schemeClr val="tx2">
                    <a:lumMod val="60000"/>
                    <a:lumOff val="40000"/>
                  </a:schemeClr>
                </a:solidFill>
              </a:rPr>
              <a:t>„tours“ </a:t>
            </a:r>
            <a:r>
              <a:rPr lang="en-GB" sz="2400" dirty="0" smtClean="0"/>
              <a:t>and the </a:t>
            </a:r>
            <a:r>
              <a:rPr lang="en-GB" sz="2400" b="1" dirty="0" smtClean="0">
                <a:solidFill>
                  <a:srgbClr val="C00000"/>
                </a:solidFill>
              </a:rPr>
              <a:t>bird´s-eye view </a:t>
            </a:r>
            <a:r>
              <a:rPr lang="en-GB" sz="2400" dirty="0" smtClean="0"/>
              <a:t>of Prague  appears. You will see yellow plan</a:t>
            </a:r>
            <a:r>
              <a:rPr lang="en-GB" sz="2400" b="1" dirty="0" smtClean="0">
                <a:solidFill>
                  <a:srgbClr val="C00000"/>
                </a:solidFill>
              </a:rPr>
              <a:t> </a:t>
            </a:r>
            <a:r>
              <a:rPr lang="en-GB" sz="2400" dirty="0" smtClean="0"/>
              <a:t>of the buildings. To start at the beginning , move the cursor to the right hand side quadrant first (</a:t>
            </a:r>
            <a:r>
              <a:rPr lang="cs-CZ" sz="2400" dirty="0" smtClean="0"/>
              <a:t> </a:t>
            </a:r>
            <a:r>
              <a:rPr lang="cs-CZ" sz="2400" dirty="0" err="1" smtClean="0"/>
              <a:t>the</a:t>
            </a:r>
            <a:r>
              <a:rPr lang="cs-CZ" sz="2400" dirty="0" smtClean="0"/>
              <a:t> </a:t>
            </a:r>
            <a:r>
              <a:rPr lang="en-GB" sz="2400" dirty="0" smtClean="0"/>
              <a:t>Old</a:t>
            </a:r>
            <a:r>
              <a:rPr lang="cs-CZ" sz="2400" dirty="0" smtClean="0"/>
              <a:t> </a:t>
            </a:r>
            <a:r>
              <a:rPr lang="en-GB" sz="2400" dirty="0" smtClean="0"/>
              <a:t>Town II ). Click on it . There are </a:t>
            </a:r>
            <a:r>
              <a:rPr lang="en-GB" sz="2400" b="1" dirty="0" smtClean="0">
                <a:solidFill>
                  <a:srgbClr val="C00000"/>
                </a:solidFill>
              </a:rPr>
              <a:t>ground plans </a:t>
            </a:r>
            <a:r>
              <a:rPr lang="en-GB" sz="2400" dirty="0" smtClean="0"/>
              <a:t>of the buildings. The darker beige colour indicates interesting buildings. Point at it and it will change its colour and the photograph of the building appears. If it is the one you want to learn more about, click on it and the photograph  magnifies and  the text will be added. I recommend you to have a look at these historical monuments: </a:t>
            </a:r>
            <a:r>
              <a:rPr lang="en-GB" sz="2400" b="1" u="sng" dirty="0" smtClean="0">
                <a:solidFill>
                  <a:srgbClr val="C00000"/>
                </a:solidFill>
              </a:rPr>
              <a:t>House at the </a:t>
            </a:r>
            <a:r>
              <a:rPr lang="en-GB" sz="2400" b="1" u="sng" dirty="0" err="1" smtClean="0">
                <a:solidFill>
                  <a:srgbClr val="C00000"/>
                </a:solidFill>
              </a:rPr>
              <a:t>Hybernians</a:t>
            </a:r>
            <a:r>
              <a:rPr lang="en-GB" sz="2400" b="1" u="sng" dirty="0" smtClean="0">
                <a:solidFill>
                  <a:srgbClr val="C00000"/>
                </a:solidFill>
              </a:rPr>
              <a:t> </a:t>
            </a:r>
            <a:r>
              <a:rPr lang="en-GB" sz="2400" u="sng" dirty="0" smtClean="0">
                <a:solidFill>
                  <a:srgbClr val="C00000"/>
                </a:solidFill>
              </a:rPr>
              <a:t>,</a:t>
            </a:r>
            <a:r>
              <a:rPr lang="en-GB" sz="2400" u="sng" dirty="0" smtClean="0"/>
              <a:t> </a:t>
            </a:r>
            <a:r>
              <a:rPr lang="en-GB" sz="2400" b="1" u="sng" dirty="0" smtClean="0">
                <a:solidFill>
                  <a:srgbClr val="C00000"/>
                </a:solidFill>
              </a:rPr>
              <a:t>The Municipal House, the Powder Tower, house At the Black Madonna</a:t>
            </a:r>
            <a:r>
              <a:rPr lang="en-GB" sz="2400" dirty="0" smtClean="0"/>
              <a:t>. </a:t>
            </a:r>
          </a:p>
          <a:p>
            <a:r>
              <a:rPr lang="en-GB" sz="2400" dirty="0" smtClean="0"/>
              <a:t>	</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83568" y="1305342"/>
            <a:ext cx="7776864" cy="4154984"/>
          </a:xfrm>
          <a:prstGeom prst="rect">
            <a:avLst/>
          </a:prstGeom>
        </p:spPr>
        <p:txBody>
          <a:bodyPr wrap="square">
            <a:spAutoFit/>
          </a:bodyPr>
          <a:lstStyle/>
          <a:p>
            <a:r>
              <a:rPr lang="cs-CZ" sz="2400" dirty="0" smtClean="0"/>
              <a:t>	</a:t>
            </a:r>
            <a:r>
              <a:rPr lang="en-GB" sz="2400" dirty="0" smtClean="0"/>
              <a:t>Then  choose another quadrant towards the bridge</a:t>
            </a:r>
            <a:r>
              <a:rPr lang="en-GB" sz="2400" b="1" dirty="0" smtClean="0">
                <a:solidFill>
                  <a:srgbClr val="C00000"/>
                </a:solidFill>
              </a:rPr>
              <a:t> </a:t>
            </a:r>
            <a:r>
              <a:rPr lang="en-GB" sz="2400" dirty="0" smtClean="0"/>
              <a:t>(Old town I)</a:t>
            </a:r>
            <a:r>
              <a:rPr lang="cs-CZ" sz="2400" dirty="0" smtClean="0"/>
              <a:t> </a:t>
            </a:r>
            <a:r>
              <a:rPr lang="en-GB" sz="2400" dirty="0" smtClean="0"/>
              <a:t>- you can click on it on the top bar, too. Now you are in Old Town Square (</a:t>
            </a:r>
            <a:r>
              <a:rPr lang="cs-CZ" sz="2400" dirty="0" smtClean="0"/>
              <a:t> </a:t>
            </a:r>
            <a:r>
              <a:rPr lang="en-GB" sz="2400" dirty="0" err="1" smtClean="0"/>
              <a:t>Staroměstské</a:t>
            </a:r>
            <a:r>
              <a:rPr lang="en-GB" sz="2400" dirty="0" smtClean="0"/>
              <a:t> </a:t>
            </a:r>
            <a:r>
              <a:rPr lang="en-GB" sz="2400" dirty="0" err="1" smtClean="0"/>
              <a:t>náměstí</a:t>
            </a:r>
            <a:r>
              <a:rPr lang="cs-CZ" sz="2400" dirty="0" smtClean="0"/>
              <a:t> </a:t>
            </a:r>
            <a:r>
              <a:rPr lang="en-GB" sz="2400" dirty="0" smtClean="0"/>
              <a:t>). The most attractive views are  the house </a:t>
            </a:r>
            <a:r>
              <a:rPr lang="en-GB" sz="2400" b="1" u="sng" dirty="0" smtClean="0">
                <a:solidFill>
                  <a:srgbClr val="C00000"/>
                </a:solidFill>
              </a:rPr>
              <a:t>At the Stone Bell, </a:t>
            </a:r>
            <a:r>
              <a:rPr lang="en-GB" sz="2400" b="1" u="sng" dirty="0" err="1" smtClean="0">
                <a:solidFill>
                  <a:srgbClr val="C00000"/>
                </a:solidFill>
              </a:rPr>
              <a:t>Golz-Kinský</a:t>
            </a:r>
            <a:r>
              <a:rPr lang="en-GB" sz="2400" b="1" u="sng" dirty="0" smtClean="0">
                <a:solidFill>
                  <a:srgbClr val="C00000"/>
                </a:solidFill>
              </a:rPr>
              <a:t> Palace,</a:t>
            </a:r>
            <a:r>
              <a:rPr lang="en-GB" sz="2400" b="1" dirty="0" smtClean="0"/>
              <a:t> </a:t>
            </a:r>
            <a:r>
              <a:rPr lang="en-GB" sz="2400" b="1" u="sng" dirty="0" smtClean="0">
                <a:solidFill>
                  <a:srgbClr val="C00000"/>
                </a:solidFill>
              </a:rPr>
              <a:t>Church of St. Nicholas, The memorial of John Huss , Old Town Hall, </a:t>
            </a:r>
            <a:r>
              <a:rPr lang="en-GB" sz="2400" b="1" u="sng" dirty="0" err="1" smtClean="0">
                <a:solidFill>
                  <a:srgbClr val="C00000"/>
                </a:solidFill>
              </a:rPr>
              <a:t>Clementinum</a:t>
            </a:r>
            <a:r>
              <a:rPr lang="en-GB" sz="2400" b="1" u="sng" dirty="0" smtClean="0">
                <a:solidFill>
                  <a:srgbClr val="C00000"/>
                </a:solidFill>
              </a:rPr>
              <a:t>.</a:t>
            </a:r>
          </a:p>
          <a:p>
            <a:r>
              <a:rPr lang="en-GB" sz="2400" b="1" dirty="0" smtClean="0">
                <a:solidFill>
                  <a:srgbClr val="C00000"/>
                </a:solidFill>
              </a:rPr>
              <a:t>	</a:t>
            </a:r>
            <a:r>
              <a:rPr lang="en-GB" sz="2400" dirty="0" smtClean="0"/>
              <a:t>Now skip to </a:t>
            </a:r>
            <a:r>
              <a:rPr lang="en-GB" sz="2400" b="1" dirty="0" smtClean="0">
                <a:solidFill>
                  <a:srgbClr val="C00000"/>
                </a:solidFill>
              </a:rPr>
              <a:t>Charles Bridge </a:t>
            </a:r>
            <a:r>
              <a:rPr lang="en-GB" sz="2400" dirty="0" smtClean="0"/>
              <a:t>(registered along with the whole</a:t>
            </a:r>
            <a:r>
              <a:rPr lang="en-GB" sz="2400" i="1" dirty="0" smtClean="0"/>
              <a:t> </a:t>
            </a:r>
            <a:r>
              <a:rPr lang="en-GB" sz="2400" dirty="0" smtClean="0"/>
              <a:t>Historic Centre of Prague in UNESCO World Heritage List.) There you can study every single gothic </a:t>
            </a:r>
            <a:r>
              <a:rPr lang="en-GB" sz="2400" b="1" dirty="0" smtClean="0">
                <a:solidFill>
                  <a:srgbClr val="C00000"/>
                </a:solidFill>
              </a:rPr>
              <a:t>statuary</a:t>
            </a:r>
            <a:r>
              <a:rPr lang="en-GB" sz="2400" dirty="0" smtClean="0"/>
              <a:t> or </a:t>
            </a:r>
            <a:r>
              <a:rPr lang="en-GB" sz="2400" b="1" dirty="0" smtClean="0">
                <a:solidFill>
                  <a:srgbClr val="C00000"/>
                </a:solidFill>
              </a:rPr>
              <a:t>statue </a:t>
            </a:r>
            <a:r>
              <a:rPr lang="en-GB" sz="2400" dirty="0" smtClean="0"/>
              <a:t> by the click on it. Also </a:t>
            </a:r>
            <a:r>
              <a:rPr lang="en-GB" sz="2400" b="1" u="sng" dirty="0" smtClean="0">
                <a:solidFill>
                  <a:srgbClr val="C00000"/>
                </a:solidFill>
              </a:rPr>
              <a:t>Lesser Town Bridge Towers </a:t>
            </a:r>
            <a:r>
              <a:rPr lang="en-GB" sz="2400" dirty="0" smtClean="0"/>
              <a:t>are worth attention.</a:t>
            </a:r>
            <a:endParaRPr lang="en-GB" sz="2400" dirty="0"/>
          </a:p>
        </p:txBody>
      </p:sp>
      <p:pic>
        <p:nvPicPr>
          <p:cNvPr id="3"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19770" b="34888"/>
          <a:stretch>
            <a:fillRect/>
          </a:stretch>
        </p:blipFill>
        <p:spPr bwMode="auto">
          <a:xfrm>
            <a:off x="611560" y="0"/>
            <a:ext cx="1375499" cy="1296144"/>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19770" b="34888"/>
          <a:stretch>
            <a:fillRect/>
          </a:stretch>
        </p:blipFill>
        <p:spPr bwMode="auto">
          <a:xfrm>
            <a:off x="395536" y="0"/>
            <a:ext cx="1375499" cy="1296144"/>
          </a:xfrm>
          <a:prstGeom prst="rect">
            <a:avLst/>
          </a:prstGeom>
          <a:ln>
            <a:noFill/>
          </a:ln>
          <a:effectLst>
            <a:softEdge rad="112500"/>
          </a:effectLst>
        </p:spPr>
      </p:pic>
      <p:sp>
        <p:nvSpPr>
          <p:cNvPr id="3" name="TextovéPole 2"/>
          <p:cNvSpPr txBox="1"/>
          <p:nvPr/>
        </p:nvSpPr>
        <p:spPr>
          <a:xfrm>
            <a:off x="689104" y="1340768"/>
            <a:ext cx="7765791" cy="4524315"/>
          </a:xfrm>
          <a:prstGeom prst="rect">
            <a:avLst/>
          </a:prstGeom>
          <a:noFill/>
        </p:spPr>
        <p:txBody>
          <a:bodyPr wrap="square" rtlCol="0">
            <a:spAutoFit/>
          </a:bodyPr>
          <a:lstStyle/>
          <a:p>
            <a:r>
              <a:rPr lang="cs-CZ" dirty="0" smtClean="0"/>
              <a:t>	</a:t>
            </a:r>
            <a:r>
              <a:rPr lang="en-GB" sz="2400" dirty="0" smtClean="0"/>
              <a:t>Through the Lesser Town Bridge Towers  we come to the Lesser Town and we will walk straight to the Lesser town Square,  where in the middle there is one of the most beautiful Gothic churches </a:t>
            </a:r>
            <a:r>
              <a:rPr lang="en-GB" sz="2400" b="1" u="sng" dirty="0" smtClean="0">
                <a:solidFill>
                  <a:srgbClr val="C00000"/>
                </a:solidFill>
              </a:rPr>
              <a:t>Church of St. Nicholas in the Lesser Town square . </a:t>
            </a:r>
            <a:r>
              <a:rPr lang="en-GB" sz="2400" dirty="0" smtClean="0"/>
              <a:t>We will carry on </a:t>
            </a:r>
            <a:r>
              <a:rPr lang="en-GB" sz="2400" b="1" u="sng" dirty="0" err="1" smtClean="0">
                <a:solidFill>
                  <a:srgbClr val="C00000"/>
                </a:solidFill>
              </a:rPr>
              <a:t>Nerudova</a:t>
            </a:r>
            <a:r>
              <a:rPr lang="en-GB" sz="2400" b="1" u="sng" dirty="0" smtClean="0">
                <a:solidFill>
                  <a:srgbClr val="C00000"/>
                </a:solidFill>
              </a:rPr>
              <a:t> Street . </a:t>
            </a:r>
            <a:r>
              <a:rPr lang="en-GB" sz="2400" dirty="0" smtClean="0"/>
              <a:t>There are houses signed not by </a:t>
            </a:r>
            <a:r>
              <a:rPr lang="en-GB" sz="2400" b="1" dirty="0" smtClean="0">
                <a:solidFill>
                  <a:srgbClr val="C00000"/>
                </a:solidFill>
              </a:rPr>
              <a:t>descriptive numbers </a:t>
            </a:r>
            <a:r>
              <a:rPr lang="en-GB" sz="2400" dirty="0" smtClean="0"/>
              <a:t>but various signs ( you can find a house At……… Your homework is to find as many signs as you can). To help you, there is a house </a:t>
            </a:r>
            <a:r>
              <a:rPr lang="en-GB" sz="2400" b="1" u="sng" dirty="0" smtClean="0">
                <a:solidFill>
                  <a:srgbClr val="C00000"/>
                </a:solidFill>
              </a:rPr>
              <a:t>At the Two Suns  </a:t>
            </a:r>
            <a:r>
              <a:rPr lang="en-GB" sz="2400" dirty="0" smtClean="0"/>
              <a:t>where a Czech  writer Jan Neruda lived between 1845 and 1857 and the Street was named after him.</a:t>
            </a:r>
          </a:p>
          <a:p>
            <a:r>
              <a:rPr lang="en-GB" sz="2400" dirty="0" smtClean="0"/>
              <a:t>	</a:t>
            </a:r>
            <a:endParaRPr lang="en-GB" sz="2400" b="1" u="sng"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692696"/>
            <a:ext cx="7704856" cy="4524315"/>
          </a:xfrm>
          <a:prstGeom prst="rect">
            <a:avLst/>
          </a:prstGeom>
        </p:spPr>
        <p:txBody>
          <a:bodyPr wrap="square">
            <a:spAutoFit/>
          </a:bodyPr>
          <a:lstStyle/>
          <a:p>
            <a:r>
              <a:rPr lang="cs-CZ" sz="2400" dirty="0" smtClean="0"/>
              <a:t>		</a:t>
            </a:r>
            <a:r>
              <a:rPr lang="en-GB" sz="2400" dirty="0" smtClean="0"/>
              <a:t>Because more direct route to Prague Castle at 		the time of the coronations of the kings 			didn´t exist, we have to continue along </a:t>
            </a:r>
            <a:r>
              <a:rPr lang="cs-CZ" sz="2400" dirty="0" smtClean="0"/>
              <a:t> </a:t>
            </a:r>
            <a:r>
              <a:rPr lang="en-GB" sz="2400" dirty="0" err="1" smtClean="0"/>
              <a:t>Úvoz</a:t>
            </a:r>
            <a:r>
              <a:rPr lang="en-GB" sz="2400" dirty="0" smtClean="0"/>
              <a:t> and </a:t>
            </a:r>
            <a:r>
              <a:rPr lang="en-GB" sz="2400" dirty="0" err="1" smtClean="0"/>
              <a:t>Pohořelec</a:t>
            </a:r>
            <a:r>
              <a:rPr lang="en-GB" sz="2400" dirty="0" smtClean="0"/>
              <a:t> to see  a big complex of buildings on the left  - </a:t>
            </a:r>
            <a:r>
              <a:rPr lang="en-GB" sz="2400" b="1" u="sng" dirty="0" err="1" smtClean="0">
                <a:solidFill>
                  <a:srgbClr val="C00000"/>
                </a:solidFill>
              </a:rPr>
              <a:t>Strahov</a:t>
            </a:r>
            <a:r>
              <a:rPr lang="en-GB" sz="2400" b="1" u="sng" dirty="0" smtClean="0">
                <a:solidFill>
                  <a:srgbClr val="C00000"/>
                </a:solidFill>
              </a:rPr>
              <a:t> Monastery </a:t>
            </a:r>
            <a:r>
              <a:rPr lang="en-GB" sz="2400" dirty="0" smtClean="0"/>
              <a:t> (including a huge library). We turn back to  </a:t>
            </a:r>
            <a:r>
              <a:rPr lang="en-GB" sz="2400" dirty="0" err="1" smtClean="0"/>
              <a:t>Loretto</a:t>
            </a:r>
            <a:r>
              <a:rPr lang="en-GB" sz="2400" dirty="0" smtClean="0"/>
              <a:t> Square. The dominant building  is  a large  </a:t>
            </a:r>
            <a:r>
              <a:rPr lang="en-GB" sz="2400" b="1" u="sng" dirty="0" err="1" smtClean="0">
                <a:solidFill>
                  <a:srgbClr val="C00000"/>
                </a:solidFill>
              </a:rPr>
              <a:t>Černín</a:t>
            </a:r>
            <a:r>
              <a:rPr lang="en-GB" sz="2400" b="1" u="sng" dirty="0" smtClean="0">
                <a:solidFill>
                  <a:srgbClr val="C00000"/>
                </a:solidFill>
              </a:rPr>
              <a:t> Palace </a:t>
            </a:r>
            <a:r>
              <a:rPr lang="en-GB" sz="2400" dirty="0" smtClean="0"/>
              <a:t> there (since 1930´s it has been the building of the </a:t>
            </a:r>
            <a:r>
              <a:rPr lang="en-GB" sz="2400" b="1" dirty="0" smtClean="0">
                <a:solidFill>
                  <a:srgbClr val="C00000"/>
                </a:solidFill>
              </a:rPr>
              <a:t>Ministry of Foreign Affairs</a:t>
            </a:r>
            <a:r>
              <a:rPr lang="en-GB" sz="2400" dirty="0" smtClean="0"/>
              <a:t>). </a:t>
            </a:r>
            <a:r>
              <a:rPr lang="en-GB" sz="2400" b="1" u="sng" dirty="0" smtClean="0">
                <a:solidFill>
                  <a:srgbClr val="C00000"/>
                </a:solidFill>
              </a:rPr>
              <a:t>The </a:t>
            </a:r>
            <a:r>
              <a:rPr lang="en-GB" sz="2400" b="1" u="sng" dirty="0" err="1" smtClean="0">
                <a:solidFill>
                  <a:srgbClr val="C00000"/>
                </a:solidFill>
              </a:rPr>
              <a:t>Loretto</a:t>
            </a:r>
            <a:r>
              <a:rPr lang="en-GB" sz="2400" dirty="0" smtClean="0"/>
              <a:t> is situated opposite </a:t>
            </a:r>
            <a:r>
              <a:rPr lang="en-GB" sz="2400" dirty="0" err="1" smtClean="0"/>
              <a:t>Černín</a:t>
            </a:r>
            <a:r>
              <a:rPr lang="en-GB" sz="2400" dirty="0" smtClean="0"/>
              <a:t> Palace. We can wait here until</a:t>
            </a:r>
            <a:r>
              <a:rPr lang="cs-CZ" sz="2400" dirty="0" smtClean="0"/>
              <a:t> </a:t>
            </a:r>
            <a:r>
              <a:rPr lang="en-GB" sz="2400" dirty="0" smtClean="0"/>
              <a:t>the stroke of the hour and listen to the famous </a:t>
            </a:r>
            <a:r>
              <a:rPr lang="en-GB" sz="2400" dirty="0" err="1" smtClean="0"/>
              <a:t>Loretto</a:t>
            </a:r>
            <a:r>
              <a:rPr lang="en-GB" sz="2400" dirty="0" smtClean="0"/>
              <a:t> </a:t>
            </a:r>
            <a:r>
              <a:rPr lang="en-GB" sz="2400" b="1" dirty="0" smtClean="0">
                <a:solidFill>
                  <a:srgbClr val="C00000"/>
                </a:solidFill>
              </a:rPr>
              <a:t>carillon</a:t>
            </a:r>
            <a:r>
              <a:rPr lang="en-GB" sz="2400" dirty="0" smtClean="0"/>
              <a:t> ( made by Prague watchmaker using 27 bells  </a:t>
            </a:r>
            <a:r>
              <a:rPr lang="en-GB" sz="2400" b="1" dirty="0" smtClean="0">
                <a:solidFill>
                  <a:srgbClr val="C00000"/>
                </a:solidFill>
              </a:rPr>
              <a:t>founded </a:t>
            </a:r>
            <a:r>
              <a:rPr lang="en-GB" sz="2400" dirty="0" smtClean="0"/>
              <a:t>by Amsterdam  </a:t>
            </a:r>
            <a:r>
              <a:rPr lang="en-GB" sz="2400" b="1" dirty="0" err="1" smtClean="0">
                <a:solidFill>
                  <a:srgbClr val="C00000"/>
                </a:solidFill>
              </a:rPr>
              <a:t>bellfounder</a:t>
            </a:r>
            <a:r>
              <a:rPr lang="en-GB" sz="2400" dirty="0" smtClean="0"/>
              <a:t>.) </a:t>
            </a:r>
            <a:endParaRPr lang="en-GB" b="1" u="sng" dirty="0" smtClean="0">
              <a:solidFill>
                <a:srgbClr val="C00000"/>
              </a:solidFill>
            </a:endParaRPr>
          </a:p>
        </p:txBody>
      </p:sp>
      <p:pic>
        <p:nvPicPr>
          <p:cNvPr id="3"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19770" b="34888"/>
          <a:stretch>
            <a:fillRect/>
          </a:stretch>
        </p:blipFill>
        <p:spPr bwMode="auto">
          <a:xfrm>
            <a:off x="683568" y="260648"/>
            <a:ext cx="1375499" cy="1296144"/>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19770" b="34888"/>
          <a:stretch>
            <a:fillRect/>
          </a:stretch>
        </p:blipFill>
        <p:spPr bwMode="auto">
          <a:xfrm>
            <a:off x="323528" y="332656"/>
            <a:ext cx="1375499" cy="1296144"/>
          </a:xfrm>
          <a:prstGeom prst="rect">
            <a:avLst/>
          </a:prstGeom>
          <a:ln>
            <a:noFill/>
          </a:ln>
          <a:effectLst>
            <a:softEdge rad="112500"/>
          </a:effectLst>
        </p:spPr>
      </p:pic>
      <p:sp>
        <p:nvSpPr>
          <p:cNvPr id="2" name="Obdélník 1"/>
          <p:cNvSpPr/>
          <p:nvPr/>
        </p:nvSpPr>
        <p:spPr>
          <a:xfrm>
            <a:off x="539552" y="982176"/>
            <a:ext cx="8064896" cy="4893647"/>
          </a:xfrm>
          <a:prstGeom prst="rect">
            <a:avLst/>
          </a:prstGeom>
        </p:spPr>
        <p:txBody>
          <a:bodyPr wrap="square">
            <a:spAutoFit/>
          </a:bodyPr>
          <a:lstStyle/>
          <a:p>
            <a:r>
              <a:rPr lang="cs-CZ" dirty="0" smtClean="0"/>
              <a:t>		</a:t>
            </a:r>
            <a:r>
              <a:rPr lang="en-GB" sz="2400" dirty="0" smtClean="0"/>
              <a:t>Now is the time to head to the Prague Castle 		along Loretta Street (</a:t>
            </a:r>
            <a:r>
              <a:rPr lang="en-GB" sz="2400" dirty="0" err="1" smtClean="0"/>
              <a:t>Loretánská</a:t>
            </a:r>
            <a:r>
              <a:rPr lang="en-GB" sz="2400" dirty="0" smtClean="0"/>
              <a:t> </a:t>
            </a:r>
            <a:r>
              <a:rPr lang="en-GB" sz="2400" dirty="0" err="1" smtClean="0"/>
              <a:t>ulice</a:t>
            </a:r>
            <a:r>
              <a:rPr lang="en-GB" sz="2400" dirty="0" smtClean="0"/>
              <a:t>). So skip to the quadrant called </a:t>
            </a:r>
            <a:r>
              <a:rPr lang="en-GB" sz="2400" b="1" u="sng" dirty="0" smtClean="0">
                <a:solidFill>
                  <a:srgbClr val="C00000"/>
                </a:solidFill>
              </a:rPr>
              <a:t>Prague Castle </a:t>
            </a:r>
            <a:r>
              <a:rPr lang="en-GB" sz="2400" dirty="0" smtClean="0"/>
              <a:t> with the </a:t>
            </a:r>
            <a:r>
              <a:rPr lang="en-GB" sz="2400" b="1" u="sng" dirty="0" smtClean="0">
                <a:solidFill>
                  <a:srgbClr val="C00000"/>
                </a:solidFill>
              </a:rPr>
              <a:t>Entry Gateway of Prague Castle </a:t>
            </a:r>
            <a:r>
              <a:rPr lang="en-GB" sz="2400" dirty="0" smtClean="0"/>
              <a:t>in the </a:t>
            </a:r>
            <a:r>
              <a:rPr lang="en-GB" sz="2400" b="1" dirty="0" err="1" smtClean="0">
                <a:solidFill>
                  <a:srgbClr val="C00000"/>
                </a:solidFill>
              </a:rPr>
              <a:t>Hradčany</a:t>
            </a:r>
            <a:r>
              <a:rPr lang="en-GB" sz="2400" b="1" dirty="0" smtClean="0">
                <a:solidFill>
                  <a:srgbClr val="C00000"/>
                </a:solidFill>
              </a:rPr>
              <a:t> square</a:t>
            </a:r>
            <a:r>
              <a:rPr lang="en-GB" sz="2400" dirty="0" smtClean="0"/>
              <a:t>. Opposite the Gateway there is </a:t>
            </a:r>
            <a:r>
              <a:rPr lang="en-GB" sz="2400" b="1" dirty="0" smtClean="0">
                <a:solidFill>
                  <a:srgbClr val="C00000"/>
                </a:solidFill>
              </a:rPr>
              <a:t>Tuscany (</a:t>
            </a:r>
            <a:r>
              <a:rPr lang="en-GB" sz="2400" b="1" dirty="0" err="1" smtClean="0">
                <a:solidFill>
                  <a:srgbClr val="C00000"/>
                </a:solidFill>
              </a:rPr>
              <a:t>Thun-Hohenstein</a:t>
            </a:r>
            <a:r>
              <a:rPr lang="en-GB" sz="2400" b="1" dirty="0" smtClean="0">
                <a:solidFill>
                  <a:srgbClr val="C00000"/>
                </a:solidFill>
              </a:rPr>
              <a:t>) Palace </a:t>
            </a:r>
            <a:r>
              <a:rPr lang="en-GB" sz="2400" dirty="0" smtClean="0"/>
              <a:t> used by the Ministry of Foreign Affairs of the Czech Republic. On the right (when standing in front of the gate </a:t>
            </a:r>
            <a:r>
              <a:rPr lang="en-GB" sz="2400" b="1" dirty="0" smtClean="0">
                <a:solidFill>
                  <a:srgbClr val="C00000"/>
                </a:solidFill>
              </a:rPr>
              <a:t>facing</a:t>
            </a:r>
            <a:r>
              <a:rPr lang="en-GB" sz="2400" dirty="0" smtClean="0"/>
              <a:t> </a:t>
            </a:r>
            <a:r>
              <a:rPr lang="en-GB" sz="2400" dirty="0" err="1" smtClean="0"/>
              <a:t>Hradčany</a:t>
            </a:r>
            <a:r>
              <a:rPr lang="en-GB" sz="2400" dirty="0" smtClean="0"/>
              <a:t> Square) there is Archbishop´s Palace and opposite are </a:t>
            </a:r>
            <a:r>
              <a:rPr lang="en-GB" sz="2400" b="1" u="sng" dirty="0" err="1" smtClean="0">
                <a:solidFill>
                  <a:srgbClr val="C00000"/>
                </a:solidFill>
              </a:rPr>
              <a:t>Schwarzenberg</a:t>
            </a:r>
            <a:r>
              <a:rPr lang="en-GB" sz="2400" b="1" u="sng" dirty="0" smtClean="0">
                <a:solidFill>
                  <a:srgbClr val="C00000"/>
                </a:solidFill>
              </a:rPr>
              <a:t> Palaces. </a:t>
            </a:r>
            <a:r>
              <a:rPr lang="en-GB" sz="2400" dirty="0" smtClean="0"/>
              <a:t>To get to the </a:t>
            </a:r>
            <a:r>
              <a:rPr lang="en-GB" sz="2400" b="1" u="sng" dirty="0" smtClean="0">
                <a:solidFill>
                  <a:srgbClr val="C00000"/>
                </a:solidFill>
              </a:rPr>
              <a:t>Second Courtyard  </a:t>
            </a:r>
            <a:r>
              <a:rPr lang="en-GB" sz="2400" dirty="0" smtClean="0"/>
              <a:t>we go trough  </a:t>
            </a:r>
            <a:r>
              <a:rPr lang="en-GB" sz="2400" b="1" u="sng" dirty="0" smtClean="0">
                <a:solidFill>
                  <a:srgbClr val="C00000"/>
                </a:solidFill>
              </a:rPr>
              <a:t>Matthias Gateway </a:t>
            </a:r>
            <a:r>
              <a:rPr lang="en-GB" sz="2400" dirty="0" smtClean="0"/>
              <a:t>(with the first features of Baroque style). On the left there are situated </a:t>
            </a:r>
            <a:r>
              <a:rPr lang="en-GB" sz="2400" b="1" u="sng" dirty="0" smtClean="0">
                <a:solidFill>
                  <a:srgbClr val="C00000"/>
                </a:solidFill>
              </a:rPr>
              <a:t>Spanish Hall  </a:t>
            </a:r>
            <a:r>
              <a:rPr lang="en-GB" sz="2400" dirty="0" smtClean="0"/>
              <a:t>and </a:t>
            </a:r>
            <a:r>
              <a:rPr lang="en-GB" sz="2400" b="1" u="sng" dirty="0" smtClean="0">
                <a:solidFill>
                  <a:srgbClr val="C00000"/>
                </a:solidFill>
              </a:rPr>
              <a:t>Rudolph Gallery</a:t>
            </a:r>
            <a:r>
              <a:rPr lang="en-GB" sz="2400" dirty="0" smtClean="0"/>
              <a:t>, used as State Rooms  for state events, concerts and social gatherings.</a:t>
            </a:r>
            <a:endParaRPr lang="en-GB" sz="2400" b="1" u="sng"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539552" y="1412776"/>
            <a:ext cx="8064896" cy="6001643"/>
          </a:xfrm>
          <a:prstGeom prst="rect">
            <a:avLst/>
          </a:prstGeom>
        </p:spPr>
        <p:txBody>
          <a:bodyPr wrap="square">
            <a:spAutoFit/>
          </a:bodyPr>
          <a:lstStyle/>
          <a:p>
            <a:r>
              <a:rPr lang="en-GB" sz="2400" dirty="0" smtClean="0"/>
              <a:t>Finally we get to the breath taking </a:t>
            </a:r>
            <a:r>
              <a:rPr lang="en-GB" sz="2400" b="1" u="sng" dirty="0" smtClean="0">
                <a:solidFill>
                  <a:srgbClr val="C00000"/>
                </a:solidFill>
              </a:rPr>
              <a:t>Cathedral of St. </a:t>
            </a:r>
            <a:r>
              <a:rPr lang="en-GB" sz="2400" b="1" u="sng" dirty="0" err="1" smtClean="0">
                <a:solidFill>
                  <a:srgbClr val="C00000"/>
                </a:solidFill>
              </a:rPr>
              <a:t>Vitus</a:t>
            </a:r>
            <a:r>
              <a:rPr lang="en-GB" sz="2400" dirty="0" smtClean="0">
                <a:solidFill>
                  <a:srgbClr val="C00000"/>
                </a:solidFill>
              </a:rPr>
              <a:t> / </a:t>
            </a:r>
            <a:r>
              <a:rPr lang="en-GB" sz="2400" b="1" u="sng" dirty="0" smtClean="0">
                <a:solidFill>
                  <a:srgbClr val="C00000"/>
                </a:solidFill>
              </a:rPr>
              <a:t>St. </a:t>
            </a:r>
            <a:r>
              <a:rPr lang="en-GB" sz="2400" b="1" u="sng" dirty="0" err="1" smtClean="0">
                <a:solidFill>
                  <a:srgbClr val="C00000"/>
                </a:solidFill>
              </a:rPr>
              <a:t>Vitus</a:t>
            </a:r>
            <a:r>
              <a:rPr lang="en-GB" sz="2400" b="1" u="sng" dirty="0" smtClean="0">
                <a:solidFill>
                  <a:srgbClr val="C00000"/>
                </a:solidFill>
              </a:rPr>
              <a:t> Cathedral. </a:t>
            </a:r>
            <a:r>
              <a:rPr lang="en-GB" sz="2400" dirty="0" smtClean="0"/>
              <a:t>It is the treasure of Prague historical monuments with number of treasures inside. Looking at the photographs offered </a:t>
            </a:r>
            <a:r>
              <a:rPr lang="cs-CZ" sz="2400" dirty="0" smtClean="0"/>
              <a:t>on</a:t>
            </a:r>
            <a:r>
              <a:rPr lang="en-GB" sz="2400" dirty="0" smtClean="0"/>
              <a:t> that page will convince you about that. I have got another surprise for you. Prague is also called The city of  a Hundred – Spires  .You can observe Prague from any  tower (spire) in Prague (any bridge, any square and observe night Prague) as well, including  St. </a:t>
            </a:r>
            <a:r>
              <a:rPr lang="en-GB" sz="2400" dirty="0" err="1" smtClean="0"/>
              <a:t>Vitus</a:t>
            </a:r>
            <a:r>
              <a:rPr lang="en-GB" sz="2400" dirty="0" smtClean="0"/>
              <a:t> Cathedral – </a:t>
            </a:r>
            <a:r>
              <a:rPr lang="en-GB" sz="2400" b="1" dirty="0" smtClean="0">
                <a:solidFill>
                  <a:srgbClr val="C00000"/>
                </a:solidFill>
              </a:rPr>
              <a:t>virtually</a:t>
            </a:r>
            <a:r>
              <a:rPr lang="en-GB" sz="2400" dirty="0" smtClean="0"/>
              <a:t>! Please get to the website: </a:t>
            </a:r>
            <a:r>
              <a:rPr lang="en-GB" sz="2400" dirty="0" err="1" smtClean="0">
                <a:hlinkClick r:id="rId2"/>
              </a:rPr>
              <a:t>Úvod</a:t>
            </a:r>
            <a:r>
              <a:rPr lang="en-GB" sz="2400" dirty="0" smtClean="0"/>
              <a:t> </a:t>
            </a:r>
            <a:r>
              <a:rPr lang="en-GB" sz="2400" b="1" dirty="0" smtClean="0"/>
              <a:t>!!!!  </a:t>
            </a:r>
            <a:r>
              <a:rPr lang="en-GB" sz="2400" dirty="0" smtClean="0"/>
              <a:t>and  try it ( nice view is also from the </a:t>
            </a:r>
            <a:r>
              <a:rPr lang="en-GB" sz="2400" b="1" u="sng" dirty="0" smtClean="0">
                <a:solidFill>
                  <a:srgbClr val="C00000"/>
                </a:solidFill>
              </a:rPr>
              <a:t>Astronomical Tower in </a:t>
            </a:r>
            <a:r>
              <a:rPr lang="en-GB" sz="2400" b="1" u="sng" dirty="0" err="1" smtClean="0">
                <a:solidFill>
                  <a:srgbClr val="C00000"/>
                </a:solidFill>
              </a:rPr>
              <a:t>Klementinum</a:t>
            </a:r>
            <a:r>
              <a:rPr lang="en-GB" sz="2400" b="1" u="sng" dirty="0" smtClean="0">
                <a:solidFill>
                  <a:srgbClr val="C00000"/>
                </a:solidFill>
              </a:rPr>
              <a:t> </a:t>
            </a:r>
            <a:r>
              <a:rPr lang="en-GB" sz="2400" dirty="0" smtClean="0"/>
              <a:t>). Click on </a:t>
            </a:r>
            <a:r>
              <a:rPr lang="en-GB" sz="2400" b="1" dirty="0" smtClean="0">
                <a:solidFill>
                  <a:schemeClr val="tx2">
                    <a:lumMod val="60000"/>
                    <a:lumOff val="40000"/>
                  </a:schemeClr>
                </a:solidFill>
              </a:rPr>
              <a:t>Hundred-</a:t>
            </a:r>
            <a:r>
              <a:rPr lang="en-GB" sz="2400" b="1" dirty="0" err="1" smtClean="0">
                <a:solidFill>
                  <a:schemeClr val="tx2">
                    <a:lumMod val="60000"/>
                    <a:lumOff val="40000"/>
                  </a:schemeClr>
                </a:solidFill>
              </a:rPr>
              <a:t>spired</a:t>
            </a:r>
            <a:r>
              <a:rPr lang="en-GB" sz="2400" b="1" dirty="0" smtClean="0">
                <a:solidFill>
                  <a:schemeClr val="tx2">
                    <a:lumMod val="60000"/>
                    <a:lumOff val="40000"/>
                  </a:schemeClr>
                </a:solidFill>
              </a:rPr>
              <a:t> Prague </a:t>
            </a:r>
            <a:r>
              <a:rPr lang="en-GB" sz="2400" dirty="0" smtClean="0"/>
              <a:t>and then on the </a:t>
            </a:r>
            <a:r>
              <a:rPr lang="en-GB" sz="2400" b="1" dirty="0" smtClean="0">
                <a:solidFill>
                  <a:schemeClr val="tx2">
                    <a:lumMod val="60000"/>
                    <a:lumOff val="40000"/>
                  </a:schemeClr>
                </a:solidFill>
              </a:rPr>
              <a:t>„List of locations &gt;“ </a:t>
            </a:r>
            <a:r>
              <a:rPr lang="en-GB" sz="2400" dirty="0" smtClean="0"/>
              <a:t>on the right and choose one object. The video camera will take you around. You could check what you have learnt about Prague so far.</a:t>
            </a:r>
          </a:p>
          <a:p>
            <a:endParaRPr lang="en-GB" sz="2400" dirty="0" smtClean="0"/>
          </a:p>
          <a:p>
            <a:endParaRPr lang="cs-CZ" sz="2400" dirty="0" smtClean="0"/>
          </a:p>
        </p:txBody>
      </p:sp>
      <p:pic>
        <p:nvPicPr>
          <p:cNvPr id="3"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3" cstate="print"/>
          <a:srcRect l="19770" t="8141" r="19770" b="34888"/>
          <a:stretch>
            <a:fillRect/>
          </a:stretch>
        </p:blipFill>
        <p:spPr bwMode="auto">
          <a:xfrm>
            <a:off x="179512" y="260648"/>
            <a:ext cx="1375499" cy="1296144"/>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frika,Amerika,Asie,atlasy,Austrálie,binární,komunikace,kontinenty,zem&amp;ecaron;,Evropa,cizí,Fotolia,globální,zem&amp;ecaron;koule,mezinárodní,internet,mapy,web,sv&amp;ecaron;t"/>
          <p:cNvPicPr>
            <a:picLocks noChangeAspect="1" noChangeArrowheads="1"/>
          </p:cNvPicPr>
          <p:nvPr/>
        </p:nvPicPr>
        <p:blipFill>
          <a:blip r:embed="rId2" cstate="print">
            <a:lum bright="38000" contrast="-62000"/>
          </a:blip>
          <a:srcRect t="17444" b="18607"/>
          <a:stretch>
            <a:fillRect/>
          </a:stretch>
        </p:blipFill>
        <p:spPr bwMode="auto">
          <a:xfrm>
            <a:off x="3635896" y="260648"/>
            <a:ext cx="1795694" cy="1148260"/>
          </a:xfrm>
          <a:prstGeom prst="rect">
            <a:avLst/>
          </a:prstGeom>
          <a:noFill/>
        </p:spPr>
      </p:pic>
      <p:pic>
        <p:nvPicPr>
          <p:cNvPr id="4" name="Picture 10" descr="budovy,podnikatelé,mobilní telefony,m&amp;ecaron;sta,po&amp;ccaron;íta&amp;ccaron;e,centra,mana&amp;zcaron;e&amp;rcaron;i,Fotolia,práce,notebooky,mu&amp;zcaron;i,lidi,venku,venkovní,telefonní p&amp;rcaron;ístroje,Fotografie,profesionálové,bezdrátová komunikace,telefony,p&amp;rcaron;i práci,pracovat"/>
          <p:cNvPicPr>
            <a:picLocks noChangeAspect="1" noChangeArrowheads="1"/>
          </p:cNvPicPr>
          <p:nvPr/>
        </p:nvPicPr>
        <p:blipFill>
          <a:blip r:embed="rId3" cstate="print"/>
          <a:srcRect l="23259" t="18607" r="6978" b="18607"/>
          <a:stretch>
            <a:fillRect/>
          </a:stretch>
        </p:blipFill>
        <p:spPr bwMode="auto">
          <a:xfrm>
            <a:off x="5148064" y="195843"/>
            <a:ext cx="1440160" cy="1296087"/>
          </a:xfrm>
          <a:prstGeom prst="rect">
            <a:avLst/>
          </a:prstGeom>
          <a:ln>
            <a:noFill/>
          </a:ln>
          <a:effectLst>
            <a:softEdge rad="112500"/>
          </a:effectLst>
        </p:spPr>
      </p:pic>
      <p:pic>
        <p:nvPicPr>
          <p:cNvPr id="5"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4" cstate="print"/>
          <a:srcRect l="19770" t="8141" r="19770" b="34888"/>
          <a:stretch>
            <a:fillRect/>
          </a:stretch>
        </p:blipFill>
        <p:spPr bwMode="auto">
          <a:xfrm>
            <a:off x="2411760" y="188640"/>
            <a:ext cx="1375499" cy="1296144"/>
          </a:xfrm>
          <a:prstGeom prst="rect">
            <a:avLst/>
          </a:prstGeom>
          <a:ln>
            <a:noFill/>
          </a:ln>
          <a:effectLst>
            <a:softEdge rad="112500"/>
          </a:effectLst>
        </p:spPr>
      </p:pic>
      <p:sp>
        <p:nvSpPr>
          <p:cNvPr id="8" name="Zástupný symbol pro obsah 7"/>
          <p:cNvSpPr>
            <a:spLocks noGrp="1"/>
          </p:cNvSpPr>
          <p:nvPr>
            <p:ph sz="half" idx="2"/>
          </p:nvPr>
        </p:nvSpPr>
        <p:spPr>
          <a:xfrm>
            <a:off x="467544" y="1556792"/>
            <a:ext cx="4040188" cy="3951288"/>
          </a:xfrm>
        </p:spPr>
        <p:txBody>
          <a:bodyPr/>
          <a:lstStyle/>
          <a:p>
            <a:r>
              <a:rPr lang="en-GB" dirty="0" smtClean="0"/>
              <a:t>Peter, how many inhabitants live in your capital?</a:t>
            </a:r>
          </a:p>
          <a:p>
            <a:r>
              <a:rPr lang="en-GB" dirty="0" smtClean="0"/>
              <a:t>I must admit that according to the size you won / lost. There live only about </a:t>
            </a:r>
            <a:r>
              <a:rPr lang="en-GB" b="1" dirty="0" smtClean="0">
                <a:solidFill>
                  <a:srgbClr val="C00000"/>
                </a:solidFill>
              </a:rPr>
              <a:t>1.5 million inhabitants  </a:t>
            </a:r>
            <a:r>
              <a:rPr lang="en-GB" dirty="0" smtClean="0"/>
              <a:t>in Prague. But according to the beauty  it is at least </a:t>
            </a:r>
            <a:r>
              <a:rPr lang="en-GB" b="1" dirty="0" smtClean="0">
                <a:solidFill>
                  <a:srgbClr val="C00000"/>
                </a:solidFill>
              </a:rPr>
              <a:t>tie</a:t>
            </a:r>
            <a:r>
              <a:rPr lang="en-GB" dirty="0" smtClean="0"/>
              <a:t>. </a:t>
            </a:r>
            <a:endParaRPr lang="en-GB" dirty="0"/>
          </a:p>
        </p:txBody>
      </p:sp>
      <p:sp>
        <p:nvSpPr>
          <p:cNvPr id="10" name="Zástupný symbol pro obsah 9"/>
          <p:cNvSpPr>
            <a:spLocks noGrp="1"/>
          </p:cNvSpPr>
          <p:nvPr>
            <p:ph sz="quarter" idx="4"/>
          </p:nvPr>
        </p:nvSpPr>
        <p:spPr>
          <a:xfrm>
            <a:off x="4572000" y="1628800"/>
            <a:ext cx="4041775" cy="4824536"/>
          </a:xfrm>
        </p:spPr>
        <p:txBody>
          <a:bodyPr>
            <a:normAutofit/>
          </a:bodyPr>
          <a:lstStyle/>
          <a:p>
            <a:r>
              <a:rPr lang="en-GB" dirty="0" smtClean="0"/>
              <a:t>There live about…………….</a:t>
            </a:r>
          </a:p>
          <a:p>
            <a:pPr>
              <a:buNone/>
            </a:pPr>
            <a:r>
              <a:rPr lang="en-GB" dirty="0" smtClean="0"/>
              <a:t>	So, whose capital is bigger?</a:t>
            </a:r>
          </a:p>
          <a:p>
            <a:endParaRPr lang="en-GB" dirty="0" smtClean="0"/>
          </a:p>
          <a:p>
            <a:endParaRPr lang="en-GB" dirty="0" smtClean="0"/>
          </a:p>
          <a:p>
            <a:r>
              <a:rPr lang="en-GB" dirty="0" smtClean="0"/>
              <a:t>You told me a lot about historical town and what about  the modern city? Our capital is full of </a:t>
            </a:r>
            <a:r>
              <a:rPr lang="en-GB" b="1" dirty="0" err="1" smtClean="0">
                <a:solidFill>
                  <a:srgbClr val="C00000"/>
                </a:solidFill>
              </a:rPr>
              <a:t>skys</a:t>
            </a:r>
            <a:r>
              <a:rPr lang="cs-CZ" b="1" dirty="0" smtClean="0">
                <a:solidFill>
                  <a:srgbClr val="C00000"/>
                </a:solidFill>
              </a:rPr>
              <a:t>c</a:t>
            </a:r>
            <a:r>
              <a:rPr lang="en-GB" b="1" dirty="0" err="1" smtClean="0">
                <a:solidFill>
                  <a:srgbClr val="C00000"/>
                </a:solidFill>
              </a:rPr>
              <a:t>rapers</a:t>
            </a:r>
            <a:r>
              <a:rPr lang="en-GB" dirty="0" smtClean="0"/>
              <a:t>. The highest building is……… </a:t>
            </a:r>
          </a:p>
          <a:p>
            <a:pPr>
              <a:buNone/>
            </a:pPr>
            <a:r>
              <a:rPr lang="en-GB" dirty="0" smtClean="0"/>
              <a:t>			…</a:t>
            </a:r>
          </a:p>
          <a:p>
            <a:pPr>
              <a:buNone/>
            </a:pPr>
            <a:r>
              <a:rPr lang="en-GB" dirty="0" smtClean="0"/>
              <a:t>			…</a:t>
            </a:r>
          </a:p>
          <a:p>
            <a:pPr>
              <a:buNone/>
            </a:pPr>
            <a:endParaRPr lang="cs-CZ" dirty="0" smtClean="0"/>
          </a:p>
        </p:txBody>
      </p:sp>
      <p:cxnSp>
        <p:nvCxnSpPr>
          <p:cNvPr id="9" name="Pravoúhlá spojovací čára 8"/>
          <p:cNvCxnSpPr/>
          <p:nvPr/>
        </p:nvCxnSpPr>
        <p:spPr>
          <a:xfrm flipV="1">
            <a:off x="2339752" y="1772816"/>
            <a:ext cx="2232248" cy="792088"/>
          </a:xfrm>
          <a:prstGeom prst="bentConnector3">
            <a:avLst>
              <a:gd name="adj1" fmla="val 69344"/>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13" name="Pravoúhlá spojovací čára 12"/>
          <p:cNvCxnSpPr/>
          <p:nvPr/>
        </p:nvCxnSpPr>
        <p:spPr>
          <a:xfrm rot="5400000">
            <a:off x="4355976" y="2348880"/>
            <a:ext cx="648072" cy="648072"/>
          </a:xfrm>
          <a:prstGeom prst="bentConnector3">
            <a:avLst>
              <a:gd name="adj1" fmla="val 50000"/>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25" name="Pravoúhlá spojovací čára 24"/>
          <p:cNvCxnSpPr/>
          <p:nvPr/>
        </p:nvCxnSpPr>
        <p:spPr>
          <a:xfrm rot="5400000" flipH="1" flipV="1">
            <a:off x="3743908" y="3825044"/>
            <a:ext cx="1080120" cy="864096"/>
          </a:xfrm>
          <a:prstGeom prst="bentConnector3">
            <a:avLst>
              <a:gd name="adj1" fmla="val 1792"/>
            </a:avLst>
          </a:prstGeom>
          <a:ln w="19050">
            <a:headEnd w="lg" len="lg"/>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par>
                                <p:cTn id="10" presetID="55"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strVal val="#ppt_w*0.70"/>
                                          </p:val>
                                        </p:tav>
                                        <p:tav tm="100000">
                                          <p:val>
                                            <p:strVal val="#ppt_w"/>
                                          </p:val>
                                        </p:tav>
                                      </p:tavLst>
                                    </p:anim>
                                    <p:anim calcmode="lin" valueType="num">
                                      <p:cBhvr>
                                        <p:cTn id="13" dur="1000" fill="hold"/>
                                        <p:tgtEl>
                                          <p:spTgt spid="3"/>
                                        </p:tgtEl>
                                        <p:attrNameLst>
                                          <p:attrName>ppt_h</p:attrName>
                                        </p:attrNameLst>
                                      </p:cBhvr>
                                      <p:tavLst>
                                        <p:tav tm="0">
                                          <p:val>
                                            <p:strVal val="#ppt_h"/>
                                          </p:val>
                                        </p:tav>
                                        <p:tav tm="100000">
                                          <p:val>
                                            <p:strVal val="#ppt_h"/>
                                          </p:val>
                                        </p:tav>
                                      </p:tavLst>
                                    </p:anim>
                                    <p:animEffect transition="in" filter="fade">
                                      <p:cBhvr>
                                        <p:cTn id="14" dur="1000"/>
                                        <p:tgtEl>
                                          <p:spTgt spid="3"/>
                                        </p:tgtEl>
                                      </p:cBhvr>
                                    </p:animEffect>
                                  </p:childTnLst>
                                </p:cTn>
                              </p:par>
                              <p:par>
                                <p:cTn id="15" presetID="55"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strVal val="#ppt_w*0.70"/>
                                          </p:val>
                                        </p:tav>
                                        <p:tav tm="100000">
                                          <p:val>
                                            <p:strVal val="#ppt_w"/>
                                          </p:val>
                                        </p:tav>
                                      </p:tavLst>
                                    </p:anim>
                                    <p:anim calcmode="lin" valueType="num">
                                      <p:cBhvr>
                                        <p:cTn id="18" dur="1000" fill="hold"/>
                                        <p:tgtEl>
                                          <p:spTgt spid="4"/>
                                        </p:tgtEl>
                                        <p:attrNameLst>
                                          <p:attrName>ppt_h</p:attrName>
                                        </p:attrNameLst>
                                      </p:cBhvr>
                                      <p:tavLst>
                                        <p:tav tm="0">
                                          <p:val>
                                            <p:strVal val="#ppt_h"/>
                                          </p:val>
                                        </p:tav>
                                        <p:tav tm="100000">
                                          <p:val>
                                            <p:strVal val="#ppt_h"/>
                                          </p:val>
                                        </p:tav>
                                      </p:tavLst>
                                    </p:anim>
                                    <p:animEffect transition="in" filter="fade">
                                      <p:cBhvr>
                                        <p:cTn id="1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2" cstate="print"/>
          <a:srcRect l="19770" t="8141" r="19770" b="34888"/>
          <a:stretch>
            <a:fillRect/>
          </a:stretch>
        </p:blipFill>
        <p:spPr bwMode="auto">
          <a:xfrm>
            <a:off x="179512" y="260648"/>
            <a:ext cx="1375499" cy="1296144"/>
          </a:xfrm>
          <a:prstGeom prst="rect">
            <a:avLst/>
          </a:prstGeom>
          <a:ln>
            <a:noFill/>
          </a:ln>
          <a:effectLst>
            <a:softEdge rad="112500"/>
          </a:effectLst>
        </p:spPr>
      </p:pic>
      <p:sp>
        <p:nvSpPr>
          <p:cNvPr id="7" name="Zástupný symbol pro obsah 6"/>
          <p:cNvSpPr>
            <a:spLocks noGrp="1"/>
          </p:cNvSpPr>
          <p:nvPr>
            <p:ph sz="half" idx="2"/>
          </p:nvPr>
        </p:nvSpPr>
        <p:spPr>
          <a:xfrm>
            <a:off x="611560" y="404664"/>
            <a:ext cx="8064896" cy="6075509"/>
          </a:xfrm>
          <a:prstGeom prst="rect">
            <a:avLst/>
          </a:prstGeom>
        </p:spPr>
        <p:txBody>
          <a:bodyPr wrap="square">
            <a:spAutoFit/>
          </a:bodyPr>
          <a:lstStyle/>
          <a:p>
            <a:pPr lvl="1">
              <a:buNone/>
            </a:pPr>
            <a:r>
              <a:rPr lang="cs-CZ" sz="2400" dirty="0" smtClean="0"/>
              <a:t>	</a:t>
            </a:r>
            <a:r>
              <a:rPr lang="en-GB" sz="2400" dirty="0" smtClean="0"/>
              <a:t>Prague is  the metropolis with not many skyscrapers. </a:t>
            </a:r>
            <a:r>
              <a:rPr lang="en-GB" sz="2400" b="1" u="sng" dirty="0" smtClean="0">
                <a:solidFill>
                  <a:srgbClr val="C00000"/>
                </a:solidFill>
              </a:rPr>
              <a:t>Dancing house </a:t>
            </a:r>
            <a:r>
              <a:rPr lang="en-GB" sz="2400" dirty="0" smtClean="0"/>
              <a:t>on </a:t>
            </a:r>
            <a:r>
              <a:rPr lang="en-GB" sz="2400" dirty="0" err="1" smtClean="0"/>
              <a:t>Rašín</a:t>
            </a:r>
            <a:r>
              <a:rPr lang="en-GB" sz="2400" dirty="0" smtClean="0"/>
              <a:t> bank of the river Vltava is the </a:t>
            </a:r>
            <a:r>
              <a:rPr lang="en-GB" sz="2400" b="1" dirty="0" smtClean="0">
                <a:solidFill>
                  <a:srgbClr val="C00000"/>
                </a:solidFill>
              </a:rPr>
              <a:t>eye catching  </a:t>
            </a:r>
            <a:r>
              <a:rPr lang="en-GB" sz="2400" dirty="0" smtClean="0"/>
              <a:t>modern building .  One of the dominants  is The </a:t>
            </a:r>
            <a:r>
              <a:rPr lang="en-GB" sz="2400" b="1" u="sng" dirty="0" err="1" smtClean="0">
                <a:solidFill>
                  <a:srgbClr val="C00000"/>
                </a:solidFill>
              </a:rPr>
              <a:t>Žižkov</a:t>
            </a:r>
            <a:r>
              <a:rPr lang="en-GB" sz="2400" b="1" u="sng" dirty="0" smtClean="0">
                <a:solidFill>
                  <a:srgbClr val="C00000"/>
                </a:solidFill>
              </a:rPr>
              <a:t> Television Tower</a:t>
            </a:r>
            <a:r>
              <a:rPr lang="en-GB" sz="2400" u="sng" dirty="0" smtClean="0">
                <a:solidFill>
                  <a:srgbClr val="C00000"/>
                </a:solidFill>
              </a:rPr>
              <a:t> </a:t>
            </a:r>
            <a:r>
              <a:rPr lang="en-GB" sz="2400" dirty="0" smtClean="0"/>
              <a:t> (</a:t>
            </a:r>
            <a:r>
              <a:rPr lang="en-GB" sz="2400" b="1" dirty="0" smtClean="0">
                <a:solidFill>
                  <a:srgbClr val="C00000"/>
                </a:solidFill>
              </a:rPr>
              <a:t>transmitter</a:t>
            </a:r>
            <a:r>
              <a:rPr lang="en-GB" sz="2400" dirty="0" smtClean="0"/>
              <a:t> tower) built in the end of the 20th century. A lot of new shopping centres have been built recently.  In the town centre there is a shopping centre </a:t>
            </a:r>
            <a:r>
              <a:rPr lang="en-GB" sz="2400" b="1" u="sng" dirty="0" smtClean="0">
                <a:solidFill>
                  <a:srgbClr val="C00000"/>
                </a:solidFill>
              </a:rPr>
              <a:t>Palladium </a:t>
            </a:r>
            <a:r>
              <a:rPr lang="en-GB" sz="2400" dirty="0" smtClean="0"/>
              <a:t>as an example of </a:t>
            </a:r>
            <a:r>
              <a:rPr lang="en-GB" sz="2400" b="1" dirty="0" smtClean="0">
                <a:solidFill>
                  <a:srgbClr val="C00000"/>
                </a:solidFill>
              </a:rPr>
              <a:t>brand modern interior </a:t>
            </a:r>
            <a:r>
              <a:rPr lang="en-GB" sz="2400" dirty="0" smtClean="0"/>
              <a:t>covered with original historical facade.  There are many restaurants, and cafes there. But I suppose you to prefer spending free time doing sports or watching  them or going to a concert . The  most important venues take place at the </a:t>
            </a:r>
            <a:r>
              <a:rPr lang="en-GB" sz="2400" b="1" dirty="0" smtClean="0">
                <a:solidFill>
                  <a:srgbClr val="C00000"/>
                </a:solidFill>
              </a:rPr>
              <a:t>multifunctional </a:t>
            </a:r>
          </a:p>
          <a:p>
            <a:pPr lvl="1">
              <a:buNone/>
            </a:pPr>
            <a:r>
              <a:rPr lang="en-GB" sz="2400" b="1" dirty="0" smtClean="0">
                <a:solidFill>
                  <a:srgbClr val="C00000"/>
                </a:solidFill>
              </a:rPr>
              <a:t>	</a:t>
            </a:r>
            <a:r>
              <a:rPr lang="en-GB" sz="2400" b="1" u="sng" dirty="0" smtClean="0">
                <a:solidFill>
                  <a:srgbClr val="C00000"/>
                </a:solidFill>
              </a:rPr>
              <a:t>O2 Arena.  </a:t>
            </a:r>
            <a:r>
              <a:rPr lang="en-GB" sz="2400" dirty="0" smtClean="0"/>
              <a:t>It is the most modern hall of its kind in Europe with a maximum capacity of 18,000 </a:t>
            </a:r>
            <a:r>
              <a:rPr lang="en-GB" sz="2400" b="1" dirty="0" smtClean="0">
                <a:solidFill>
                  <a:srgbClr val="C00000"/>
                </a:solidFill>
              </a:rPr>
              <a:t>spectators </a:t>
            </a:r>
            <a:r>
              <a:rPr lang="en-GB" sz="2400" dirty="0" smtClean="0"/>
              <a:t>(the World Ice Hockey Championship in 2004 took place there). </a:t>
            </a: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strVal val="#ppt_w*0.70"/>
                                          </p:val>
                                        </p:tav>
                                        <p:tav tm="100000">
                                          <p:val>
                                            <p:strVal val="#ppt_w"/>
                                          </p:val>
                                        </p:tav>
                                      </p:tavLst>
                                    </p:anim>
                                    <p:anim calcmode="lin" valueType="num">
                                      <p:cBhvr>
                                        <p:cTn id="8" dur="1000" fill="hold"/>
                                        <p:tgtEl>
                                          <p:spTgt spid="11"/>
                                        </p:tgtEl>
                                        <p:attrNameLst>
                                          <p:attrName>ppt_h</p:attrName>
                                        </p:attrNameLst>
                                      </p:cBhvr>
                                      <p:tavLst>
                                        <p:tav tm="0">
                                          <p:val>
                                            <p:strVal val="#ppt_h"/>
                                          </p:val>
                                        </p:tav>
                                        <p:tav tm="100000">
                                          <p:val>
                                            <p:strVal val="#ppt_h"/>
                                          </p:val>
                                        </p:tav>
                                      </p:tavLst>
                                    </p:anim>
                                    <p:animEffect transition="in" filter="fade">
                                      <p:cBhvr>
                                        <p:cTn id="9"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sz="half" idx="2"/>
          </p:nvPr>
        </p:nvSpPr>
        <p:spPr>
          <a:xfrm>
            <a:off x="755576" y="1556792"/>
            <a:ext cx="6048672" cy="5040560"/>
          </a:xfrm>
        </p:spPr>
        <p:txBody>
          <a:bodyPr>
            <a:normAutofit fontScale="92500" lnSpcReduction="20000"/>
          </a:bodyPr>
          <a:lstStyle/>
          <a:p>
            <a:endParaRPr lang="cs-CZ" dirty="0" smtClean="0"/>
          </a:p>
          <a:p>
            <a:r>
              <a:rPr lang="en-GB" sz="2600" dirty="0" smtClean="0"/>
              <a:t>Don´t worry, there are many concerts of classical music. Professional orchestras  (</a:t>
            </a:r>
            <a:r>
              <a:rPr lang="en-GB" sz="2600" dirty="0" err="1" smtClean="0"/>
              <a:t>Symfonický</a:t>
            </a:r>
            <a:r>
              <a:rPr lang="en-GB" sz="2600" dirty="0" smtClean="0"/>
              <a:t> </a:t>
            </a:r>
            <a:r>
              <a:rPr lang="en-GB" sz="2600" dirty="0" err="1" smtClean="0"/>
              <a:t>orchestr</a:t>
            </a:r>
            <a:r>
              <a:rPr lang="en-GB" sz="2600" dirty="0" smtClean="0"/>
              <a:t> </a:t>
            </a:r>
            <a:r>
              <a:rPr lang="en-GB" sz="2600" dirty="0" err="1" smtClean="0"/>
              <a:t>hl.města</a:t>
            </a:r>
            <a:r>
              <a:rPr lang="en-GB" sz="2600" dirty="0" smtClean="0"/>
              <a:t> </a:t>
            </a:r>
            <a:r>
              <a:rPr lang="en-GB" sz="2600" dirty="0" err="1" smtClean="0"/>
              <a:t>Prahy</a:t>
            </a:r>
            <a:r>
              <a:rPr lang="en-GB" sz="2600" dirty="0" smtClean="0"/>
              <a:t> FOK or Prague Royal  Orchestra and others) perform pieces from the Czech composers as  </a:t>
            </a:r>
            <a:r>
              <a:rPr lang="en-GB" sz="2600" b="1" u="sng" dirty="0" smtClean="0">
                <a:solidFill>
                  <a:srgbClr val="C00000"/>
                </a:solidFill>
              </a:rPr>
              <a:t>B. Smetana (Vltava) </a:t>
            </a:r>
            <a:r>
              <a:rPr lang="en-GB" sz="2600" dirty="0" smtClean="0"/>
              <a:t>, </a:t>
            </a:r>
            <a:r>
              <a:rPr lang="en-GB" sz="2600" b="1" u="sng" dirty="0" smtClean="0">
                <a:solidFill>
                  <a:srgbClr val="C00000"/>
                </a:solidFill>
              </a:rPr>
              <a:t>A. </a:t>
            </a:r>
            <a:r>
              <a:rPr lang="en-GB" sz="2600" b="1" u="sng" dirty="0" err="1" smtClean="0">
                <a:solidFill>
                  <a:srgbClr val="C00000"/>
                </a:solidFill>
              </a:rPr>
              <a:t>Dvořák</a:t>
            </a:r>
            <a:r>
              <a:rPr lang="en-GB" sz="2600" b="1" u="sng" dirty="0" smtClean="0">
                <a:solidFill>
                  <a:srgbClr val="C00000"/>
                </a:solidFill>
              </a:rPr>
              <a:t>  (</a:t>
            </a:r>
            <a:r>
              <a:rPr lang="en-GB" sz="2600" b="1" u="sng" dirty="0" err="1" smtClean="0">
                <a:solidFill>
                  <a:srgbClr val="C00000"/>
                </a:solidFill>
              </a:rPr>
              <a:t>Humoreska</a:t>
            </a:r>
            <a:r>
              <a:rPr lang="en-GB" sz="2600" b="1" u="sng" dirty="0" smtClean="0">
                <a:solidFill>
                  <a:srgbClr val="C00000"/>
                </a:solidFill>
              </a:rPr>
              <a:t>)</a:t>
            </a:r>
            <a:r>
              <a:rPr lang="en-GB" sz="2600" b="1" dirty="0" smtClean="0">
                <a:solidFill>
                  <a:srgbClr val="C00000"/>
                </a:solidFill>
              </a:rPr>
              <a:t> </a:t>
            </a:r>
            <a:r>
              <a:rPr lang="en-GB" sz="2600" dirty="0" smtClean="0"/>
              <a:t>as well as well known world composers as </a:t>
            </a:r>
            <a:r>
              <a:rPr lang="en-GB" sz="2600" dirty="0" err="1" smtClean="0"/>
              <a:t>W.A.Mozart</a:t>
            </a:r>
            <a:r>
              <a:rPr lang="en-GB" sz="2600" dirty="0" smtClean="0"/>
              <a:t>, A. Vivaldi, </a:t>
            </a:r>
            <a:r>
              <a:rPr lang="en-GB" sz="2600" dirty="0" err="1" smtClean="0"/>
              <a:t>P.I.Čajkovski</a:t>
            </a:r>
            <a:r>
              <a:rPr lang="en-GB" sz="2600" dirty="0" smtClean="0"/>
              <a:t> and others. Especially </a:t>
            </a:r>
            <a:r>
              <a:rPr lang="en-GB" sz="2600" b="1" u="sng" dirty="0" err="1" smtClean="0">
                <a:solidFill>
                  <a:srgbClr val="C00000"/>
                </a:solidFill>
              </a:rPr>
              <a:t>Rudolfinum</a:t>
            </a:r>
            <a:r>
              <a:rPr lang="en-GB" sz="2600" b="1" u="sng" dirty="0" smtClean="0">
                <a:solidFill>
                  <a:srgbClr val="C00000"/>
                </a:solidFill>
              </a:rPr>
              <a:t> </a:t>
            </a:r>
            <a:r>
              <a:rPr lang="en-GB" sz="2600" dirty="0" smtClean="0"/>
              <a:t>and</a:t>
            </a:r>
            <a:r>
              <a:rPr lang="en-GB" sz="2600" b="1" u="sng" dirty="0" smtClean="0">
                <a:solidFill>
                  <a:srgbClr val="C00000"/>
                </a:solidFill>
              </a:rPr>
              <a:t> Municipal house </a:t>
            </a:r>
            <a:r>
              <a:rPr lang="en-GB" sz="2600" dirty="0" smtClean="0"/>
              <a:t>have really beautiful concert halls. Churches perform music of its time, too, e.g. (St. Nicholas Church). We can also go to the </a:t>
            </a:r>
            <a:r>
              <a:rPr lang="en-GB" sz="2600" b="1" u="sng" dirty="0" smtClean="0">
                <a:solidFill>
                  <a:srgbClr val="C00000"/>
                </a:solidFill>
              </a:rPr>
              <a:t>National theatre</a:t>
            </a:r>
            <a:r>
              <a:rPr lang="en-GB" sz="2600" dirty="0" smtClean="0"/>
              <a:t> or the </a:t>
            </a:r>
            <a:r>
              <a:rPr lang="en-GB" sz="2600" b="1" u="sng" dirty="0" smtClean="0">
                <a:solidFill>
                  <a:srgbClr val="C00000"/>
                </a:solidFill>
              </a:rPr>
              <a:t>Estates theatre </a:t>
            </a:r>
            <a:r>
              <a:rPr lang="en-GB" sz="2600" dirty="0" smtClean="0"/>
              <a:t>or the</a:t>
            </a:r>
            <a:r>
              <a:rPr lang="en-GB" sz="2600" b="1" u="sng" dirty="0" smtClean="0">
                <a:solidFill>
                  <a:srgbClr val="C00000"/>
                </a:solidFill>
              </a:rPr>
              <a:t> State Opera Theatre</a:t>
            </a:r>
          </a:p>
        </p:txBody>
      </p:sp>
      <p:sp>
        <p:nvSpPr>
          <p:cNvPr id="6" name="Zástupný symbol pro obsah 5"/>
          <p:cNvSpPr>
            <a:spLocks noGrp="1"/>
          </p:cNvSpPr>
          <p:nvPr>
            <p:ph sz="quarter" idx="4"/>
          </p:nvPr>
        </p:nvSpPr>
        <p:spPr>
          <a:xfrm>
            <a:off x="6228184" y="1484784"/>
            <a:ext cx="2520280" cy="3951288"/>
          </a:xfrm>
        </p:spPr>
        <p:txBody>
          <a:bodyPr/>
          <a:lstStyle/>
          <a:p>
            <a:r>
              <a:rPr lang="cs-CZ" dirty="0" err="1" smtClean="0"/>
              <a:t>But</a:t>
            </a:r>
            <a:r>
              <a:rPr lang="cs-CZ" dirty="0" smtClean="0"/>
              <a:t> I </a:t>
            </a:r>
            <a:r>
              <a:rPr lang="cs-CZ" dirty="0" err="1" smtClean="0"/>
              <a:t>am</a:t>
            </a:r>
            <a:r>
              <a:rPr lang="cs-CZ" dirty="0" smtClean="0"/>
              <a:t> </a:t>
            </a:r>
            <a:r>
              <a:rPr lang="cs-CZ" dirty="0" err="1" smtClean="0"/>
              <a:t>also</a:t>
            </a:r>
            <a:r>
              <a:rPr lang="cs-CZ" dirty="0" smtClean="0"/>
              <a:t> </a:t>
            </a:r>
            <a:r>
              <a:rPr lang="cs-CZ" dirty="0" err="1" smtClean="0"/>
              <a:t>interested</a:t>
            </a:r>
            <a:r>
              <a:rPr lang="cs-CZ" dirty="0" smtClean="0"/>
              <a:t> in </a:t>
            </a:r>
            <a:r>
              <a:rPr lang="cs-CZ" dirty="0" err="1" smtClean="0"/>
              <a:t>classical</a:t>
            </a:r>
            <a:r>
              <a:rPr lang="cs-CZ" dirty="0" smtClean="0"/>
              <a:t> music.</a:t>
            </a:r>
          </a:p>
        </p:txBody>
      </p:sp>
      <p:pic>
        <p:nvPicPr>
          <p:cNvPr id="8" name="Picture 2" descr="Afrika,Amerika,Asie,atlasy,Austrálie,binární,komunikace,kontinenty,zem&amp;ecaron;,Evropa,cizí,Fotolia,globální,zem&amp;ecaron;koule,mezinárodní,internet,mapy,web,sv&amp;ecaron;t"/>
          <p:cNvPicPr>
            <a:picLocks noChangeAspect="1" noChangeArrowheads="1"/>
          </p:cNvPicPr>
          <p:nvPr/>
        </p:nvPicPr>
        <p:blipFill>
          <a:blip r:embed="rId2" cstate="print">
            <a:lum bright="38000" contrast="-62000"/>
          </a:blip>
          <a:srcRect t="17444" b="18607"/>
          <a:stretch>
            <a:fillRect/>
          </a:stretch>
        </p:blipFill>
        <p:spPr bwMode="auto">
          <a:xfrm>
            <a:off x="3779912" y="260648"/>
            <a:ext cx="1795694" cy="1148260"/>
          </a:xfrm>
          <a:prstGeom prst="rect">
            <a:avLst/>
          </a:prstGeom>
          <a:noFill/>
        </p:spPr>
      </p:pic>
      <p:pic>
        <p:nvPicPr>
          <p:cNvPr id="9" name="Picture 10" descr="budovy,podnikatelé,mobilní telefony,m&amp;ecaron;sta,po&amp;ccaron;íta&amp;ccaron;e,centra,mana&amp;zcaron;e&amp;rcaron;i,Fotolia,práce,notebooky,mu&amp;zcaron;i,lidi,venku,venkovní,telefonní p&amp;rcaron;ístroje,Fotografie,profesionálové,bezdrátová komunikace,telefony,p&amp;rcaron;i práci,pracovat"/>
          <p:cNvPicPr>
            <a:picLocks noChangeAspect="1" noChangeArrowheads="1"/>
          </p:cNvPicPr>
          <p:nvPr/>
        </p:nvPicPr>
        <p:blipFill>
          <a:blip r:embed="rId3" cstate="print"/>
          <a:srcRect l="23259" t="18607" r="6978" b="18607"/>
          <a:stretch>
            <a:fillRect/>
          </a:stretch>
        </p:blipFill>
        <p:spPr bwMode="auto">
          <a:xfrm>
            <a:off x="5076056" y="195843"/>
            <a:ext cx="1440160" cy="1296087"/>
          </a:xfrm>
          <a:prstGeom prst="rect">
            <a:avLst/>
          </a:prstGeom>
          <a:ln>
            <a:noFill/>
          </a:ln>
          <a:effectLst>
            <a:softEdge rad="112500"/>
          </a:effectLst>
        </p:spPr>
      </p:pic>
      <p:pic>
        <p:nvPicPr>
          <p:cNvPr id="10"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4" cstate="print"/>
          <a:srcRect l="19770" t="8141" r="19770" b="34888"/>
          <a:stretch>
            <a:fillRect/>
          </a:stretch>
        </p:blipFill>
        <p:spPr bwMode="auto">
          <a:xfrm>
            <a:off x="2555776" y="188640"/>
            <a:ext cx="1375499" cy="1296144"/>
          </a:xfrm>
          <a:prstGeom prst="rect">
            <a:avLst/>
          </a:prstGeom>
          <a:ln>
            <a:noFill/>
          </a:ln>
          <a:effectLst>
            <a:softEdge rad="112500"/>
          </a:effectLst>
        </p:spPr>
      </p:pic>
      <p:cxnSp>
        <p:nvCxnSpPr>
          <p:cNvPr id="7" name="Pravoúhlá spojovací čára 6"/>
          <p:cNvCxnSpPr/>
          <p:nvPr/>
        </p:nvCxnSpPr>
        <p:spPr>
          <a:xfrm rot="10800000">
            <a:off x="6228184" y="2060848"/>
            <a:ext cx="720080" cy="576064"/>
          </a:xfrm>
          <a:prstGeom prst="bentConnector3">
            <a:avLst>
              <a:gd name="adj1" fmla="val 44709"/>
            </a:avLst>
          </a:prstGeom>
          <a:ln w="25400">
            <a:headEnd w="lg" len="lg"/>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strVal val="#ppt_w*0.70"/>
                                          </p:val>
                                        </p:tav>
                                        <p:tav tm="100000">
                                          <p:val>
                                            <p:strVal val="#ppt_w"/>
                                          </p:val>
                                        </p:tav>
                                      </p:tavLst>
                                    </p:anim>
                                    <p:anim calcmode="lin" valueType="num">
                                      <p:cBhvr>
                                        <p:cTn id="8" dur="1000" fill="hold"/>
                                        <p:tgtEl>
                                          <p:spTgt spid="10"/>
                                        </p:tgtEl>
                                        <p:attrNameLst>
                                          <p:attrName>ppt_h</p:attrName>
                                        </p:attrNameLst>
                                      </p:cBhvr>
                                      <p:tavLst>
                                        <p:tav tm="0">
                                          <p:val>
                                            <p:strVal val="#ppt_h"/>
                                          </p:val>
                                        </p:tav>
                                        <p:tav tm="100000">
                                          <p:val>
                                            <p:strVal val="#ppt_h"/>
                                          </p:val>
                                        </p:tav>
                                      </p:tavLst>
                                    </p:anim>
                                    <p:animEffect transition="in" filter="fade">
                                      <p:cBhvr>
                                        <p:cTn id="9" dur="1000"/>
                                        <p:tgtEl>
                                          <p:spTgt spid="10"/>
                                        </p:tgtEl>
                                      </p:cBhvr>
                                    </p:animEffect>
                                  </p:childTnLst>
                                </p:cTn>
                              </p:par>
                              <p:par>
                                <p:cTn id="10" presetID="55"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strVal val="#ppt_w*0.70"/>
                                          </p:val>
                                        </p:tav>
                                        <p:tav tm="100000">
                                          <p:val>
                                            <p:strVal val="#ppt_w"/>
                                          </p:val>
                                        </p:tav>
                                      </p:tavLst>
                                    </p:anim>
                                    <p:anim calcmode="lin" valueType="num">
                                      <p:cBhvr>
                                        <p:cTn id="13" dur="1000" fill="hold"/>
                                        <p:tgtEl>
                                          <p:spTgt spid="8"/>
                                        </p:tgtEl>
                                        <p:attrNameLst>
                                          <p:attrName>ppt_h</p:attrName>
                                        </p:attrNameLst>
                                      </p:cBhvr>
                                      <p:tavLst>
                                        <p:tav tm="0">
                                          <p:val>
                                            <p:strVal val="#ppt_h"/>
                                          </p:val>
                                        </p:tav>
                                        <p:tav tm="100000">
                                          <p:val>
                                            <p:strVal val="#ppt_h"/>
                                          </p:val>
                                        </p:tav>
                                      </p:tavLst>
                                    </p:anim>
                                    <p:animEffect transition="in" filter="fade">
                                      <p:cBhvr>
                                        <p:cTn id="14" dur="1000"/>
                                        <p:tgtEl>
                                          <p:spTgt spid="8"/>
                                        </p:tgtEl>
                                      </p:cBhvr>
                                    </p:animEffect>
                                  </p:childTnLst>
                                </p:cTn>
                              </p:par>
                              <p:par>
                                <p:cTn id="15" presetID="55"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1000" fill="hold"/>
                                        <p:tgtEl>
                                          <p:spTgt spid="9"/>
                                        </p:tgtEl>
                                        <p:attrNameLst>
                                          <p:attrName>ppt_w</p:attrName>
                                        </p:attrNameLst>
                                      </p:cBhvr>
                                      <p:tavLst>
                                        <p:tav tm="0">
                                          <p:val>
                                            <p:strVal val="#ppt_w*0.70"/>
                                          </p:val>
                                        </p:tav>
                                        <p:tav tm="100000">
                                          <p:val>
                                            <p:strVal val="#ppt_w"/>
                                          </p:val>
                                        </p:tav>
                                      </p:tavLst>
                                    </p:anim>
                                    <p:anim calcmode="lin" valueType="num">
                                      <p:cBhvr>
                                        <p:cTn id="18" dur="1000" fill="hold"/>
                                        <p:tgtEl>
                                          <p:spTgt spid="9"/>
                                        </p:tgtEl>
                                        <p:attrNameLst>
                                          <p:attrName>ppt_h</p:attrName>
                                        </p:attrNameLst>
                                      </p:cBhvr>
                                      <p:tavLst>
                                        <p:tav tm="0">
                                          <p:val>
                                            <p:strVal val="#ppt_h"/>
                                          </p:val>
                                        </p:tav>
                                        <p:tav tm="100000">
                                          <p:val>
                                            <p:strVal val="#ppt_h"/>
                                          </p:val>
                                        </p:tav>
                                      </p:tavLst>
                                    </p:anim>
                                    <p:animEffect transition="in" filter="fade">
                                      <p:cBhvr>
                                        <p:cTn id="1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sz="half" idx="2"/>
          </p:nvPr>
        </p:nvSpPr>
        <p:spPr>
          <a:xfrm>
            <a:off x="467544" y="1628800"/>
            <a:ext cx="5472608" cy="4680520"/>
          </a:xfrm>
        </p:spPr>
        <p:txBody>
          <a:bodyPr>
            <a:noAutofit/>
          </a:bodyPr>
          <a:lstStyle/>
          <a:p>
            <a:endParaRPr lang="cs-CZ" dirty="0" smtClean="0"/>
          </a:p>
          <a:p>
            <a:r>
              <a:rPr lang="en-GB" dirty="0" smtClean="0"/>
              <a:t>The Prague ZOO is respectful for the successful  breeding of the </a:t>
            </a:r>
            <a:r>
              <a:rPr lang="en-GB" dirty="0" err="1" smtClean="0"/>
              <a:t>Przewalski’s</a:t>
            </a:r>
            <a:r>
              <a:rPr lang="en-GB" dirty="0" smtClean="0"/>
              <a:t> horses.  Most breeders  of all kinds of animals can be proud of their work. You can learn more on </a:t>
            </a:r>
            <a:r>
              <a:rPr lang="en-GB" dirty="0" smtClean="0">
                <a:hlinkClick r:id="rId2"/>
              </a:rPr>
              <a:t>Zoo </a:t>
            </a:r>
            <a:r>
              <a:rPr lang="en-GB" dirty="0" err="1" smtClean="0">
                <a:hlinkClick r:id="rId2"/>
              </a:rPr>
              <a:t>Praha</a:t>
            </a:r>
            <a:endParaRPr lang="en-GB" dirty="0" smtClean="0"/>
          </a:p>
          <a:p>
            <a:r>
              <a:rPr lang="en-GB" dirty="0" smtClean="0"/>
              <a:t>There are many </a:t>
            </a:r>
            <a:r>
              <a:rPr lang="en-GB" b="1" dirty="0" smtClean="0">
                <a:solidFill>
                  <a:srgbClr val="C00000"/>
                </a:solidFill>
              </a:rPr>
              <a:t>multiplex  cinemas </a:t>
            </a:r>
            <a:r>
              <a:rPr lang="en-GB" dirty="0" smtClean="0"/>
              <a:t>at big shopping centres such as </a:t>
            </a:r>
            <a:r>
              <a:rPr lang="en-GB" b="1" u="sng" dirty="0" err="1" smtClean="0">
                <a:solidFill>
                  <a:srgbClr val="C00000"/>
                </a:solidFill>
              </a:rPr>
              <a:t>Nový</a:t>
            </a:r>
            <a:r>
              <a:rPr lang="en-GB" b="1" u="sng" dirty="0" smtClean="0">
                <a:solidFill>
                  <a:srgbClr val="C00000"/>
                </a:solidFill>
              </a:rPr>
              <a:t> </a:t>
            </a:r>
            <a:r>
              <a:rPr lang="en-GB" b="1" u="sng" dirty="0" err="1" smtClean="0">
                <a:solidFill>
                  <a:srgbClr val="C00000"/>
                </a:solidFill>
              </a:rPr>
              <a:t>Smíchov</a:t>
            </a:r>
            <a:r>
              <a:rPr lang="en-GB" b="1" u="sng" dirty="0" smtClean="0">
                <a:solidFill>
                  <a:srgbClr val="C00000"/>
                </a:solidFill>
              </a:rPr>
              <a:t>, </a:t>
            </a:r>
            <a:r>
              <a:rPr lang="en-GB" b="1" u="sng" dirty="0" err="1" smtClean="0">
                <a:solidFill>
                  <a:srgbClr val="C00000"/>
                </a:solidFill>
              </a:rPr>
              <a:t>Slovanský</a:t>
            </a:r>
            <a:r>
              <a:rPr lang="en-GB" b="1" u="sng" dirty="0" smtClean="0">
                <a:solidFill>
                  <a:srgbClr val="C00000"/>
                </a:solidFill>
              </a:rPr>
              <a:t> </a:t>
            </a:r>
            <a:r>
              <a:rPr lang="en-GB" b="1" u="sng" dirty="0" err="1" smtClean="0">
                <a:solidFill>
                  <a:srgbClr val="C00000"/>
                </a:solidFill>
              </a:rPr>
              <a:t>dům</a:t>
            </a:r>
            <a:r>
              <a:rPr lang="en-GB" b="1" u="sng" dirty="0" smtClean="0">
                <a:solidFill>
                  <a:srgbClr val="C00000"/>
                </a:solidFill>
              </a:rPr>
              <a:t>, Atrium </a:t>
            </a:r>
            <a:r>
              <a:rPr lang="en-GB" b="1" u="sng" dirty="0" err="1" smtClean="0">
                <a:solidFill>
                  <a:srgbClr val="C00000"/>
                </a:solidFill>
              </a:rPr>
              <a:t>Flóra</a:t>
            </a:r>
            <a:r>
              <a:rPr lang="en-GB" b="1" u="sng" dirty="0" smtClean="0">
                <a:solidFill>
                  <a:srgbClr val="C00000"/>
                </a:solidFill>
              </a:rPr>
              <a:t> </a:t>
            </a:r>
            <a:r>
              <a:rPr lang="en-GB" dirty="0" smtClean="0"/>
              <a:t>(there is 3D </a:t>
            </a:r>
            <a:r>
              <a:rPr lang="en-GB" b="1" u="sng" dirty="0" smtClean="0">
                <a:solidFill>
                  <a:srgbClr val="C00000"/>
                </a:solidFill>
              </a:rPr>
              <a:t>Imax</a:t>
            </a:r>
            <a:r>
              <a:rPr lang="en-GB" u="sng" dirty="0" smtClean="0"/>
              <a:t> </a:t>
            </a:r>
            <a:r>
              <a:rPr lang="en-GB" dirty="0" smtClean="0"/>
              <a:t>cinema with the screen 14 meters high and 23 metres long, too.)</a:t>
            </a:r>
          </a:p>
        </p:txBody>
      </p:sp>
      <p:sp>
        <p:nvSpPr>
          <p:cNvPr id="8" name="Zástupný symbol pro obsah 7"/>
          <p:cNvSpPr>
            <a:spLocks noGrp="1"/>
          </p:cNvSpPr>
          <p:nvPr>
            <p:ph sz="quarter" idx="4"/>
          </p:nvPr>
        </p:nvSpPr>
        <p:spPr>
          <a:xfrm>
            <a:off x="5796136" y="1628800"/>
            <a:ext cx="2889647" cy="4824536"/>
          </a:xfrm>
        </p:spPr>
        <p:txBody>
          <a:bodyPr>
            <a:normAutofit/>
          </a:bodyPr>
          <a:lstStyle/>
          <a:p>
            <a:r>
              <a:rPr lang="en-GB" dirty="0" smtClean="0"/>
              <a:t>You promised to take me to the Prague ZOO. Is it somehow special?</a:t>
            </a:r>
          </a:p>
          <a:p>
            <a:endParaRPr lang="en-GB" dirty="0" smtClean="0"/>
          </a:p>
          <a:p>
            <a:r>
              <a:rPr lang="en-GB" dirty="0" smtClean="0"/>
              <a:t>And what about going to the cinema?</a:t>
            </a:r>
          </a:p>
          <a:p>
            <a:pPr>
              <a:buNone/>
            </a:pPr>
            <a:endParaRPr lang="en-GB" dirty="0"/>
          </a:p>
        </p:txBody>
      </p:sp>
      <p:pic>
        <p:nvPicPr>
          <p:cNvPr id="9" name="Picture 2" descr="Afrika,Amerika,Asie,atlasy,Austrálie,binární,komunikace,kontinenty,zem&amp;ecaron;,Evropa,cizí,Fotolia,globální,zem&amp;ecaron;koule,mezinárodní,internet,mapy,web,sv&amp;ecaron;t"/>
          <p:cNvPicPr>
            <a:picLocks noChangeAspect="1" noChangeArrowheads="1"/>
          </p:cNvPicPr>
          <p:nvPr/>
        </p:nvPicPr>
        <p:blipFill>
          <a:blip r:embed="rId3" cstate="print">
            <a:lum bright="38000" contrast="-62000"/>
          </a:blip>
          <a:srcRect t="17444" b="18607"/>
          <a:stretch>
            <a:fillRect/>
          </a:stretch>
        </p:blipFill>
        <p:spPr bwMode="auto">
          <a:xfrm>
            <a:off x="3707904" y="260648"/>
            <a:ext cx="1795694" cy="1148260"/>
          </a:xfrm>
          <a:prstGeom prst="rect">
            <a:avLst/>
          </a:prstGeom>
          <a:noFill/>
        </p:spPr>
      </p:pic>
      <p:pic>
        <p:nvPicPr>
          <p:cNvPr id="10" name="Picture 10" descr="budovy,podnikatelé,mobilní telefony,m&amp;ecaron;sta,po&amp;ccaron;íta&amp;ccaron;e,centra,mana&amp;zcaron;e&amp;rcaron;i,Fotolia,práce,notebooky,mu&amp;zcaron;i,lidi,venku,venkovní,telefonní p&amp;rcaron;ístroje,Fotografie,profesionálové,bezdrátová komunikace,telefony,p&amp;rcaron;i práci,pracovat"/>
          <p:cNvPicPr>
            <a:picLocks noChangeAspect="1" noChangeArrowheads="1"/>
          </p:cNvPicPr>
          <p:nvPr/>
        </p:nvPicPr>
        <p:blipFill>
          <a:blip r:embed="rId4" cstate="print"/>
          <a:srcRect l="23259" t="18607" r="6978" b="18607"/>
          <a:stretch>
            <a:fillRect/>
          </a:stretch>
        </p:blipFill>
        <p:spPr bwMode="auto">
          <a:xfrm>
            <a:off x="5076056" y="195843"/>
            <a:ext cx="1440160" cy="1296087"/>
          </a:xfrm>
          <a:prstGeom prst="rect">
            <a:avLst/>
          </a:prstGeom>
          <a:ln>
            <a:noFill/>
          </a:ln>
          <a:effectLst>
            <a:softEdge rad="112500"/>
          </a:effectLst>
        </p:spPr>
      </p:pic>
      <p:pic>
        <p:nvPicPr>
          <p:cNvPr id="11"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5" cstate="print"/>
          <a:srcRect l="19770" t="8141" r="19770" b="34888"/>
          <a:stretch>
            <a:fillRect/>
          </a:stretch>
        </p:blipFill>
        <p:spPr bwMode="auto">
          <a:xfrm>
            <a:off x="2483768" y="188640"/>
            <a:ext cx="1375499" cy="1296144"/>
          </a:xfrm>
          <a:prstGeom prst="rect">
            <a:avLst/>
          </a:prstGeom>
          <a:ln>
            <a:noFill/>
          </a:ln>
          <a:effectLst>
            <a:softEdge rad="112500"/>
          </a:effectLst>
        </p:spPr>
      </p:pic>
      <p:cxnSp>
        <p:nvCxnSpPr>
          <p:cNvPr id="7" name="Pravoúhlá spojovací čára 6"/>
          <p:cNvCxnSpPr/>
          <p:nvPr/>
        </p:nvCxnSpPr>
        <p:spPr>
          <a:xfrm rot="16200000" flipV="1">
            <a:off x="5508104" y="2420888"/>
            <a:ext cx="720080" cy="576064"/>
          </a:xfrm>
          <a:prstGeom prst="bentConnector3">
            <a:avLst>
              <a:gd name="adj1" fmla="val 101147"/>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66" name="Přímá spojovací šipka 65"/>
          <p:cNvCxnSpPr/>
          <p:nvPr/>
        </p:nvCxnSpPr>
        <p:spPr>
          <a:xfrm>
            <a:off x="4572000" y="3789040"/>
            <a:ext cx="1296144" cy="0"/>
          </a:xfrm>
          <a:prstGeom prst="straightConnector1">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72" name="Pravoúhlá spojovací čára 71"/>
          <p:cNvCxnSpPr/>
          <p:nvPr/>
        </p:nvCxnSpPr>
        <p:spPr>
          <a:xfrm rot="10800000">
            <a:off x="5580112" y="4284712"/>
            <a:ext cx="720080" cy="440432"/>
          </a:xfrm>
          <a:prstGeom prst="bentConnector3">
            <a:avLst>
              <a:gd name="adj1" fmla="val 50000"/>
            </a:avLst>
          </a:prstGeom>
          <a:ln w="25400">
            <a:headEnd w="lg" len="lg"/>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strVal val="#ppt_w*0.70"/>
                                          </p:val>
                                        </p:tav>
                                        <p:tav tm="100000">
                                          <p:val>
                                            <p:strVal val="#ppt_w"/>
                                          </p:val>
                                        </p:tav>
                                      </p:tavLst>
                                    </p:anim>
                                    <p:anim calcmode="lin" valueType="num">
                                      <p:cBhvr>
                                        <p:cTn id="8" dur="1000" fill="hold"/>
                                        <p:tgtEl>
                                          <p:spTgt spid="11"/>
                                        </p:tgtEl>
                                        <p:attrNameLst>
                                          <p:attrName>ppt_h</p:attrName>
                                        </p:attrNameLst>
                                      </p:cBhvr>
                                      <p:tavLst>
                                        <p:tav tm="0">
                                          <p:val>
                                            <p:strVal val="#ppt_h"/>
                                          </p:val>
                                        </p:tav>
                                        <p:tav tm="100000">
                                          <p:val>
                                            <p:strVal val="#ppt_h"/>
                                          </p:val>
                                        </p:tav>
                                      </p:tavLst>
                                    </p:anim>
                                    <p:animEffect transition="in" filter="fade">
                                      <p:cBhvr>
                                        <p:cTn id="9" dur="1000"/>
                                        <p:tgtEl>
                                          <p:spTgt spid="11"/>
                                        </p:tgtEl>
                                      </p:cBhvr>
                                    </p:animEffect>
                                  </p:childTnLst>
                                </p:cTn>
                              </p:par>
                              <p:par>
                                <p:cTn id="10" presetID="55" presetClass="entr" presetSubtype="0"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strVal val="#ppt_w*0.70"/>
                                          </p:val>
                                        </p:tav>
                                        <p:tav tm="100000">
                                          <p:val>
                                            <p:strVal val="#ppt_w"/>
                                          </p:val>
                                        </p:tav>
                                      </p:tavLst>
                                    </p:anim>
                                    <p:anim calcmode="lin" valueType="num">
                                      <p:cBhvr>
                                        <p:cTn id="13" dur="1000" fill="hold"/>
                                        <p:tgtEl>
                                          <p:spTgt spid="9"/>
                                        </p:tgtEl>
                                        <p:attrNameLst>
                                          <p:attrName>ppt_h</p:attrName>
                                        </p:attrNameLst>
                                      </p:cBhvr>
                                      <p:tavLst>
                                        <p:tav tm="0">
                                          <p:val>
                                            <p:strVal val="#ppt_h"/>
                                          </p:val>
                                        </p:tav>
                                        <p:tav tm="100000">
                                          <p:val>
                                            <p:strVal val="#ppt_h"/>
                                          </p:val>
                                        </p:tav>
                                      </p:tavLst>
                                    </p:anim>
                                    <p:animEffect transition="in" filter="fade">
                                      <p:cBhvr>
                                        <p:cTn id="14" dur="1000"/>
                                        <p:tgtEl>
                                          <p:spTgt spid="9"/>
                                        </p:tgtEl>
                                      </p:cBhvr>
                                    </p:animEffect>
                                  </p:childTnLst>
                                </p:cTn>
                              </p:par>
                              <p:par>
                                <p:cTn id="15" presetID="55"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1000" fill="hold"/>
                                        <p:tgtEl>
                                          <p:spTgt spid="10"/>
                                        </p:tgtEl>
                                        <p:attrNameLst>
                                          <p:attrName>ppt_w</p:attrName>
                                        </p:attrNameLst>
                                      </p:cBhvr>
                                      <p:tavLst>
                                        <p:tav tm="0">
                                          <p:val>
                                            <p:strVal val="#ppt_w*0.70"/>
                                          </p:val>
                                        </p:tav>
                                        <p:tav tm="100000">
                                          <p:val>
                                            <p:strVal val="#ppt_w"/>
                                          </p:val>
                                        </p:tav>
                                      </p:tavLst>
                                    </p:anim>
                                    <p:anim calcmode="lin" valueType="num">
                                      <p:cBhvr>
                                        <p:cTn id="18" dur="1000" fill="hold"/>
                                        <p:tgtEl>
                                          <p:spTgt spid="10"/>
                                        </p:tgtEl>
                                        <p:attrNameLst>
                                          <p:attrName>ppt_h</p:attrName>
                                        </p:attrNameLst>
                                      </p:cBhvr>
                                      <p:tavLst>
                                        <p:tav tm="0">
                                          <p:val>
                                            <p:strVal val="#ppt_h"/>
                                          </p:val>
                                        </p:tav>
                                        <p:tav tm="100000">
                                          <p:val>
                                            <p:strVal val="#ppt_h"/>
                                          </p:val>
                                        </p:tav>
                                      </p:tavLst>
                                    </p:anim>
                                    <p:animEffect transition="in" filter="fade">
                                      <p:cBhvr>
                                        <p:cTn id="1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Zástupný symbol pro obsah 12"/>
          <p:cNvSpPr>
            <a:spLocks noGrp="1"/>
          </p:cNvSpPr>
          <p:nvPr>
            <p:ph sz="half" idx="2"/>
          </p:nvPr>
        </p:nvSpPr>
        <p:spPr>
          <a:xfrm>
            <a:off x="395536" y="1484784"/>
            <a:ext cx="4392488" cy="5184576"/>
          </a:xfrm>
        </p:spPr>
        <p:txBody>
          <a:bodyPr>
            <a:normAutofit fontScale="77500" lnSpcReduction="20000"/>
          </a:bodyPr>
          <a:lstStyle/>
          <a:p>
            <a:endParaRPr lang="cs-CZ" dirty="0" smtClean="0"/>
          </a:p>
          <a:p>
            <a:endParaRPr lang="cs-CZ" dirty="0" smtClean="0"/>
          </a:p>
          <a:p>
            <a:r>
              <a:rPr lang="en-GB" sz="3100" dirty="0" smtClean="0"/>
              <a:t>We´ll prepare such </a:t>
            </a:r>
            <a:r>
              <a:rPr lang="cs-CZ" sz="3100" dirty="0" smtClean="0"/>
              <a:t>a </a:t>
            </a:r>
            <a:r>
              <a:rPr lang="en-GB" sz="3100" dirty="0" smtClean="0"/>
              <a:t>trip plan which would suit you best. (I would like you to taste Czech beer at  U </a:t>
            </a:r>
            <a:r>
              <a:rPr lang="en-GB" sz="3100" dirty="0" err="1" smtClean="0"/>
              <a:t>Fleků</a:t>
            </a:r>
            <a:r>
              <a:rPr lang="en-GB" sz="3100" dirty="0" smtClean="0"/>
              <a:t>, too). Please confirm your arrival to me to meet you either at the airport  or at the station. There is another website you can enjoy on your computer before you come.</a:t>
            </a:r>
          </a:p>
          <a:p>
            <a:pPr>
              <a:buNone/>
            </a:pPr>
            <a:r>
              <a:rPr lang="en-GB" sz="3100" dirty="0" smtClean="0">
                <a:hlinkClick r:id="rId2"/>
              </a:rPr>
              <a:t>	Prague - City Of Sights – YouTube</a:t>
            </a:r>
            <a:endParaRPr lang="en-GB" sz="3100" dirty="0" smtClean="0"/>
          </a:p>
          <a:p>
            <a:pPr>
              <a:buNone/>
            </a:pPr>
            <a:r>
              <a:rPr lang="en-GB" sz="3100" dirty="0" smtClean="0"/>
              <a:t>	Bye for know.</a:t>
            </a:r>
          </a:p>
          <a:p>
            <a:pPr>
              <a:buNone/>
            </a:pPr>
            <a:r>
              <a:rPr lang="en-GB" sz="3100" dirty="0" smtClean="0"/>
              <a:t>	(Jana)</a:t>
            </a:r>
            <a:endParaRPr lang="en-GB" sz="3100" dirty="0"/>
          </a:p>
        </p:txBody>
      </p:sp>
      <p:sp>
        <p:nvSpPr>
          <p:cNvPr id="15" name="Zástupný symbol pro obsah 14"/>
          <p:cNvSpPr>
            <a:spLocks noGrp="1"/>
          </p:cNvSpPr>
          <p:nvPr>
            <p:ph sz="quarter" idx="4"/>
          </p:nvPr>
        </p:nvSpPr>
        <p:spPr>
          <a:xfrm>
            <a:off x="4572000" y="1628800"/>
            <a:ext cx="4041775" cy="4497363"/>
          </a:xfrm>
        </p:spPr>
        <p:txBody>
          <a:bodyPr/>
          <a:lstStyle/>
          <a:p>
            <a:r>
              <a:rPr lang="en-GB" dirty="0" smtClean="0"/>
              <a:t>Dear Jana , I am going to study the websites you recommended me and I am looking forward to meeting you in Prague and I hope we´ll have a great time during my stay there.</a:t>
            </a:r>
          </a:p>
          <a:p>
            <a:r>
              <a:rPr lang="en-GB" dirty="0" smtClean="0"/>
              <a:t>	Thank you. Bye.  (Peter)</a:t>
            </a:r>
            <a:endParaRPr lang="en-GB" dirty="0"/>
          </a:p>
        </p:txBody>
      </p:sp>
      <p:pic>
        <p:nvPicPr>
          <p:cNvPr id="10" name="Picture 10" descr="budovy,podnikatelé,mobilní telefony,m&amp;ecaron;sta,po&amp;ccaron;íta&amp;ccaron;e,centra,mana&amp;zcaron;e&amp;rcaron;i,Fotolia,práce,notebooky,mu&amp;zcaron;i,lidi,venku,venkovní,telefonní p&amp;rcaron;ístroje,Fotografie,profesionálové,bezdrátová komunikace,telefony,p&amp;rcaron;i práci,pracovat"/>
          <p:cNvPicPr>
            <a:picLocks noChangeAspect="1" noChangeArrowheads="1"/>
          </p:cNvPicPr>
          <p:nvPr/>
        </p:nvPicPr>
        <p:blipFill>
          <a:blip r:embed="rId3" cstate="print"/>
          <a:srcRect l="23259" t="18607" r="6978" b="18607"/>
          <a:stretch>
            <a:fillRect/>
          </a:stretch>
        </p:blipFill>
        <p:spPr bwMode="auto">
          <a:xfrm>
            <a:off x="5292080" y="4869160"/>
            <a:ext cx="2016224" cy="1814521"/>
          </a:xfrm>
          <a:prstGeom prst="rect">
            <a:avLst/>
          </a:prstGeom>
          <a:ln>
            <a:noFill/>
          </a:ln>
          <a:effectLst>
            <a:softEdge rad="112500"/>
          </a:effectLst>
        </p:spPr>
      </p:pic>
      <p:pic>
        <p:nvPicPr>
          <p:cNvPr id="11" name="Picture 2" descr="knihy,mobilní telefony,konverzace,vzd&amp;ecaron;lání,&amp;zcaron;enské,Fotolia,d&amp;ecaron;v&amp;ccaron;ata,domácí úkoly,notebooky,lidé,telefonní p&amp;rcaron;ístroje,Fotografie,&amp;ccaron;tení,studenti,studia,studující,hovo&amp;rcaron;ící,telefony,u&amp;ccaron;ebnice,&amp;zcaron;eny"/>
          <p:cNvPicPr>
            <a:picLocks noChangeAspect="1" noChangeArrowheads="1"/>
          </p:cNvPicPr>
          <p:nvPr/>
        </p:nvPicPr>
        <p:blipFill>
          <a:blip r:embed="rId4" cstate="print"/>
          <a:srcRect l="19770" t="8141" r="19770" b="34888"/>
          <a:stretch>
            <a:fillRect/>
          </a:stretch>
        </p:blipFill>
        <p:spPr bwMode="auto">
          <a:xfrm>
            <a:off x="1979712" y="260648"/>
            <a:ext cx="2016224" cy="1899905"/>
          </a:xfrm>
          <a:prstGeom prst="rect">
            <a:avLst/>
          </a:prstGeom>
          <a:ln>
            <a:noFill/>
          </a:ln>
          <a:effectLst>
            <a:softEdge rad="112500"/>
          </a:effectLst>
        </p:spPr>
      </p:pic>
      <p:cxnSp>
        <p:nvCxnSpPr>
          <p:cNvPr id="6" name="Pravoúhlá spojovací čára 5"/>
          <p:cNvCxnSpPr/>
          <p:nvPr/>
        </p:nvCxnSpPr>
        <p:spPr>
          <a:xfrm rot="16200000" flipV="1">
            <a:off x="3671900" y="2672916"/>
            <a:ext cx="1800200" cy="576064"/>
          </a:xfrm>
          <a:prstGeom prst="bentConnector3">
            <a:avLst>
              <a:gd name="adj1" fmla="val 100089"/>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32" name="Pravoúhlá spojovací čára 31"/>
          <p:cNvCxnSpPr/>
          <p:nvPr/>
        </p:nvCxnSpPr>
        <p:spPr>
          <a:xfrm flipV="1">
            <a:off x="2843808" y="4725144"/>
            <a:ext cx="2232248" cy="1728192"/>
          </a:xfrm>
          <a:prstGeom prst="bentConnector3">
            <a:avLst>
              <a:gd name="adj1" fmla="val 92671"/>
            </a:avLst>
          </a:prstGeom>
          <a:ln w="25400">
            <a:headEnd w="lg" len="lg"/>
            <a:tailEnd type="arrow"/>
          </a:ln>
        </p:spPr>
        <p:style>
          <a:lnRef idx="1">
            <a:schemeClr val="accent1"/>
          </a:lnRef>
          <a:fillRef idx="0">
            <a:schemeClr val="accent1"/>
          </a:fillRef>
          <a:effectRef idx="0">
            <a:schemeClr val="accent1"/>
          </a:effectRef>
          <a:fontRef idx="minor">
            <a:schemeClr val="tx1"/>
          </a:fontRef>
        </p:style>
      </p:cxnSp>
      <p:cxnSp>
        <p:nvCxnSpPr>
          <p:cNvPr id="40" name="Přímá spojovací šipka 39"/>
          <p:cNvCxnSpPr/>
          <p:nvPr/>
        </p:nvCxnSpPr>
        <p:spPr>
          <a:xfrm>
            <a:off x="6588224" y="620688"/>
            <a:ext cx="0" cy="936104"/>
          </a:xfrm>
          <a:prstGeom prst="straightConnector1">
            <a:avLst/>
          </a:prstGeom>
          <a:ln w="25400">
            <a:headEnd w="lg" len="lg"/>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strVal val="#ppt_w*0.70"/>
                                          </p:val>
                                        </p:tav>
                                        <p:tav tm="100000">
                                          <p:val>
                                            <p:strVal val="#ppt_w"/>
                                          </p:val>
                                        </p:tav>
                                      </p:tavLst>
                                    </p:anim>
                                    <p:anim calcmode="lin" valueType="num">
                                      <p:cBhvr>
                                        <p:cTn id="8" dur="1000" fill="hold"/>
                                        <p:tgtEl>
                                          <p:spTgt spid="10"/>
                                        </p:tgtEl>
                                        <p:attrNameLst>
                                          <p:attrName>ppt_h</p:attrName>
                                        </p:attrNameLst>
                                      </p:cBhvr>
                                      <p:tavLst>
                                        <p:tav tm="0">
                                          <p:val>
                                            <p:strVal val="#ppt_h"/>
                                          </p:val>
                                        </p:tav>
                                        <p:tav tm="100000">
                                          <p:val>
                                            <p:strVal val="#ppt_h"/>
                                          </p:val>
                                        </p:tav>
                                      </p:tavLst>
                                    </p:anim>
                                    <p:animEffect transition="in" filter="fade">
                                      <p:cBhvr>
                                        <p:cTn id="9" dur="1000"/>
                                        <p:tgtEl>
                                          <p:spTgt spid="10"/>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0" fill="hold"/>
                                        <p:tgtEl>
                                          <p:spTgt spid="11"/>
                                        </p:tgtEl>
                                        <p:attrNameLst>
                                          <p:attrName>ppt_w</p:attrName>
                                        </p:attrNameLst>
                                      </p:cBhvr>
                                      <p:tavLst>
                                        <p:tav tm="0">
                                          <p:val>
                                            <p:strVal val="#ppt_w*0.70"/>
                                          </p:val>
                                        </p:tav>
                                        <p:tav tm="100000">
                                          <p:val>
                                            <p:strVal val="#ppt_w"/>
                                          </p:val>
                                        </p:tav>
                                      </p:tavLst>
                                    </p:anim>
                                    <p:anim calcmode="lin" valueType="num">
                                      <p:cBhvr>
                                        <p:cTn id="14" dur="5000" fill="hold"/>
                                        <p:tgtEl>
                                          <p:spTgt spid="11"/>
                                        </p:tgtEl>
                                        <p:attrNameLst>
                                          <p:attrName>ppt_h</p:attrName>
                                        </p:attrNameLst>
                                      </p:cBhvr>
                                      <p:tavLst>
                                        <p:tav tm="0">
                                          <p:val>
                                            <p:strVal val="#ppt_h"/>
                                          </p:val>
                                        </p:tav>
                                        <p:tav tm="100000">
                                          <p:val>
                                            <p:strVal val="#ppt_h"/>
                                          </p:val>
                                        </p:tav>
                                      </p:tavLst>
                                    </p:anim>
                                    <p:animEffect transition="in" filter="fade">
                                      <p:cBhvr>
                                        <p:cTn id="15" dur="5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620688"/>
            <a:ext cx="7704856" cy="1938992"/>
          </a:xfrm>
          <a:prstGeom prst="rect">
            <a:avLst/>
          </a:prstGeom>
          <a:noFill/>
        </p:spPr>
        <p:txBody>
          <a:bodyPr wrap="square" rtlCol="0">
            <a:spAutoFit/>
          </a:bodyPr>
          <a:lstStyle/>
          <a:p>
            <a:endParaRPr lang="cs-CZ" dirty="0" smtClean="0">
              <a:hlinkClick r:id="rId2"/>
            </a:endParaRPr>
          </a:p>
          <a:p>
            <a:r>
              <a:rPr lang="cs-CZ" sz="2400" dirty="0" smtClean="0"/>
              <a:t>Zdroje obrázků, které nejsou na snímcích označeny přímo: </a:t>
            </a:r>
            <a:r>
              <a:rPr lang="cs-CZ" sz="2400" b="1" dirty="0" smtClean="0"/>
              <a:t>www.office.</a:t>
            </a:r>
            <a:r>
              <a:rPr lang="cs-CZ" sz="2400" b="1" dirty="0" err="1" smtClean="0"/>
              <a:t>microsoft.com</a:t>
            </a:r>
            <a:r>
              <a:rPr lang="cs-CZ" sz="2400" dirty="0" smtClean="0"/>
              <a:t> </a:t>
            </a:r>
          </a:p>
          <a:p>
            <a:endParaRPr lang="cs-CZ" dirty="0" smtClean="0"/>
          </a:p>
          <a:p>
            <a:endParaRPr lang="cs-CZ" dirty="0" smtClean="0"/>
          </a:p>
          <a:p>
            <a:r>
              <a:rPr lang="cs-CZ" dirty="0" smtClean="0"/>
              <a:t> </a:t>
            </a: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25400">
          <a:headEnd w="lg" len="lg"/>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2425</TotalTime>
  <Words>1290</Words>
  <Application>Microsoft Office PowerPoint</Application>
  <PresentationFormat>Předvádění na obrazovce (4:3)</PresentationFormat>
  <Paragraphs>118</Paragraphs>
  <Slides>24</Slides>
  <Notes>0</Notes>
  <HiddenSlides>0</HiddenSlides>
  <MMClips>1</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Motiv sady Office</vt:lpstr>
      <vt:lpstr>Snímek 1</vt:lpstr>
      <vt:lpstr>Snímek 2</vt:lpstr>
      <vt:lpstr>PRAGUE</vt:lpstr>
      <vt:lpstr>Your friend from abroad is asking you for help. </vt:lpstr>
      <vt:lpstr>   Arrival at……… I am going to meet you there, but if something unpredictable happens, there are my instructions how to get to my place: </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admin</dc:creator>
  <cp:lastModifiedBy>admin</cp:lastModifiedBy>
  <cp:revision>60</cp:revision>
  <dcterms:created xsi:type="dcterms:W3CDTF">2013-08-21T14:23:05Z</dcterms:created>
  <dcterms:modified xsi:type="dcterms:W3CDTF">2013-11-22T20:45:00Z</dcterms:modified>
</cp:coreProperties>
</file>