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3.xml" ContentType="application/vnd.openxmlformats-officedocument.drawingml.diagramData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3"/>
  </p:notesMasterIdLst>
  <p:sldIdLst>
    <p:sldId id="257" r:id="rId2"/>
    <p:sldId id="259" r:id="rId3"/>
    <p:sldId id="265" r:id="rId4"/>
    <p:sldId id="268" r:id="rId5"/>
    <p:sldId id="264" r:id="rId6"/>
    <p:sldId id="270" r:id="rId7"/>
    <p:sldId id="292" r:id="rId8"/>
    <p:sldId id="282" r:id="rId9"/>
    <p:sldId id="286" r:id="rId10"/>
    <p:sldId id="284" r:id="rId11"/>
    <p:sldId id="287" r:id="rId12"/>
    <p:sldId id="348" r:id="rId13"/>
    <p:sldId id="288" r:id="rId14"/>
    <p:sldId id="269" r:id="rId15"/>
    <p:sldId id="296" r:id="rId16"/>
    <p:sldId id="290" r:id="rId17"/>
    <p:sldId id="297" r:id="rId18"/>
    <p:sldId id="313" r:id="rId19"/>
    <p:sldId id="318" r:id="rId20"/>
    <p:sldId id="315" r:id="rId21"/>
    <p:sldId id="309" r:id="rId22"/>
    <p:sldId id="332" r:id="rId23"/>
    <p:sldId id="334" r:id="rId24"/>
    <p:sldId id="316" r:id="rId25"/>
    <p:sldId id="336" r:id="rId26"/>
    <p:sldId id="340" r:id="rId27"/>
    <p:sldId id="338" r:id="rId28"/>
    <p:sldId id="272" r:id="rId29"/>
    <p:sldId id="343" r:id="rId30"/>
    <p:sldId id="344" r:id="rId31"/>
    <p:sldId id="345" r:id="rId32"/>
    <p:sldId id="346" r:id="rId33"/>
    <p:sldId id="347" r:id="rId34"/>
    <p:sldId id="274" r:id="rId35"/>
    <p:sldId id="275" r:id="rId36"/>
    <p:sldId id="351" r:id="rId37"/>
    <p:sldId id="352" r:id="rId38"/>
    <p:sldId id="353" r:id="rId39"/>
    <p:sldId id="355" r:id="rId40"/>
    <p:sldId id="356" r:id="rId41"/>
    <p:sldId id="357" r:id="rId42"/>
    <p:sldId id="341" r:id="rId43"/>
    <p:sldId id="350" r:id="rId44"/>
    <p:sldId id="364" r:id="rId45"/>
    <p:sldId id="349" r:id="rId46"/>
    <p:sldId id="361" r:id="rId47"/>
    <p:sldId id="358" r:id="rId48"/>
    <p:sldId id="359" r:id="rId49"/>
    <p:sldId id="360" r:id="rId50"/>
    <p:sldId id="362" r:id="rId51"/>
    <p:sldId id="363" r:id="rId5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DB5"/>
    <a:srgbClr val="FF0000"/>
    <a:srgbClr val="000000"/>
    <a:srgbClr val="996600"/>
    <a:srgbClr val="FFFEC9"/>
    <a:srgbClr val="FFFED9"/>
    <a:srgbClr val="E5F60A"/>
    <a:srgbClr val="FBFFD9"/>
    <a:srgbClr val="FEF9DA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22676" autoAdjust="0"/>
    <p:restoredTop sz="94684" autoAdjust="0"/>
  </p:normalViewPr>
  <p:slideViewPr>
    <p:cSldViewPr>
      <p:cViewPr>
        <p:scale>
          <a:sx n="66" d="100"/>
          <a:sy n="66" d="100"/>
        </p:scale>
        <p:origin x="-1020" y="-294"/>
      </p:cViewPr>
      <p:guideLst>
        <p:guide orient="horz" pos="2387"/>
        <p:guide pos="4558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baseline="0" dirty="0" smtClean="0"/>
            <a:t>VY_32_INOVACE_3B_15_</a:t>
          </a:r>
          <a:r>
            <a:rPr lang="cs-CZ" sz="2000" b="0" baseline="0" dirty="0" err="1" smtClean="0"/>
            <a:t>The</a:t>
          </a:r>
          <a:r>
            <a:rPr lang="cs-CZ" sz="2000" b="0" baseline="0" dirty="0" smtClean="0"/>
            <a:t> </a:t>
          </a:r>
          <a:r>
            <a:rPr lang="cs-CZ" sz="2000" b="0" baseline="0" dirty="0" err="1" smtClean="0"/>
            <a:t>Czech</a:t>
          </a:r>
          <a:r>
            <a:rPr lang="cs-CZ" sz="2000" b="0" baseline="0" dirty="0" smtClean="0"/>
            <a:t> </a:t>
          </a:r>
          <a:r>
            <a:rPr lang="cs-CZ" sz="2000" b="0" baseline="0" dirty="0" err="1" smtClean="0"/>
            <a:t>Republic</a:t>
          </a:r>
          <a:endParaRPr lang="cs-CZ" sz="2000" b="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Anglický jazyk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3., 4. ročník/septima, oktáva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říjen 2013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</a:rPr>
            <a:t>Ing. Naděžda </a:t>
          </a:r>
          <a:r>
            <a:rPr lang="cs-CZ" sz="2000" dirty="0" err="1" smtClean="0">
              <a:solidFill>
                <a:schemeClr val="tx1"/>
              </a:solidFill>
            </a:rPr>
            <a:t>Schánová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1334FD-6DC1-45FE-8793-CE41A1BC582E}" type="presOf" srcId="{D8197B8C-B260-4A16-BDF4-0947B075E274}" destId="{5A5FFA88-C948-4069-8E93-59FA12366E83}" srcOrd="1" destOrd="0" presId="urn:microsoft.com/office/officeart/2005/8/layout/target3"/>
    <dgm:cxn modelId="{1159800C-0A95-4E85-BFFA-14B91ED25131}" type="presOf" srcId="{4C35D32F-0EAB-4CD7-82EE-45574DC2A586}" destId="{8BEBB6EC-1DAA-4CAC-8A25-BC0FCBD5DBD5}" srcOrd="0" destOrd="0" presId="urn:microsoft.com/office/officeart/2005/8/layout/target3"/>
    <dgm:cxn modelId="{85C05B67-3939-4F63-8E55-B5D9E465E2AA}" type="presOf" srcId="{B651F6E3-6281-48DB-9319-2AEAFDAE7572}" destId="{6BB5E863-4638-4E1D-BFDE-399D028AC4ED}" srcOrd="1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176E7EB8-6B34-4E59-8B6A-C741E4FA2E44}" type="presOf" srcId="{CEBA0FA6-500F-48B5-B7A1-B51529BD38F2}" destId="{CAD3E342-3400-4A52-8AAC-15B5BF88AABE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8AA9F7-F5EB-4A35-8E66-C77C64F50A92}" type="presOf" srcId="{BBE1F95E-D5AA-436D-B4F5-748C3834552C}" destId="{A5C228C9-6EC4-4821-934B-9E2EFBAB4497}" srcOrd="0" destOrd="0" presId="urn:microsoft.com/office/officeart/2005/8/layout/target3"/>
    <dgm:cxn modelId="{444B4549-E6A5-4750-9113-F9E59E5C6835}" type="presOf" srcId="{B651F6E3-6281-48DB-9319-2AEAFDAE7572}" destId="{619D679B-A015-4ECF-8348-D1034C574F40}" srcOrd="0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8EFA6242-900D-4493-86EC-AB3EAE7AD8B3}" type="presOf" srcId="{757F3AB3-0718-4624-B441-E567A8F0AB56}" destId="{333A1088-737F-45CB-B68E-254E46348037}" srcOrd="0" destOrd="0" presId="urn:microsoft.com/office/officeart/2005/8/layout/target3"/>
    <dgm:cxn modelId="{C90FBDCF-5DB0-4376-BB11-CA3CE63E32F2}" type="presOf" srcId="{D1B46980-6531-4606-95E6-44980827E919}" destId="{2BE915AB-18AA-4053-B92C-3BFC9ED204BB}" srcOrd="1" destOrd="0" presId="urn:microsoft.com/office/officeart/2005/8/layout/target3"/>
    <dgm:cxn modelId="{5707828E-16A4-4F24-A005-C2ABDBF879AB}" type="presOf" srcId="{CEBA0FA6-500F-48B5-B7A1-B51529BD38F2}" destId="{02176FA0-10E9-44DC-9A54-485A362F109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EC1FBA-FC17-486C-9AE5-DE08A8E2AC0A}" type="presOf" srcId="{BBE1F95E-D5AA-436D-B4F5-748C3834552C}" destId="{B5AA812A-7391-47E3-B3BF-07AB9DC3D00C}" srcOrd="1" destOrd="0" presId="urn:microsoft.com/office/officeart/2005/8/layout/target3"/>
    <dgm:cxn modelId="{D99A4E54-C67C-43C7-9C05-10CD540EC124}" type="presOf" srcId="{D1D4F407-5343-4D3F-B5B9-D407B03CAEB4}" destId="{D005CE8C-CC26-4C3E-AC11-E15060ECD759}" srcOrd="0" destOrd="0" presId="urn:microsoft.com/office/officeart/2005/8/layout/target3"/>
    <dgm:cxn modelId="{83159E78-CDC0-4E50-BF10-8C6257891C68}" type="presOf" srcId="{D1B46980-6531-4606-95E6-44980827E919}" destId="{6140AFEC-043D-4C43-A2F9-D0F5331DF3A3}" srcOrd="0" destOrd="0" presId="urn:microsoft.com/office/officeart/2005/8/layout/target3"/>
    <dgm:cxn modelId="{058A8153-F6EB-4BE4-8EFE-6D12F0139148}" type="presOf" srcId="{4C35D32F-0EAB-4CD7-82EE-45574DC2A586}" destId="{890E4F0B-2866-4A3F-A3C7-2A14B1797930}" srcOrd="1" destOrd="0" presId="urn:microsoft.com/office/officeart/2005/8/layout/target3"/>
    <dgm:cxn modelId="{6E3DA663-7614-409B-960E-1D087B94390D}" type="presOf" srcId="{D8197B8C-B260-4A16-BDF4-0947B075E274}" destId="{25B08C86-7E15-44DC-BE7F-FFB55DD49D12}" srcOrd="0" destOrd="0" presId="urn:microsoft.com/office/officeart/2005/8/layout/target3"/>
    <dgm:cxn modelId="{4CDCDEE7-B37C-4A50-966E-8EE30558DF5C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245C42-4FFF-4D45-95B9-90F08D89BA06}" type="presParOf" srcId="{333A1088-737F-45CB-B68E-254E46348037}" destId="{F5ABB229-8D3B-4694-996A-96F23CF14429}" srcOrd="0" destOrd="0" presId="urn:microsoft.com/office/officeart/2005/8/layout/target3"/>
    <dgm:cxn modelId="{E4E37437-AA33-488D-A746-6933EF43BA0D}" type="presParOf" srcId="{333A1088-737F-45CB-B68E-254E46348037}" destId="{F41139FD-01EE-4571-8B17-4FB00FC51163}" srcOrd="1" destOrd="0" presId="urn:microsoft.com/office/officeart/2005/8/layout/target3"/>
    <dgm:cxn modelId="{95B557CE-2226-4218-A7F8-F5A064255257}" type="presParOf" srcId="{333A1088-737F-45CB-B68E-254E46348037}" destId="{D005CE8C-CC26-4C3E-AC11-E15060ECD759}" srcOrd="2" destOrd="0" presId="urn:microsoft.com/office/officeart/2005/8/layout/target3"/>
    <dgm:cxn modelId="{42B92C22-1E23-489C-AFB8-18759BC1A648}" type="presParOf" srcId="{333A1088-737F-45CB-B68E-254E46348037}" destId="{2C702D82-9B77-49B7-9568-BB8EB47C3372}" srcOrd="3" destOrd="0" presId="urn:microsoft.com/office/officeart/2005/8/layout/target3"/>
    <dgm:cxn modelId="{EAA4E8D2-73AD-4160-AE83-B5B19010B8B5}" type="presParOf" srcId="{333A1088-737F-45CB-B68E-254E46348037}" destId="{A52A0455-90FF-4808-ABD0-F02540D31D5A}" srcOrd="4" destOrd="0" presId="urn:microsoft.com/office/officeart/2005/8/layout/target3"/>
    <dgm:cxn modelId="{A6D599CC-5133-4475-916F-8480DB3D7ACF}" type="presParOf" srcId="{333A1088-737F-45CB-B68E-254E46348037}" destId="{6140AFEC-043D-4C43-A2F9-D0F5331DF3A3}" srcOrd="5" destOrd="0" presId="urn:microsoft.com/office/officeart/2005/8/layout/target3"/>
    <dgm:cxn modelId="{27B9A3F6-86FA-4C8D-ABEC-E2FA10DE7459}" type="presParOf" srcId="{333A1088-737F-45CB-B68E-254E46348037}" destId="{9358AC05-5D7D-4327-9F80-1AD486AEA664}" srcOrd="6" destOrd="0" presId="urn:microsoft.com/office/officeart/2005/8/layout/target3"/>
    <dgm:cxn modelId="{0E483841-7289-4B42-A57A-96BC8CD3975A}" type="presParOf" srcId="{333A1088-737F-45CB-B68E-254E46348037}" destId="{313FC574-E1CD-4FB4-B054-0B805CE0447D}" srcOrd="7" destOrd="0" presId="urn:microsoft.com/office/officeart/2005/8/layout/target3"/>
    <dgm:cxn modelId="{B8463153-47C2-4720-888B-08A17A855E58}" type="presParOf" srcId="{333A1088-737F-45CB-B68E-254E46348037}" destId="{619D679B-A015-4ECF-8348-D1034C574F40}" srcOrd="8" destOrd="0" presId="urn:microsoft.com/office/officeart/2005/8/layout/target3"/>
    <dgm:cxn modelId="{6143706D-F26F-4309-AD58-E37185F7E3EB}" type="presParOf" srcId="{333A1088-737F-45CB-B68E-254E46348037}" destId="{322283A8-4A27-4CDA-BAE3-F381106A9174}" srcOrd="9" destOrd="0" presId="urn:microsoft.com/office/officeart/2005/8/layout/target3"/>
    <dgm:cxn modelId="{C22FA0FF-0385-4B59-A21E-23DE1136E3FC}" type="presParOf" srcId="{333A1088-737F-45CB-B68E-254E46348037}" destId="{FFC9F71D-1B4F-4AD9-A4A6-86ADEFC8AF5C}" srcOrd="10" destOrd="0" presId="urn:microsoft.com/office/officeart/2005/8/layout/target3"/>
    <dgm:cxn modelId="{CB8B0976-11A0-4624-9C17-BC65170E552B}" type="presParOf" srcId="{333A1088-737F-45CB-B68E-254E46348037}" destId="{25B08C86-7E15-44DC-BE7F-FFB55DD49D12}" srcOrd="11" destOrd="0" presId="urn:microsoft.com/office/officeart/2005/8/layout/target3"/>
    <dgm:cxn modelId="{EF96D23F-CCAA-4D35-85FB-E57E50C3E75B}" type="presParOf" srcId="{333A1088-737F-45CB-B68E-254E46348037}" destId="{76644BE8-9D7C-4C09-B250-3D10AF48CBB7}" srcOrd="12" destOrd="0" presId="urn:microsoft.com/office/officeart/2005/8/layout/target3"/>
    <dgm:cxn modelId="{A401756E-B877-420E-9422-F6A86801ABAB}" type="presParOf" srcId="{333A1088-737F-45CB-B68E-254E46348037}" destId="{EE85B701-7295-41C0-BA7A-34D3756A2AE6}" srcOrd="13" destOrd="0" presId="urn:microsoft.com/office/officeart/2005/8/layout/target3"/>
    <dgm:cxn modelId="{0FB2D5C9-AFD4-4A43-89BE-65C634253274}" type="presParOf" srcId="{333A1088-737F-45CB-B68E-254E46348037}" destId="{8BEBB6EC-1DAA-4CAC-8A25-BC0FCBD5DBD5}" srcOrd="14" destOrd="0" presId="urn:microsoft.com/office/officeart/2005/8/layout/target3"/>
    <dgm:cxn modelId="{608D3354-2E49-4AC7-947E-6CFDFBDA927E}" type="presParOf" srcId="{333A1088-737F-45CB-B68E-254E46348037}" destId="{5955ED15-90AA-4F08-A8A5-1ED70581E58B}" srcOrd="15" destOrd="0" presId="urn:microsoft.com/office/officeart/2005/8/layout/target3"/>
    <dgm:cxn modelId="{E73B1556-A37A-423A-8639-2D05BC176722}" type="presParOf" srcId="{333A1088-737F-45CB-B68E-254E46348037}" destId="{26528689-9DF4-4685-8F23-BABDBD774F07}" srcOrd="16" destOrd="0" presId="urn:microsoft.com/office/officeart/2005/8/layout/target3"/>
    <dgm:cxn modelId="{79C0DCBC-17AE-4DD1-90CB-F1183382C3E9}" type="presParOf" srcId="{333A1088-737F-45CB-B68E-254E46348037}" destId="{CAD3E342-3400-4A52-8AAC-15B5BF88AABE}" srcOrd="17" destOrd="0" presId="urn:microsoft.com/office/officeart/2005/8/layout/target3"/>
    <dgm:cxn modelId="{B481B95F-6EA0-41F1-9DBD-808A13F4D51B}" type="presParOf" srcId="{333A1088-737F-45CB-B68E-254E46348037}" destId="{486F9B35-3F77-4B86-95AC-C956F2B86E44}" srcOrd="18" destOrd="0" presId="urn:microsoft.com/office/officeart/2005/8/layout/target3"/>
    <dgm:cxn modelId="{A03A4D1E-8EBD-49CF-8758-1C2216581CB3}" type="presParOf" srcId="{333A1088-737F-45CB-B68E-254E46348037}" destId="{FE72208B-B9B5-47BF-B463-2DC6D6185814}" srcOrd="19" destOrd="0" presId="urn:microsoft.com/office/officeart/2005/8/layout/target3"/>
    <dgm:cxn modelId="{3F2D74F1-FC68-4782-835C-9B386427810B}" type="presParOf" srcId="{333A1088-737F-45CB-B68E-254E46348037}" destId="{A5C228C9-6EC4-4821-934B-9E2EFBAB4497}" srcOrd="20" destOrd="0" presId="urn:microsoft.com/office/officeart/2005/8/layout/target3"/>
    <dgm:cxn modelId="{DD0DB9D2-989E-47A2-A764-C5BBD7E26076}" type="presParOf" srcId="{333A1088-737F-45CB-B68E-254E46348037}" destId="{AED2198E-93D5-4001-81B4-73124B309672}" srcOrd="21" destOrd="0" presId="urn:microsoft.com/office/officeart/2005/8/layout/target3"/>
    <dgm:cxn modelId="{165755BA-6771-4D54-8EB6-6249723915B9}" type="presParOf" srcId="{333A1088-737F-45CB-B68E-254E46348037}" destId="{2BE915AB-18AA-4053-B92C-3BFC9ED204BB}" srcOrd="22" destOrd="0" presId="urn:microsoft.com/office/officeart/2005/8/layout/target3"/>
    <dgm:cxn modelId="{77E7DC54-EFC3-4B0A-84D0-DDBB09429341}" type="presParOf" srcId="{333A1088-737F-45CB-B68E-254E46348037}" destId="{6BB5E863-4638-4E1D-BFDE-399D028AC4ED}" srcOrd="23" destOrd="0" presId="urn:microsoft.com/office/officeart/2005/8/layout/target3"/>
    <dgm:cxn modelId="{6A0C0FE9-1459-441D-9EAE-1898CD580163}" type="presParOf" srcId="{333A1088-737F-45CB-B68E-254E46348037}" destId="{5A5FFA88-C948-4069-8E93-59FA12366E83}" srcOrd="24" destOrd="0" presId="urn:microsoft.com/office/officeart/2005/8/layout/target3"/>
    <dgm:cxn modelId="{D7741D0C-7AB3-4E44-AA56-EF329056EBC1}" type="presParOf" srcId="{333A1088-737F-45CB-B68E-254E46348037}" destId="{890E4F0B-2866-4A3F-A3C7-2A14B1797930}" srcOrd="25" destOrd="0" presId="urn:microsoft.com/office/officeart/2005/8/layout/target3"/>
    <dgm:cxn modelId="{17246331-B98D-478F-8045-FAB403B706F8}" type="presParOf" srcId="{333A1088-737F-45CB-B68E-254E46348037}" destId="{02176FA0-10E9-44DC-9A54-485A362F109B}" srcOrd="26" destOrd="0" presId="urn:microsoft.com/office/officeart/2005/8/layout/target3"/>
    <dgm:cxn modelId="{CD7BFE3F-07C0-4BDB-B786-AF915449FC96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55CF3C-2489-4196-BDEC-F3E2FF2875A0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81285-0B93-4124-A2FE-04B20D84B563}">
      <dgm:prSet phldrT="[Text]" custT="1"/>
      <dgm:spPr>
        <a:solidFill>
          <a:schemeClr val="bg1"/>
        </a:solidFill>
        <a:ln w="38100">
          <a:solidFill>
            <a:srgbClr val="FF0000"/>
          </a:solidFill>
        </a:ln>
      </dgm:spPr>
      <dgm:t>
        <a:bodyPr/>
        <a:lstStyle/>
        <a:p>
          <a:r>
            <a:rPr lang="cs-CZ" sz="2800" b="1" baseline="0" dirty="0" smtClean="0">
              <a:solidFill>
                <a:schemeClr val="tx1"/>
              </a:solidFill>
            </a:rPr>
            <a:t>Politická moc</a:t>
          </a:r>
          <a:endParaRPr lang="cs-CZ" sz="2800" b="1" baseline="0" dirty="0">
            <a:solidFill>
              <a:schemeClr val="tx1"/>
            </a:solidFill>
          </a:endParaRPr>
        </a:p>
      </dgm:t>
    </dgm:pt>
    <dgm:pt modelId="{92EA9C3B-D0FC-4E68-803D-52DF4D0A9E4E}" type="parTrans" cxnId="{C3AC6583-7534-43D1-A8C2-59946AA36434}">
      <dgm:prSet/>
      <dgm:spPr/>
      <dgm:t>
        <a:bodyPr/>
        <a:lstStyle/>
        <a:p>
          <a:endParaRPr lang="cs-CZ"/>
        </a:p>
      </dgm:t>
    </dgm:pt>
    <dgm:pt modelId="{86361DE1-41F2-485C-BAFC-2565FB47F267}" type="sibTrans" cxnId="{C3AC6583-7534-43D1-A8C2-59946AA36434}">
      <dgm:prSet/>
      <dgm:spPr/>
      <dgm:t>
        <a:bodyPr/>
        <a:lstStyle/>
        <a:p>
          <a:endParaRPr lang="cs-CZ"/>
        </a:p>
      </dgm:t>
    </dgm:pt>
    <dgm:pt modelId="{4AF26844-4B8F-4418-A494-3A6482C0F403}">
      <dgm:prSet phldrT="[Text]" custT="1"/>
      <dgm:spPr>
        <a:solidFill>
          <a:schemeClr val="bg1"/>
        </a:solidFill>
        <a:ln w="38100">
          <a:solidFill>
            <a:srgbClr val="FF0000"/>
          </a:solidFill>
        </a:ln>
      </dgm:spPr>
      <dgm:t>
        <a:bodyPr/>
        <a:lstStyle/>
        <a:p>
          <a:r>
            <a:rPr lang="cs-CZ" sz="2670" b="1" baseline="0" dirty="0" smtClean="0">
              <a:solidFill>
                <a:schemeClr val="tx1"/>
              </a:solidFill>
            </a:rPr>
            <a:t>Moc </a:t>
          </a:r>
          <a:r>
            <a:rPr lang="cs-CZ" sz="2670" b="1" u="sng" baseline="0" dirty="0" smtClean="0">
              <a:solidFill>
                <a:schemeClr val="tx1"/>
              </a:solidFill>
            </a:rPr>
            <a:t>zákonodárná</a:t>
          </a:r>
          <a:endParaRPr lang="cs-CZ" sz="2670" b="1" u="sng" baseline="0" dirty="0"/>
        </a:p>
      </dgm:t>
    </dgm:pt>
    <dgm:pt modelId="{F6D97931-AD61-4D19-BEAC-ABF33DCBDFC2}" type="parTrans" cxnId="{157C4DB3-0FAD-42A0-B317-8375E5B42156}">
      <dgm:prSet/>
      <dgm:spPr>
        <a:ln>
          <a:solidFill>
            <a:srgbClr val="FF0000"/>
          </a:solidFill>
        </a:ln>
      </dgm:spPr>
      <dgm:t>
        <a:bodyPr/>
        <a:lstStyle/>
        <a:p>
          <a:endParaRPr lang="cs-CZ"/>
        </a:p>
      </dgm:t>
    </dgm:pt>
    <dgm:pt modelId="{776A91E9-01F3-4649-AFFB-77130F2FFB66}" type="sibTrans" cxnId="{157C4DB3-0FAD-42A0-B317-8375E5B42156}">
      <dgm:prSet/>
      <dgm:spPr/>
      <dgm:t>
        <a:bodyPr/>
        <a:lstStyle/>
        <a:p>
          <a:endParaRPr lang="cs-CZ"/>
        </a:p>
      </dgm:t>
    </dgm:pt>
    <dgm:pt modelId="{302D8297-E991-42EF-A3C3-C4DAD4CB65E0}">
      <dgm:prSet custT="1"/>
      <dgm:spPr>
        <a:solidFill>
          <a:schemeClr val="bg1"/>
        </a:solidFill>
        <a:ln w="38100">
          <a:solidFill>
            <a:srgbClr val="FF0000"/>
          </a:solidFill>
        </a:ln>
      </dgm:spPr>
      <dgm:t>
        <a:bodyPr/>
        <a:lstStyle/>
        <a:p>
          <a:r>
            <a:rPr lang="cs-CZ" sz="2670" b="1" baseline="0" dirty="0" smtClean="0">
              <a:solidFill>
                <a:schemeClr val="tx1"/>
              </a:solidFill>
            </a:rPr>
            <a:t>Moc  </a:t>
          </a:r>
          <a:r>
            <a:rPr lang="cs-CZ" sz="2670" b="1" u="sng" baseline="0" dirty="0" smtClean="0">
              <a:solidFill>
                <a:schemeClr val="tx1"/>
              </a:solidFill>
            </a:rPr>
            <a:t>výkonná</a:t>
          </a:r>
          <a:endParaRPr lang="cs-CZ" sz="2670" u="sng" baseline="0" dirty="0">
            <a:solidFill>
              <a:schemeClr val="tx1"/>
            </a:solidFill>
          </a:endParaRPr>
        </a:p>
      </dgm:t>
    </dgm:pt>
    <dgm:pt modelId="{B89DCE00-37CE-4B6A-A07E-F885D64334D5}" type="parTrans" cxnId="{D42E5B06-416A-4D76-A9A7-AA6E92C217AD}">
      <dgm:prSet/>
      <dgm:spPr>
        <a:ln>
          <a:solidFill>
            <a:srgbClr val="FF0000"/>
          </a:solidFill>
        </a:ln>
      </dgm:spPr>
      <dgm:t>
        <a:bodyPr/>
        <a:lstStyle/>
        <a:p>
          <a:endParaRPr lang="cs-CZ"/>
        </a:p>
      </dgm:t>
    </dgm:pt>
    <dgm:pt modelId="{EC8FB78E-EAC3-488E-AFD6-8F63466C01C1}" type="sibTrans" cxnId="{D42E5B06-416A-4D76-A9A7-AA6E92C217AD}">
      <dgm:prSet/>
      <dgm:spPr/>
      <dgm:t>
        <a:bodyPr/>
        <a:lstStyle/>
        <a:p>
          <a:endParaRPr lang="cs-CZ"/>
        </a:p>
      </dgm:t>
    </dgm:pt>
    <dgm:pt modelId="{0C3B9450-A912-4677-8E60-490ECC54D97C}">
      <dgm:prSet custT="1"/>
      <dgm:spPr>
        <a:solidFill>
          <a:schemeClr val="bg1"/>
        </a:solidFill>
        <a:ln w="38100">
          <a:solidFill>
            <a:srgbClr val="FF0000"/>
          </a:solidFill>
        </a:ln>
      </dgm:spPr>
      <dgm:t>
        <a:bodyPr/>
        <a:lstStyle/>
        <a:p>
          <a:r>
            <a:rPr lang="cs-CZ" sz="2670" b="1" baseline="0" dirty="0" smtClean="0">
              <a:solidFill>
                <a:schemeClr val="tx1"/>
              </a:solidFill>
            </a:rPr>
            <a:t>Moc </a:t>
          </a:r>
          <a:r>
            <a:rPr lang="cs-CZ" sz="2670" b="1" u="sng" baseline="0" dirty="0" smtClean="0">
              <a:solidFill>
                <a:schemeClr val="tx1"/>
              </a:solidFill>
            </a:rPr>
            <a:t>soudní</a:t>
          </a:r>
        </a:p>
      </dgm:t>
    </dgm:pt>
    <dgm:pt modelId="{4EC41421-4491-4899-809A-ACA85B7FB166}" type="sibTrans" cxnId="{4B861ADA-0902-4E5C-865D-D466EFE6A26B}">
      <dgm:prSet/>
      <dgm:spPr/>
      <dgm:t>
        <a:bodyPr/>
        <a:lstStyle/>
        <a:p>
          <a:endParaRPr lang="cs-CZ"/>
        </a:p>
      </dgm:t>
    </dgm:pt>
    <dgm:pt modelId="{02E351BA-96DD-46C5-B131-B9816F6F2E83}" type="parTrans" cxnId="{4B861ADA-0902-4E5C-865D-D466EFE6A26B}">
      <dgm:prSet/>
      <dgm:spPr>
        <a:ln>
          <a:solidFill>
            <a:srgbClr val="FF0000"/>
          </a:solidFill>
        </a:ln>
      </dgm:spPr>
      <dgm:t>
        <a:bodyPr/>
        <a:lstStyle/>
        <a:p>
          <a:endParaRPr lang="cs-CZ"/>
        </a:p>
      </dgm:t>
    </dgm:pt>
    <dgm:pt modelId="{5CE427D7-EB72-47F7-8F05-27271FB73869}" type="pres">
      <dgm:prSet presAssocID="{B755CF3C-2489-4196-BDEC-F3E2FF2875A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F31FC3-93BC-498A-B43F-CDFAB56C386E}" type="pres">
      <dgm:prSet presAssocID="{B6581285-0B93-4124-A2FE-04B20D84B563}" presName="root1" presStyleCnt="0"/>
      <dgm:spPr/>
    </dgm:pt>
    <dgm:pt modelId="{5C12D1D4-77D3-4EAB-804B-5AC2BD48BC30}" type="pres">
      <dgm:prSet presAssocID="{B6581285-0B93-4124-A2FE-04B20D84B563}" presName="LevelOneTextNode" presStyleLbl="node0" presStyleIdx="0" presStyleCnt="1" custScaleX="31780" custScaleY="22473" custLinFactNeighborX="3967" custLinFactNeighborY="-1269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73F7C0-9A6A-4469-A69E-38F74CB30A6E}" type="pres">
      <dgm:prSet presAssocID="{B6581285-0B93-4124-A2FE-04B20D84B563}" presName="level2hierChild" presStyleCnt="0"/>
      <dgm:spPr/>
    </dgm:pt>
    <dgm:pt modelId="{095B0FBA-9ABC-4E2D-AB23-6400A7BC1D22}" type="pres">
      <dgm:prSet presAssocID="{F6D97931-AD61-4D19-BEAC-ABF33DCBDFC2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B9C9284D-FEE7-4588-8F00-CE857EA70EAF}" type="pres">
      <dgm:prSet presAssocID="{F6D97931-AD61-4D19-BEAC-ABF33DCBDFC2}" presName="connTx" presStyleLbl="parChTrans1D2" presStyleIdx="0" presStyleCnt="3"/>
      <dgm:spPr/>
      <dgm:t>
        <a:bodyPr/>
        <a:lstStyle/>
        <a:p>
          <a:endParaRPr lang="cs-CZ"/>
        </a:p>
      </dgm:t>
    </dgm:pt>
    <dgm:pt modelId="{764C3DC8-0AB8-47CF-9BDD-FF2CAC36C1F5}" type="pres">
      <dgm:prSet presAssocID="{4AF26844-4B8F-4418-A494-3A6482C0F403}" presName="root2" presStyleCnt="0"/>
      <dgm:spPr/>
    </dgm:pt>
    <dgm:pt modelId="{A82C752B-4E2B-40F4-80EB-27C57AC06FD7}" type="pres">
      <dgm:prSet presAssocID="{4AF26844-4B8F-4418-A494-3A6482C0F403}" presName="LevelTwoTextNode" presStyleLbl="node2" presStyleIdx="0" presStyleCnt="3" custScaleX="44728" custScaleY="15790" custLinFactNeighborX="-27727" custLinFactNeighborY="-1830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CF5A49-A7DF-4BB8-BF0F-E43A96F1B630}" type="pres">
      <dgm:prSet presAssocID="{4AF26844-4B8F-4418-A494-3A6482C0F403}" presName="level3hierChild" presStyleCnt="0"/>
      <dgm:spPr/>
    </dgm:pt>
    <dgm:pt modelId="{5EB523AE-D431-4B8A-A5C7-D91017228EAC}" type="pres">
      <dgm:prSet presAssocID="{B89DCE00-37CE-4B6A-A07E-F885D64334D5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7187E27B-5763-4C74-ABA5-091DD99C3179}" type="pres">
      <dgm:prSet presAssocID="{B89DCE00-37CE-4B6A-A07E-F885D64334D5}" presName="connTx" presStyleLbl="parChTrans1D2" presStyleIdx="1" presStyleCnt="3"/>
      <dgm:spPr/>
      <dgm:t>
        <a:bodyPr/>
        <a:lstStyle/>
        <a:p>
          <a:endParaRPr lang="cs-CZ"/>
        </a:p>
      </dgm:t>
    </dgm:pt>
    <dgm:pt modelId="{F9EA85CC-23F9-4371-9241-15FE750EE903}" type="pres">
      <dgm:prSet presAssocID="{302D8297-E991-42EF-A3C3-C4DAD4CB65E0}" presName="root2" presStyleCnt="0"/>
      <dgm:spPr/>
    </dgm:pt>
    <dgm:pt modelId="{D0283506-35ED-4819-821D-00756FBA6EE9}" type="pres">
      <dgm:prSet presAssocID="{302D8297-E991-42EF-A3C3-C4DAD4CB65E0}" presName="LevelTwoTextNode" presStyleLbl="node2" presStyleIdx="1" presStyleCnt="3" custScaleX="45722" custScaleY="19824" custLinFactNeighborX="-26836" custLinFactNeighborY="-1269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6B0C451-7111-4D56-B9E2-70AE575210CC}" type="pres">
      <dgm:prSet presAssocID="{302D8297-E991-42EF-A3C3-C4DAD4CB65E0}" presName="level3hierChild" presStyleCnt="0"/>
      <dgm:spPr/>
    </dgm:pt>
    <dgm:pt modelId="{24C80A1E-31BE-4181-8E4D-1C8913F39AF2}" type="pres">
      <dgm:prSet presAssocID="{02E351BA-96DD-46C5-B131-B9816F6F2E83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B6A195E8-C8F7-4E60-BA38-6A30AEB4759E}" type="pres">
      <dgm:prSet presAssocID="{02E351BA-96DD-46C5-B131-B9816F6F2E83}" presName="connTx" presStyleLbl="parChTrans1D2" presStyleIdx="2" presStyleCnt="3"/>
      <dgm:spPr/>
      <dgm:t>
        <a:bodyPr/>
        <a:lstStyle/>
        <a:p>
          <a:endParaRPr lang="cs-CZ"/>
        </a:p>
      </dgm:t>
    </dgm:pt>
    <dgm:pt modelId="{C73094E7-2149-4712-872A-0D0CF3A18732}" type="pres">
      <dgm:prSet presAssocID="{0C3B9450-A912-4677-8E60-490ECC54D97C}" presName="root2" presStyleCnt="0"/>
      <dgm:spPr/>
    </dgm:pt>
    <dgm:pt modelId="{05C0D000-16C9-4335-926D-BAFC7CF201EC}" type="pres">
      <dgm:prSet presAssocID="{0C3B9450-A912-4677-8E60-490ECC54D97C}" presName="LevelTwoTextNode" presStyleLbl="node2" presStyleIdx="2" presStyleCnt="3" custScaleX="45722" custScaleY="15780" custLinFactNeighborX="-26836" custLinFactNeighborY="-375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C1B0083-40BA-446D-BB26-3D3FF3B4101A}" type="pres">
      <dgm:prSet presAssocID="{0C3B9450-A912-4677-8E60-490ECC54D97C}" presName="level3hierChild" presStyleCnt="0"/>
      <dgm:spPr/>
    </dgm:pt>
  </dgm:ptLst>
  <dgm:cxnLst>
    <dgm:cxn modelId="{ADF9E566-A741-43BC-868D-E6FD84558228}" type="presOf" srcId="{4AF26844-4B8F-4418-A494-3A6482C0F403}" destId="{A82C752B-4E2B-40F4-80EB-27C57AC06FD7}" srcOrd="0" destOrd="0" presId="urn:microsoft.com/office/officeart/2005/8/layout/hierarchy2"/>
    <dgm:cxn modelId="{D42E5B06-416A-4D76-A9A7-AA6E92C217AD}" srcId="{B6581285-0B93-4124-A2FE-04B20D84B563}" destId="{302D8297-E991-42EF-A3C3-C4DAD4CB65E0}" srcOrd="1" destOrd="0" parTransId="{B89DCE00-37CE-4B6A-A07E-F885D64334D5}" sibTransId="{EC8FB78E-EAC3-488E-AFD6-8F63466C01C1}"/>
    <dgm:cxn modelId="{BB96B62C-5853-4F66-9124-F8FEB6D44D65}" type="presOf" srcId="{B89DCE00-37CE-4B6A-A07E-F885D64334D5}" destId="{7187E27B-5763-4C74-ABA5-091DD99C3179}" srcOrd="1" destOrd="0" presId="urn:microsoft.com/office/officeart/2005/8/layout/hierarchy2"/>
    <dgm:cxn modelId="{FC28115E-591B-4873-9A67-CEFF860BA9D2}" type="presOf" srcId="{302D8297-E991-42EF-A3C3-C4DAD4CB65E0}" destId="{D0283506-35ED-4819-821D-00756FBA6EE9}" srcOrd="0" destOrd="0" presId="urn:microsoft.com/office/officeart/2005/8/layout/hierarchy2"/>
    <dgm:cxn modelId="{94682DA3-1616-4472-AC93-99E908567CFC}" type="presOf" srcId="{F6D97931-AD61-4D19-BEAC-ABF33DCBDFC2}" destId="{B9C9284D-FEE7-4588-8F00-CE857EA70EAF}" srcOrd="1" destOrd="0" presId="urn:microsoft.com/office/officeart/2005/8/layout/hierarchy2"/>
    <dgm:cxn modelId="{4F3D025F-9A72-4055-9547-22668B4759E9}" type="presOf" srcId="{02E351BA-96DD-46C5-B131-B9816F6F2E83}" destId="{B6A195E8-C8F7-4E60-BA38-6A30AEB4759E}" srcOrd="1" destOrd="0" presId="urn:microsoft.com/office/officeart/2005/8/layout/hierarchy2"/>
    <dgm:cxn modelId="{C3AC6583-7534-43D1-A8C2-59946AA36434}" srcId="{B755CF3C-2489-4196-BDEC-F3E2FF2875A0}" destId="{B6581285-0B93-4124-A2FE-04B20D84B563}" srcOrd="0" destOrd="0" parTransId="{92EA9C3B-D0FC-4E68-803D-52DF4D0A9E4E}" sibTransId="{86361DE1-41F2-485C-BAFC-2565FB47F267}"/>
    <dgm:cxn modelId="{48FAFC0A-8709-423C-98C9-DD4A7BE749B9}" type="presOf" srcId="{B755CF3C-2489-4196-BDEC-F3E2FF2875A0}" destId="{5CE427D7-EB72-47F7-8F05-27271FB73869}" srcOrd="0" destOrd="0" presId="urn:microsoft.com/office/officeart/2005/8/layout/hierarchy2"/>
    <dgm:cxn modelId="{F814A802-5CD9-47C5-A677-90352DFDB36E}" type="presOf" srcId="{F6D97931-AD61-4D19-BEAC-ABF33DCBDFC2}" destId="{095B0FBA-9ABC-4E2D-AB23-6400A7BC1D22}" srcOrd="0" destOrd="0" presId="urn:microsoft.com/office/officeart/2005/8/layout/hierarchy2"/>
    <dgm:cxn modelId="{FA78B533-A6E6-4504-A249-7C81F5B7C393}" type="presOf" srcId="{0C3B9450-A912-4677-8E60-490ECC54D97C}" destId="{05C0D000-16C9-4335-926D-BAFC7CF201EC}" srcOrd="0" destOrd="0" presId="urn:microsoft.com/office/officeart/2005/8/layout/hierarchy2"/>
    <dgm:cxn modelId="{14AE10E4-C72C-4685-BD1B-E0D0E77DCF1F}" type="presOf" srcId="{B89DCE00-37CE-4B6A-A07E-F885D64334D5}" destId="{5EB523AE-D431-4B8A-A5C7-D91017228EAC}" srcOrd="0" destOrd="0" presId="urn:microsoft.com/office/officeart/2005/8/layout/hierarchy2"/>
    <dgm:cxn modelId="{432A7542-2103-4998-87C6-A7575302ED25}" type="presOf" srcId="{B6581285-0B93-4124-A2FE-04B20D84B563}" destId="{5C12D1D4-77D3-4EAB-804B-5AC2BD48BC30}" srcOrd="0" destOrd="0" presId="urn:microsoft.com/office/officeart/2005/8/layout/hierarchy2"/>
    <dgm:cxn modelId="{4B861ADA-0902-4E5C-865D-D466EFE6A26B}" srcId="{B6581285-0B93-4124-A2FE-04B20D84B563}" destId="{0C3B9450-A912-4677-8E60-490ECC54D97C}" srcOrd="2" destOrd="0" parTransId="{02E351BA-96DD-46C5-B131-B9816F6F2E83}" sibTransId="{4EC41421-4491-4899-809A-ACA85B7FB166}"/>
    <dgm:cxn modelId="{157C4DB3-0FAD-42A0-B317-8375E5B42156}" srcId="{B6581285-0B93-4124-A2FE-04B20D84B563}" destId="{4AF26844-4B8F-4418-A494-3A6482C0F403}" srcOrd="0" destOrd="0" parTransId="{F6D97931-AD61-4D19-BEAC-ABF33DCBDFC2}" sibTransId="{776A91E9-01F3-4649-AFFB-77130F2FFB66}"/>
    <dgm:cxn modelId="{90CEA579-3F83-450F-841E-EDF7EB4B13E9}" type="presOf" srcId="{02E351BA-96DD-46C5-B131-B9816F6F2E83}" destId="{24C80A1E-31BE-4181-8E4D-1C8913F39AF2}" srcOrd="0" destOrd="0" presId="urn:microsoft.com/office/officeart/2005/8/layout/hierarchy2"/>
    <dgm:cxn modelId="{0B00A0A5-94CA-4B64-B551-10EB03D9DFEA}" type="presParOf" srcId="{5CE427D7-EB72-47F7-8F05-27271FB73869}" destId="{51F31FC3-93BC-498A-B43F-CDFAB56C386E}" srcOrd="0" destOrd="0" presId="urn:microsoft.com/office/officeart/2005/8/layout/hierarchy2"/>
    <dgm:cxn modelId="{1DF862CB-A9F9-447C-98A2-0110278526C1}" type="presParOf" srcId="{51F31FC3-93BC-498A-B43F-CDFAB56C386E}" destId="{5C12D1D4-77D3-4EAB-804B-5AC2BD48BC30}" srcOrd="0" destOrd="0" presId="urn:microsoft.com/office/officeart/2005/8/layout/hierarchy2"/>
    <dgm:cxn modelId="{3AAFD5F5-3B8D-47F2-BA69-1D222536E333}" type="presParOf" srcId="{51F31FC3-93BC-498A-B43F-CDFAB56C386E}" destId="{D973F7C0-9A6A-4469-A69E-38F74CB30A6E}" srcOrd="1" destOrd="0" presId="urn:microsoft.com/office/officeart/2005/8/layout/hierarchy2"/>
    <dgm:cxn modelId="{C1250045-B733-4E2E-AE32-79450D7E6C0D}" type="presParOf" srcId="{D973F7C0-9A6A-4469-A69E-38F74CB30A6E}" destId="{095B0FBA-9ABC-4E2D-AB23-6400A7BC1D22}" srcOrd="0" destOrd="0" presId="urn:microsoft.com/office/officeart/2005/8/layout/hierarchy2"/>
    <dgm:cxn modelId="{27D1A570-43EA-4426-B7AD-E5A601BFD46C}" type="presParOf" srcId="{095B0FBA-9ABC-4E2D-AB23-6400A7BC1D22}" destId="{B9C9284D-FEE7-4588-8F00-CE857EA70EAF}" srcOrd="0" destOrd="0" presId="urn:microsoft.com/office/officeart/2005/8/layout/hierarchy2"/>
    <dgm:cxn modelId="{26B6759C-E8F0-4700-A91E-AF7EA8EB2BE6}" type="presParOf" srcId="{D973F7C0-9A6A-4469-A69E-38F74CB30A6E}" destId="{764C3DC8-0AB8-47CF-9BDD-FF2CAC36C1F5}" srcOrd="1" destOrd="0" presId="urn:microsoft.com/office/officeart/2005/8/layout/hierarchy2"/>
    <dgm:cxn modelId="{5A56E8DE-F73F-4887-96D9-429F85ADEAA4}" type="presParOf" srcId="{764C3DC8-0AB8-47CF-9BDD-FF2CAC36C1F5}" destId="{A82C752B-4E2B-40F4-80EB-27C57AC06FD7}" srcOrd="0" destOrd="0" presId="urn:microsoft.com/office/officeart/2005/8/layout/hierarchy2"/>
    <dgm:cxn modelId="{2B76EA14-6053-445A-A16B-B980FF7E8D7E}" type="presParOf" srcId="{764C3DC8-0AB8-47CF-9BDD-FF2CAC36C1F5}" destId="{D9CF5A49-A7DF-4BB8-BF0F-E43A96F1B630}" srcOrd="1" destOrd="0" presId="urn:microsoft.com/office/officeart/2005/8/layout/hierarchy2"/>
    <dgm:cxn modelId="{CBFB2C51-278F-47A0-B2E4-E53F99D3CC00}" type="presParOf" srcId="{D973F7C0-9A6A-4469-A69E-38F74CB30A6E}" destId="{5EB523AE-D431-4B8A-A5C7-D91017228EAC}" srcOrd="2" destOrd="0" presId="urn:microsoft.com/office/officeart/2005/8/layout/hierarchy2"/>
    <dgm:cxn modelId="{451EA18C-EDA3-4E12-839F-E28F09C40453}" type="presParOf" srcId="{5EB523AE-D431-4B8A-A5C7-D91017228EAC}" destId="{7187E27B-5763-4C74-ABA5-091DD99C3179}" srcOrd="0" destOrd="0" presId="urn:microsoft.com/office/officeart/2005/8/layout/hierarchy2"/>
    <dgm:cxn modelId="{C36269A1-F8D4-4E78-9402-739CF8E23417}" type="presParOf" srcId="{D973F7C0-9A6A-4469-A69E-38F74CB30A6E}" destId="{F9EA85CC-23F9-4371-9241-15FE750EE903}" srcOrd="3" destOrd="0" presId="urn:microsoft.com/office/officeart/2005/8/layout/hierarchy2"/>
    <dgm:cxn modelId="{FE658022-524F-45A1-BF04-450D0CE52AB5}" type="presParOf" srcId="{F9EA85CC-23F9-4371-9241-15FE750EE903}" destId="{D0283506-35ED-4819-821D-00756FBA6EE9}" srcOrd="0" destOrd="0" presId="urn:microsoft.com/office/officeart/2005/8/layout/hierarchy2"/>
    <dgm:cxn modelId="{5AB03606-2FD3-4EAE-89B0-704331CC1095}" type="presParOf" srcId="{F9EA85CC-23F9-4371-9241-15FE750EE903}" destId="{16B0C451-7111-4D56-B9E2-70AE575210CC}" srcOrd="1" destOrd="0" presId="urn:microsoft.com/office/officeart/2005/8/layout/hierarchy2"/>
    <dgm:cxn modelId="{005F3A0B-6D1B-421B-89AF-4DA2F6FC6993}" type="presParOf" srcId="{D973F7C0-9A6A-4469-A69E-38F74CB30A6E}" destId="{24C80A1E-31BE-4181-8E4D-1C8913F39AF2}" srcOrd="4" destOrd="0" presId="urn:microsoft.com/office/officeart/2005/8/layout/hierarchy2"/>
    <dgm:cxn modelId="{2866AB37-4F62-4606-A850-8C348930256A}" type="presParOf" srcId="{24C80A1E-31BE-4181-8E4D-1C8913F39AF2}" destId="{B6A195E8-C8F7-4E60-BA38-6A30AEB4759E}" srcOrd="0" destOrd="0" presId="urn:microsoft.com/office/officeart/2005/8/layout/hierarchy2"/>
    <dgm:cxn modelId="{E91D52E2-5412-43AF-8F6B-225F42AE88C6}" type="presParOf" srcId="{D973F7C0-9A6A-4469-A69E-38F74CB30A6E}" destId="{C73094E7-2149-4712-872A-0D0CF3A18732}" srcOrd="5" destOrd="0" presId="urn:microsoft.com/office/officeart/2005/8/layout/hierarchy2"/>
    <dgm:cxn modelId="{9F1F831C-0777-406A-B2C5-6AFF27945FA4}" type="presParOf" srcId="{C73094E7-2149-4712-872A-0D0CF3A18732}" destId="{05C0D000-16C9-4335-926D-BAFC7CF201EC}" srcOrd="0" destOrd="0" presId="urn:microsoft.com/office/officeart/2005/8/layout/hierarchy2"/>
    <dgm:cxn modelId="{DA8B163C-7651-4F41-958A-3B62C5AD8817}" type="presParOf" srcId="{C73094E7-2149-4712-872A-0D0CF3A18732}" destId="{EC1B0083-40BA-446D-BB26-3D3FF3B4101A}" srcOrd="1" destOrd="0" presId="urn:microsoft.com/office/officeart/2005/8/layout/hierarchy2"/>
  </dgm:cxnLst>
  <dgm:bg>
    <a:noFill/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55CF3C-2489-4196-BDEC-F3E2FF2875A0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81285-0B93-4124-A2FE-04B20D84B563}">
      <dgm:prSet phldrT="[Text]" custT="1"/>
      <dgm:spPr>
        <a:solidFill>
          <a:schemeClr val="bg1"/>
        </a:solidFill>
        <a:ln w="38100">
          <a:solidFill>
            <a:srgbClr val="FF0000"/>
          </a:solidFill>
        </a:ln>
      </dgm:spPr>
      <dgm:t>
        <a:bodyPr/>
        <a:lstStyle/>
        <a:p>
          <a:r>
            <a:rPr lang="cs-CZ" sz="2800" b="1" baseline="0" dirty="0" err="1" smtClean="0">
              <a:solidFill>
                <a:schemeClr val="tx1"/>
              </a:solidFill>
            </a:rPr>
            <a:t>Political</a:t>
          </a:r>
          <a:r>
            <a:rPr lang="cs-CZ" sz="2800" b="1" baseline="0" dirty="0" smtClean="0">
              <a:solidFill>
                <a:schemeClr val="tx1"/>
              </a:solidFill>
            </a:rPr>
            <a:t> </a:t>
          </a:r>
          <a:r>
            <a:rPr lang="cs-CZ" sz="2800" b="1" baseline="0" dirty="0" err="1" smtClean="0">
              <a:solidFill>
                <a:schemeClr val="tx1"/>
              </a:solidFill>
            </a:rPr>
            <a:t>power</a:t>
          </a:r>
          <a:endParaRPr lang="cs-CZ" sz="2800" b="1" baseline="0" dirty="0">
            <a:solidFill>
              <a:schemeClr val="tx1"/>
            </a:solidFill>
          </a:endParaRPr>
        </a:p>
      </dgm:t>
    </dgm:pt>
    <dgm:pt modelId="{92EA9C3B-D0FC-4E68-803D-52DF4D0A9E4E}" type="parTrans" cxnId="{C3AC6583-7534-43D1-A8C2-59946AA36434}">
      <dgm:prSet/>
      <dgm:spPr/>
      <dgm:t>
        <a:bodyPr/>
        <a:lstStyle/>
        <a:p>
          <a:endParaRPr lang="cs-CZ"/>
        </a:p>
      </dgm:t>
    </dgm:pt>
    <dgm:pt modelId="{86361DE1-41F2-485C-BAFC-2565FB47F267}" type="sibTrans" cxnId="{C3AC6583-7534-43D1-A8C2-59946AA36434}">
      <dgm:prSet/>
      <dgm:spPr/>
      <dgm:t>
        <a:bodyPr/>
        <a:lstStyle/>
        <a:p>
          <a:endParaRPr lang="cs-CZ"/>
        </a:p>
      </dgm:t>
    </dgm:pt>
    <dgm:pt modelId="{4AF26844-4B8F-4418-A494-3A6482C0F403}">
      <dgm:prSet phldrT="[Text]" custT="1"/>
      <dgm:spPr>
        <a:solidFill>
          <a:schemeClr val="bg1"/>
        </a:solidFill>
        <a:ln w="38100">
          <a:solidFill>
            <a:srgbClr val="FF0000"/>
          </a:solidFill>
        </a:ln>
      </dgm:spPr>
      <dgm:t>
        <a:bodyPr/>
        <a:lstStyle/>
        <a:p>
          <a:r>
            <a:rPr lang="en-GB" sz="2800" baseline="0" noProof="0" dirty="0" smtClean="0">
              <a:solidFill>
                <a:schemeClr val="tx1"/>
              </a:solidFill>
            </a:rPr>
            <a:t>The </a:t>
          </a:r>
          <a:r>
            <a:rPr lang="en-GB" sz="2800" b="1" u="sng" baseline="0" noProof="0" dirty="0" smtClean="0">
              <a:solidFill>
                <a:schemeClr val="tx1"/>
              </a:solidFill>
            </a:rPr>
            <a:t>legislative </a:t>
          </a:r>
          <a:r>
            <a:rPr lang="en-GB" sz="2800" baseline="0" noProof="0" dirty="0" smtClean="0">
              <a:solidFill>
                <a:schemeClr val="tx1"/>
              </a:solidFill>
            </a:rPr>
            <a:t>power</a:t>
          </a:r>
          <a:endParaRPr lang="en-GB" sz="2800" baseline="0" noProof="0" dirty="0">
            <a:solidFill>
              <a:schemeClr val="tx1"/>
            </a:solidFill>
          </a:endParaRPr>
        </a:p>
      </dgm:t>
    </dgm:pt>
    <dgm:pt modelId="{F6D97931-AD61-4D19-BEAC-ABF33DCBDFC2}" type="parTrans" cxnId="{157C4DB3-0FAD-42A0-B317-8375E5B42156}">
      <dgm:prSet/>
      <dgm:spPr>
        <a:ln>
          <a:solidFill>
            <a:srgbClr val="FF0000"/>
          </a:solidFill>
        </a:ln>
      </dgm:spPr>
      <dgm:t>
        <a:bodyPr/>
        <a:lstStyle/>
        <a:p>
          <a:endParaRPr lang="cs-CZ"/>
        </a:p>
      </dgm:t>
    </dgm:pt>
    <dgm:pt modelId="{776A91E9-01F3-4649-AFFB-77130F2FFB66}" type="sibTrans" cxnId="{157C4DB3-0FAD-42A0-B317-8375E5B42156}">
      <dgm:prSet/>
      <dgm:spPr/>
      <dgm:t>
        <a:bodyPr/>
        <a:lstStyle/>
        <a:p>
          <a:endParaRPr lang="cs-CZ"/>
        </a:p>
      </dgm:t>
    </dgm:pt>
    <dgm:pt modelId="{302D8297-E991-42EF-A3C3-C4DAD4CB65E0}">
      <dgm:prSet custT="1"/>
      <dgm:spPr>
        <a:solidFill>
          <a:schemeClr val="bg1"/>
        </a:solidFill>
        <a:ln w="38100">
          <a:solidFill>
            <a:srgbClr val="FF0000"/>
          </a:solidFill>
        </a:ln>
      </dgm:spPr>
      <dgm:t>
        <a:bodyPr/>
        <a:lstStyle/>
        <a:p>
          <a:r>
            <a:rPr lang="cs-CZ" sz="2800" baseline="0" dirty="0" err="1" smtClean="0">
              <a:solidFill>
                <a:schemeClr val="tx1"/>
              </a:solidFill>
            </a:rPr>
            <a:t>The</a:t>
          </a:r>
          <a:r>
            <a:rPr lang="cs-CZ" sz="2800" baseline="0" dirty="0" smtClean="0">
              <a:solidFill>
                <a:schemeClr val="tx1"/>
              </a:solidFill>
            </a:rPr>
            <a:t> </a:t>
          </a:r>
          <a:r>
            <a:rPr lang="cs-CZ" sz="2800" b="1" u="sng" baseline="0" dirty="0" err="1" smtClean="0">
              <a:solidFill>
                <a:schemeClr val="tx1"/>
              </a:solidFill>
            </a:rPr>
            <a:t>executive</a:t>
          </a:r>
          <a:r>
            <a:rPr lang="cs-CZ" sz="2800" u="sng" baseline="0" dirty="0" smtClean="0">
              <a:solidFill>
                <a:schemeClr val="tx1"/>
              </a:solidFill>
            </a:rPr>
            <a:t> </a:t>
          </a:r>
          <a:r>
            <a:rPr lang="cs-CZ" sz="2800" baseline="0" dirty="0" err="1" smtClean="0">
              <a:solidFill>
                <a:schemeClr val="tx1"/>
              </a:solidFill>
            </a:rPr>
            <a:t>power</a:t>
          </a:r>
          <a:endParaRPr lang="cs-CZ" sz="2800" baseline="0" dirty="0">
            <a:solidFill>
              <a:schemeClr val="tx1"/>
            </a:solidFill>
          </a:endParaRPr>
        </a:p>
      </dgm:t>
    </dgm:pt>
    <dgm:pt modelId="{B89DCE00-37CE-4B6A-A07E-F885D64334D5}" type="parTrans" cxnId="{D42E5B06-416A-4D76-A9A7-AA6E92C217AD}">
      <dgm:prSet/>
      <dgm:spPr>
        <a:ln>
          <a:solidFill>
            <a:srgbClr val="FF0000"/>
          </a:solidFill>
        </a:ln>
      </dgm:spPr>
      <dgm:t>
        <a:bodyPr/>
        <a:lstStyle/>
        <a:p>
          <a:endParaRPr lang="cs-CZ"/>
        </a:p>
      </dgm:t>
    </dgm:pt>
    <dgm:pt modelId="{EC8FB78E-EAC3-488E-AFD6-8F63466C01C1}" type="sibTrans" cxnId="{D42E5B06-416A-4D76-A9A7-AA6E92C217AD}">
      <dgm:prSet/>
      <dgm:spPr/>
      <dgm:t>
        <a:bodyPr/>
        <a:lstStyle/>
        <a:p>
          <a:endParaRPr lang="cs-CZ"/>
        </a:p>
      </dgm:t>
    </dgm:pt>
    <dgm:pt modelId="{0C3B9450-A912-4677-8E60-490ECC54D97C}">
      <dgm:prSet custT="1"/>
      <dgm:spPr>
        <a:solidFill>
          <a:schemeClr val="bg1"/>
        </a:solidFill>
        <a:ln w="38100">
          <a:solidFill>
            <a:srgbClr val="FF0000"/>
          </a:solidFill>
        </a:ln>
      </dgm:spPr>
      <dgm:t>
        <a:bodyPr/>
        <a:lstStyle/>
        <a:p>
          <a:r>
            <a:rPr lang="en-GB" sz="2800" b="1" baseline="0" noProof="0" dirty="0" smtClean="0">
              <a:solidFill>
                <a:schemeClr val="tx1"/>
              </a:solidFill>
            </a:rPr>
            <a:t>The </a:t>
          </a:r>
          <a:r>
            <a:rPr lang="en-GB" sz="2800" b="1" u="sng" baseline="0" noProof="0" dirty="0" smtClean="0">
              <a:solidFill>
                <a:schemeClr val="tx1"/>
              </a:solidFill>
            </a:rPr>
            <a:t>judicia</a:t>
          </a:r>
          <a:r>
            <a:rPr lang="en-GB" sz="2800" b="0" u="sng" baseline="0" noProof="0" dirty="0" smtClean="0">
              <a:solidFill>
                <a:schemeClr val="tx1"/>
              </a:solidFill>
            </a:rPr>
            <a:t>l </a:t>
          </a:r>
          <a:r>
            <a:rPr lang="en-GB" sz="2800" b="1" baseline="0" noProof="0" dirty="0" smtClean="0">
              <a:solidFill>
                <a:schemeClr val="tx1"/>
              </a:solidFill>
            </a:rPr>
            <a:t>power</a:t>
          </a:r>
        </a:p>
      </dgm:t>
    </dgm:pt>
    <dgm:pt modelId="{4EC41421-4491-4899-809A-ACA85B7FB166}" type="sibTrans" cxnId="{4B861ADA-0902-4E5C-865D-D466EFE6A26B}">
      <dgm:prSet/>
      <dgm:spPr/>
      <dgm:t>
        <a:bodyPr/>
        <a:lstStyle/>
        <a:p>
          <a:endParaRPr lang="cs-CZ"/>
        </a:p>
      </dgm:t>
    </dgm:pt>
    <dgm:pt modelId="{02E351BA-96DD-46C5-B131-B9816F6F2E83}" type="parTrans" cxnId="{4B861ADA-0902-4E5C-865D-D466EFE6A26B}">
      <dgm:prSet/>
      <dgm:spPr>
        <a:ln>
          <a:solidFill>
            <a:srgbClr val="FF0000"/>
          </a:solidFill>
        </a:ln>
      </dgm:spPr>
      <dgm:t>
        <a:bodyPr/>
        <a:lstStyle/>
        <a:p>
          <a:endParaRPr lang="cs-CZ"/>
        </a:p>
      </dgm:t>
    </dgm:pt>
    <dgm:pt modelId="{5CE427D7-EB72-47F7-8F05-27271FB73869}" type="pres">
      <dgm:prSet presAssocID="{B755CF3C-2489-4196-BDEC-F3E2FF2875A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1F31FC3-93BC-498A-B43F-CDFAB56C386E}" type="pres">
      <dgm:prSet presAssocID="{B6581285-0B93-4124-A2FE-04B20D84B563}" presName="root1" presStyleCnt="0"/>
      <dgm:spPr/>
    </dgm:pt>
    <dgm:pt modelId="{5C12D1D4-77D3-4EAB-804B-5AC2BD48BC30}" type="pres">
      <dgm:prSet presAssocID="{B6581285-0B93-4124-A2FE-04B20D84B563}" presName="LevelOneTextNode" presStyleLbl="node0" presStyleIdx="0" presStyleCnt="1" custScaleX="31780" custScaleY="22473" custLinFactNeighborX="3967" custLinFactNeighborY="-1269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73F7C0-9A6A-4469-A69E-38F74CB30A6E}" type="pres">
      <dgm:prSet presAssocID="{B6581285-0B93-4124-A2FE-04B20D84B563}" presName="level2hierChild" presStyleCnt="0"/>
      <dgm:spPr/>
    </dgm:pt>
    <dgm:pt modelId="{095B0FBA-9ABC-4E2D-AB23-6400A7BC1D22}" type="pres">
      <dgm:prSet presAssocID="{F6D97931-AD61-4D19-BEAC-ABF33DCBDFC2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B9C9284D-FEE7-4588-8F00-CE857EA70EAF}" type="pres">
      <dgm:prSet presAssocID="{F6D97931-AD61-4D19-BEAC-ABF33DCBDFC2}" presName="connTx" presStyleLbl="parChTrans1D2" presStyleIdx="0" presStyleCnt="3"/>
      <dgm:spPr/>
      <dgm:t>
        <a:bodyPr/>
        <a:lstStyle/>
        <a:p>
          <a:endParaRPr lang="cs-CZ"/>
        </a:p>
      </dgm:t>
    </dgm:pt>
    <dgm:pt modelId="{764C3DC8-0AB8-47CF-9BDD-FF2CAC36C1F5}" type="pres">
      <dgm:prSet presAssocID="{4AF26844-4B8F-4418-A494-3A6482C0F403}" presName="root2" presStyleCnt="0"/>
      <dgm:spPr/>
    </dgm:pt>
    <dgm:pt modelId="{A82C752B-4E2B-40F4-80EB-27C57AC06FD7}" type="pres">
      <dgm:prSet presAssocID="{4AF26844-4B8F-4418-A494-3A6482C0F403}" presName="LevelTwoTextNode" presStyleLbl="node2" presStyleIdx="0" presStyleCnt="3" custScaleX="44728" custScaleY="15790" custLinFactNeighborX="-27727" custLinFactNeighborY="-1830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9CF5A49-A7DF-4BB8-BF0F-E43A96F1B630}" type="pres">
      <dgm:prSet presAssocID="{4AF26844-4B8F-4418-A494-3A6482C0F403}" presName="level3hierChild" presStyleCnt="0"/>
      <dgm:spPr/>
    </dgm:pt>
    <dgm:pt modelId="{5EB523AE-D431-4B8A-A5C7-D91017228EAC}" type="pres">
      <dgm:prSet presAssocID="{B89DCE00-37CE-4B6A-A07E-F885D64334D5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7187E27B-5763-4C74-ABA5-091DD99C3179}" type="pres">
      <dgm:prSet presAssocID="{B89DCE00-37CE-4B6A-A07E-F885D64334D5}" presName="connTx" presStyleLbl="parChTrans1D2" presStyleIdx="1" presStyleCnt="3"/>
      <dgm:spPr/>
      <dgm:t>
        <a:bodyPr/>
        <a:lstStyle/>
        <a:p>
          <a:endParaRPr lang="cs-CZ"/>
        </a:p>
      </dgm:t>
    </dgm:pt>
    <dgm:pt modelId="{F9EA85CC-23F9-4371-9241-15FE750EE903}" type="pres">
      <dgm:prSet presAssocID="{302D8297-E991-42EF-A3C3-C4DAD4CB65E0}" presName="root2" presStyleCnt="0"/>
      <dgm:spPr/>
    </dgm:pt>
    <dgm:pt modelId="{D0283506-35ED-4819-821D-00756FBA6EE9}" type="pres">
      <dgm:prSet presAssocID="{302D8297-E991-42EF-A3C3-C4DAD4CB65E0}" presName="LevelTwoTextNode" presStyleLbl="node2" presStyleIdx="1" presStyleCnt="3" custScaleX="45722" custScaleY="19824" custLinFactNeighborX="-25945" custLinFactNeighborY="256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6B0C451-7111-4D56-B9E2-70AE575210CC}" type="pres">
      <dgm:prSet presAssocID="{302D8297-E991-42EF-A3C3-C4DAD4CB65E0}" presName="level3hierChild" presStyleCnt="0"/>
      <dgm:spPr/>
    </dgm:pt>
    <dgm:pt modelId="{24C80A1E-31BE-4181-8E4D-1C8913F39AF2}" type="pres">
      <dgm:prSet presAssocID="{02E351BA-96DD-46C5-B131-B9816F6F2E83}" presName="conn2-1" presStyleLbl="parChTrans1D2" presStyleIdx="2" presStyleCnt="3"/>
      <dgm:spPr/>
      <dgm:t>
        <a:bodyPr/>
        <a:lstStyle/>
        <a:p>
          <a:endParaRPr lang="cs-CZ"/>
        </a:p>
      </dgm:t>
    </dgm:pt>
    <dgm:pt modelId="{B6A195E8-C8F7-4E60-BA38-6A30AEB4759E}" type="pres">
      <dgm:prSet presAssocID="{02E351BA-96DD-46C5-B131-B9816F6F2E83}" presName="connTx" presStyleLbl="parChTrans1D2" presStyleIdx="2" presStyleCnt="3"/>
      <dgm:spPr/>
      <dgm:t>
        <a:bodyPr/>
        <a:lstStyle/>
        <a:p>
          <a:endParaRPr lang="cs-CZ"/>
        </a:p>
      </dgm:t>
    </dgm:pt>
    <dgm:pt modelId="{C73094E7-2149-4712-872A-0D0CF3A18732}" type="pres">
      <dgm:prSet presAssocID="{0C3B9450-A912-4677-8E60-490ECC54D97C}" presName="root2" presStyleCnt="0"/>
      <dgm:spPr/>
    </dgm:pt>
    <dgm:pt modelId="{05C0D000-16C9-4335-926D-BAFC7CF201EC}" type="pres">
      <dgm:prSet presAssocID="{0C3B9450-A912-4677-8E60-490ECC54D97C}" presName="LevelTwoTextNode" presStyleLbl="node2" presStyleIdx="2" presStyleCnt="3" custScaleX="45722" custScaleY="15780" custLinFactNeighborX="-27727" custLinFactNeighborY="1228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C1B0083-40BA-446D-BB26-3D3FF3B4101A}" type="pres">
      <dgm:prSet presAssocID="{0C3B9450-A912-4677-8E60-490ECC54D97C}" presName="level3hierChild" presStyleCnt="0"/>
      <dgm:spPr/>
    </dgm:pt>
  </dgm:ptLst>
  <dgm:cxnLst>
    <dgm:cxn modelId="{8F4D71F2-9263-4080-A507-7C931B4DC465}" type="presOf" srcId="{02E351BA-96DD-46C5-B131-B9816F6F2E83}" destId="{24C80A1E-31BE-4181-8E4D-1C8913F39AF2}" srcOrd="0" destOrd="0" presId="urn:microsoft.com/office/officeart/2005/8/layout/hierarchy2"/>
    <dgm:cxn modelId="{02C6F851-2774-4159-8F39-28A4D97E271E}" type="presOf" srcId="{4AF26844-4B8F-4418-A494-3A6482C0F403}" destId="{A82C752B-4E2B-40F4-80EB-27C57AC06FD7}" srcOrd="0" destOrd="0" presId="urn:microsoft.com/office/officeart/2005/8/layout/hierarchy2"/>
    <dgm:cxn modelId="{E6B3EFBC-453D-4E82-A1D5-C72B97B8B280}" type="presOf" srcId="{B89DCE00-37CE-4B6A-A07E-F885D64334D5}" destId="{7187E27B-5763-4C74-ABA5-091DD99C3179}" srcOrd="1" destOrd="0" presId="urn:microsoft.com/office/officeart/2005/8/layout/hierarchy2"/>
    <dgm:cxn modelId="{91A65FE5-236D-442E-8F95-935D30C35B37}" type="presOf" srcId="{02E351BA-96DD-46C5-B131-B9816F6F2E83}" destId="{B6A195E8-C8F7-4E60-BA38-6A30AEB4759E}" srcOrd="1" destOrd="0" presId="urn:microsoft.com/office/officeart/2005/8/layout/hierarchy2"/>
    <dgm:cxn modelId="{D42E5B06-416A-4D76-A9A7-AA6E92C217AD}" srcId="{B6581285-0B93-4124-A2FE-04B20D84B563}" destId="{302D8297-E991-42EF-A3C3-C4DAD4CB65E0}" srcOrd="1" destOrd="0" parTransId="{B89DCE00-37CE-4B6A-A07E-F885D64334D5}" sibTransId="{EC8FB78E-EAC3-488E-AFD6-8F63466C01C1}"/>
    <dgm:cxn modelId="{013C7128-1D49-43BC-9293-2D8E50827DD9}" type="presOf" srcId="{B755CF3C-2489-4196-BDEC-F3E2FF2875A0}" destId="{5CE427D7-EB72-47F7-8F05-27271FB73869}" srcOrd="0" destOrd="0" presId="urn:microsoft.com/office/officeart/2005/8/layout/hierarchy2"/>
    <dgm:cxn modelId="{C3AC6583-7534-43D1-A8C2-59946AA36434}" srcId="{B755CF3C-2489-4196-BDEC-F3E2FF2875A0}" destId="{B6581285-0B93-4124-A2FE-04B20D84B563}" srcOrd="0" destOrd="0" parTransId="{92EA9C3B-D0FC-4E68-803D-52DF4D0A9E4E}" sibTransId="{86361DE1-41F2-485C-BAFC-2565FB47F267}"/>
    <dgm:cxn modelId="{5C7C4015-360E-4CB2-B76F-39DF48894E89}" type="presOf" srcId="{B89DCE00-37CE-4B6A-A07E-F885D64334D5}" destId="{5EB523AE-D431-4B8A-A5C7-D91017228EAC}" srcOrd="0" destOrd="0" presId="urn:microsoft.com/office/officeart/2005/8/layout/hierarchy2"/>
    <dgm:cxn modelId="{6385D65C-007E-49A6-8782-9E24B44A7A86}" type="presOf" srcId="{0C3B9450-A912-4677-8E60-490ECC54D97C}" destId="{05C0D000-16C9-4335-926D-BAFC7CF201EC}" srcOrd="0" destOrd="0" presId="urn:microsoft.com/office/officeart/2005/8/layout/hierarchy2"/>
    <dgm:cxn modelId="{575F333E-F63B-4361-B545-41937AAD7FFF}" type="presOf" srcId="{302D8297-E991-42EF-A3C3-C4DAD4CB65E0}" destId="{D0283506-35ED-4819-821D-00756FBA6EE9}" srcOrd="0" destOrd="0" presId="urn:microsoft.com/office/officeart/2005/8/layout/hierarchy2"/>
    <dgm:cxn modelId="{D5CBC15F-39E1-4CA6-9FE7-38F4A68E79E3}" type="presOf" srcId="{F6D97931-AD61-4D19-BEAC-ABF33DCBDFC2}" destId="{095B0FBA-9ABC-4E2D-AB23-6400A7BC1D22}" srcOrd="0" destOrd="0" presId="urn:microsoft.com/office/officeart/2005/8/layout/hierarchy2"/>
    <dgm:cxn modelId="{5F428F70-CE8C-4280-8740-1623EE11FEB4}" type="presOf" srcId="{B6581285-0B93-4124-A2FE-04B20D84B563}" destId="{5C12D1D4-77D3-4EAB-804B-5AC2BD48BC30}" srcOrd="0" destOrd="0" presId="urn:microsoft.com/office/officeart/2005/8/layout/hierarchy2"/>
    <dgm:cxn modelId="{4B861ADA-0902-4E5C-865D-D466EFE6A26B}" srcId="{B6581285-0B93-4124-A2FE-04B20D84B563}" destId="{0C3B9450-A912-4677-8E60-490ECC54D97C}" srcOrd="2" destOrd="0" parTransId="{02E351BA-96DD-46C5-B131-B9816F6F2E83}" sibTransId="{4EC41421-4491-4899-809A-ACA85B7FB166}"/>
    <dgm:cxn modelId="{157C4DB3-0FAD-42A0-B317-8375E5B42156}" srcId="{B6581285-0B93-4124-A2FE-04B20D84B563}" destId="{4AF26844-4B8F-4418-A494-3A6482C0F403}" srcOrd="0" destOrd="0" parTransId="{F6D97931-AD61-4D19-BEAC-ABF33DCBDFC2}" sibTransId="{776A91E9-01F3-4649-AFFB-77130F2FFB66}"/>
    <dgm:cxn modelId="{8DD294E2-79EB-42D2-A65F-7CFE1433D123}" type="presOf" srcId="{F6D97931-AD61-4D19-BEAC-ABF33DCBDFC2}" destId="{B9C9284D-FEE7-4588-8F00-CE857EA70EAF}" srcOrd="1" destOrd="0" presId="urn:microsoft.com/office/officeart/2005/8/layout/hierarchy2"/>
    <dgm:cxn modelId="{5208DD0D-F0B7-4ECB-A80B-095248A34373}" type="presParOf" srcId="{5CE427D7-EB72-47F7-8F05-27271FB73869}" destId="{51F31FC3-93BC-498A-B43F-CDFAB56C386E}" srcOrd="0" destOrd="0" presId="urn:microsoft.com/office/officeart/2005/8/layout/hierarchy2"/>
    <dgm:cxn modelId="{3BF9D048-F2BE-4C52-A99A-4F15014B18BB}" type="presParOf" srcId="{51F31FC3-93BC-498A-B43F-CDFAB56C386E}" destId="{5C12D1D4-77D3-4EAB-804B-5AC2BD48BC30}" srcOrd="0" destOrd="0" presId="urn:microsoft.com/office/officeart/2005/8/layout/hierarchy2"/>
    <dgm:cxn modelId="{3A7FFB23-0BD7-419A-907A-90F22093E8E7}" type="presParOf" srcId="{51F31FC3-93BC-498A-B43F-CDFAB56C386E}" destId="{D973F7C0-9A6A-4469-A69E-38F74CB30A6E}" srcOrd="1" destOrd="0" presId="urn:microsoft.com/office/officeart/2005/8/layout/hierarchy2"/>
    <dgm:cxn modelId="{548F49B4-0914-4D17-97A7-3655AB8FEE88}" type="presParOf" srcId="{D973F7C0-9A6A-4469-A69E-38F74CB30A6E}" destId="{095B0FBA-9ABC-4E2D-AB23-6400A7BC1D22}" srcOrd="0" destOrd="0" presId="urn:microsoft.com/office/officeart/2005/8/layout/hierarchy2"/>
    <dgm:cxn modelId="{6798E226-7904-4B1C-B887-660E561D3537}" type="presParOf" srcId="{095B0FBA-9ABC-4E2D-AB23-6400A7BC1D22}" destId="{B9C9284D-FEE7-4588-8F00-CE857EA70EAF}" srcOrd="0" destOrd="0" presId="urn:microsoft.com/office/officeart/2005/8/layout/hierarchy2"/>
    <dgm:cxn modelId="{A11FE2F5-B28A-4DE1-8F40-7038DFA4E746}" type="presParOf" srcId="{D973F7C0-9A6A-4469-A69E-38F74CB30A6E}" destId="{764C3DC8-0AB8-47CF-9BDD-FF2CAC36C1F5}" srcOrd="1" destOrd="0" presId="urn:microsoft.com/office/officeart/2005/8/layout/hierarchy2"/>
    <dgm:cxn modelId="{1E230F7B-05D5-4447-8A23-DFA02C9D072D}" type="presParOf" srcId="{764C3DC8-0AB8-47CF-9BDD-FF2CAC36C1F5}" destId="{A82C752B-4E2B-40F4-80EB-27C57AC06FD7}" srcOrd="0" destOrd="0" presId="urn:microsoft.com/office/officeart/2005/8/layout/hierarchy2"/>
    <dgm:cxn modelId="{B43C1446-C0B0-481F-939F-F864CDB8BDCE}" type="presParOf" srcId="{764C3DC8-0AB8-47CF-9BDD-FF2CAC36C1F5}" destId="{D9CF5A49-A7DF-4BB8-BF0F-E43A96F1B630}" srcOrd="1" destOrd="0" presId="urn:microsoft.com/office/officeart/2005/8/layout/hierarchy2"/>
    <dgm:cxn modelId="{19CEB0BB-D177-493B-BC18-1409463991DE}" type="presParOf" srcId="{D973F7C0-9A6A-4469-A69E-38F74CB30A6E}" destId="{5EB523AE-D431-4B8A-A5C7-D91017228EAC}" srcOrd="2" destOrd="0" presId="urn:microsoft.com/office/officeart/2005/8/layout/hierarchy2"/>
    <dgm:cxn modelId="{E25844B8-D30A-44A2-8876-59C9E5FEA040}" type="presParOf" srcId="{5EB523AE-D431-4B8A-A5C7-D91017228EAC}" destId="{7187E27B-5763-4C74-ABA5-091DD99C3179}" srcOrd="0" destOrd="0" presId="urn:microsoft.com/office/officeart/2005/8/layout/hierarchy2"/>
    <dgm:cxn modelId="{10D33A97-D123-4DC3-9503-57C6CDC7673E}" type="presParOf" srcId="{D973F7C0-9A6A-4469-A69E-38F74CB30A6E}" destId="{F9EA85CC-23F9-4371-9241-15FE750EE903}" srcOrd="3" destOrd="0" presId="urn:microsoft.com/office/officeart/2005/8/layout/hierarchy2"/>
    <dgm:cxn modelId="{0E53AE59-BE78-4E22-98EF-6FA4F6B45E82}" type="presParOf" srcId="{F9EA85CC-23F9-4371-9241-15FE750EE903}" destId="{D0283506-35ED-4819-821D-00756FBA6EE9}" srcOrd="0" destOrd="0" presId="urn:microsoft.com/office/officeart/2005/8/layout/hierarchy2"/>
    <dgm:cxn modelId="{4A3543C6-9802-49E8-964E-779DF6DED874}" type="presParOf" srcId="{F9EA85CC-23F9-4371-9241-15FE750EE903}" destId="{16B0C451-7111-4D56-B9E2-70AE575210CC}" srcOrd="1" destOrd="0" presId="urn:microsoft.com/office/officeart/2005/8/layout/hierarchy2"/>
    <dgm:cxn modelId="{1C18078F-CBA8-460E-B7E4-BC241912AD87}" type="presParOf" srcId="{D973F7C0-9A6A-4469-A69E-38F74CB30A6E}" destId="{24C80A1E-31BE-4181-8E4D-1C8913F39AF2}" srcOrd="4" destOrd="0" presId="urn:microsoft.com/office/officeart/2005/8/layout/hierarchy2"/>
    <dgm:cxn modelId="{0B77C652-1DA1-4837-955F-BF7076DEEB3F}" type="presParOf" srcId="{24C80A1E-31BE-4181-8E4D-1C8913F39AF2}" destId="{B6A195E8-C8F7-4E60-BA38-6A30AEB4759E}" srcOrd="0" destOrd="0" presId="urn:microsoft.com/office/officeart/2005/8/layout/hierarchy2"/>
    <dgm:cxn modelId="{7A4A9B9B-2871-493B-8CA3-2DA64CB422A2}" type="presParOf" srcId="{D973F7C0-9A6A-4469-A69E-38F74CB30A6E}" destId="{C73094E7-2149-4712-872A-0D0CF3A18732}" srcOrd="5" destOrd="0" presId="urn:microsoft.com/office/officeart/2005/8/layout/hierarchy2"/>
    <dgm:cxn modelId="{247A9314-8E21-4FD1-A197-500D94089D39}" type="presParOf" srcId="{C73094E7-2149-4712-872A-0D0CF3A18732}" destId="{05C0D000-16C9-4335-926D-BAFC7CF201EC}" srcOrd="0" destOrd="0" presId="urn:microsoft.com/office/officeart/2005/8/layout/hierarchy2"/>
    <dgm:cxn modelId="{9DE2774D-37EF-4639-94E2-2E4376F5D2B0}" type="presParOf" srcId="{C73094E7-2149-4712-872A-0D0CF3A18732}" destId="{EC1B0083-40BA-446D-BB26-3D3FF3B4101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72A7F5D-0291-474A-BCC9-617CFDAC56E8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0AB93E-4C46-499C-8108-6A4F1397E8F5}">
      <dgm:prSet phldrT="[Text]" custT="1"/>
      <dgm:spPr>
        <a:solidFill>
          <a:schemeClr val="bg1"/>
        </a:solidFill>
        <a:ln>
          <a:solidFill>
            <a:srgbClr val="FF0000"/>
          </a:solidFill>
        </a:ln>
      </dgm:spPr>
      <dgm:t>
        <a:bodyPr/>
        <a:lstStyle/>
        <a:p>
          <a:r>
            <a:rPr lang="en-GB" sz="4000" b="1" noProof="0" dirty="0" smtClean="0">
              <a:solidFill>
                <a:schemeClr val="tx1"/>
              </a:solidFill>
            </a:rPr>
            <a:t>Chamber of</a:t>
          </a:r>
        </a:p>
        <a:p>
          <a:r>
            <a:rPr lang="en-GB" sz="4000" b="1" noProof="0" dirty="0" smtClean="0">
              <a:solidFill>
                <a:schemeClr val="tx1"/>
              </a:solidFill>
            </a:rPr>
            <a:t>………………….</a:t>
          </a:r>
          <a:r>
            <a:rPr lang="en-GB" sz="3100" noProof="0" dirty="0" smtClean="0">
              <a:solidFill>
                <a:schemeClr val="tx1"/>
              </a:solidFill>
            </a:rPr>
            <a:t> </a:t>
          </a:r>
          <a:r>
            <a:rPr lang="en-GB" sz="2400" noProof="0" dirty="0" smtClean="0">
              <a:solidFill>
                <a:schemeClr val="tx1"/>
              </a:solidFill>
            </a:rPr>
            <a:t>the lower house/The House of Parliament</a:t>
          </a:r>
          <a:r>
            <a:rPr lang="cs-CZ" sz="2400" dirty="0" smtClean="0">
              <a:solidFill>
                <a:schemeClr val="tx1"/>
              </a:solidFill>
            </a:rPr>
            <a:t>)</a:t>
          </a:r>
          <a:endParaRPr lang="cs-CZ" sz="2400" dirty="0">
            <a:solidFill>
              <a:schemeClr val="tx1"/>
            </a:solidFill>
          </a:endParaRPr>
        </a:p>
      </dgm:t>
    </dgm:pt>
    <dgm:pt modelId="{152B9777-3572-488C-A964-545D3C444584}" type="parTrans" cxnId="{648145F5-3867-4BD0-8658-4A4B9CF2383A}">
      <dgm:prSet/>
      <dgm:spPr/>
      <dgm:t>
        <a:bodyPr/>
        <a:lstStyle/>
        <a:p>
          <a:endParaRPr lang="cs-CZ"/>
        </a:p>
      </dgm:t>
    </dgm:pt>
    <dgm:pt modelId="{8AC12FEF-BE3E-4B35-B453-B15469751199}" type="sibTrans" cxnId="{648145F5-3867-4BD0-8658-4A4B9CF2383A}">
      <dgm:prSet/>
      <dgm:spPr/>
      <dgm:t>
        <a:bodyPr/>
        <a:lstStyle/>
        <a:p>
          <a:endParaRPr lang="cs-CZ"/>
        </a:p>
      </dgm:t>
    </dgm:pt>
    <dgm:pt modelId="{91F45C0E-72B7-4532-A7AB-5AA93E685742}">
      <dgm:prSet phldrT="[Text]" custT="1"/>
      <dgm:spPr>
        <a:solidFill>
          <a:schemeClr val="bg1"/>
        </a:solidFill>
        <a:ln>
          <a:solidFill>
            <a:srgbClr val="FF0000"/>
          </a:solidFill>
        </a:ln>
      </dgm:spPr>
      <dgm:t>
        <a:bodyPr/>
        <a:lstStyle/>
        <a:p>
          <a:r>
            <a:rPr lang="cs-CZ" sz="4000" b="1" dirty="0" smtClean="0">
              <a:solidFill>
                <a:schemeClr val="tx1"/>
              </a:solidFill>
            </a:rPr>
            <a:t>…………….</a:t>
          </a:r>
        </a:p>
        <a:p>
          <a:r>
            <a:rPr lang="cs-CZ" sz="2400" dirty="0" smtClean="0">
              <a:solidFill>
                <a:schemeClr val="tx1"/>
              </a:solidFill>
            </a:rPr>
            <a:t>(</a:t>
          </a:r>
          <a:r>
            <a:rPr lang="cs-CZ" sz="2400" dirty="0" err="1" smtClean="0">
              <a:solidFill>
                <a:schemeClr val="tx1"/>
              </a:solidFill>
            </a:rPr>
            <a:t>the</a:t>
          </a:r>
          <a:r>
            <a:rPr lang="cs-CZ" sz="2400" dirty="0" smtClean="0">
              <a:solidFill>
                <a:schemeClr val="tx1"/>
              </a:solidFill>
            </a:rPr>
            <a:t> </a:t>
          </a:r>
          <a:r>
            <a:rPr lang="cs-CZ" sz="2400" dirty="0" err="1" smtClean="0">
              <a:solidFill>
                <a:schemeClr val="tx1"/>
              </a:solidFill>
            </a:rPr>
            <a:t>upper</a:t>
          </a:r>
          <a:r>
            <a:rPr lang="cs-CZ" sz="2400" dirty="0" smtClean="0">
              <a:solidFill>
                <a:schemeClr val="tx1"/>
              </a:solidFill>
            </a:rPr>
            <a:t> house)</a:t>
          </a:r>
          <a:endParaRPr lang="cs-CZ" sz="2400" dirty="0">
            <a:solidFill>
              <a:schemeClr val="tx1"/>
            </a:solidFill>
          </a:endParaRPr>
        </a:p>
      </dgm:t>
    </dgm:pt>
    <dgm:pt modelId="{B9D4D48E-AAA3-4956-BE33-52BA64B01C0A}" type="parTrans" cxnId="{85B8A9FE-0A05-4569-955C-798BEDFD0379}">
      <dgm:prSet/>
      <dgm:spPr/>
      <dgm:t>
        <a:bodyPr/>
        <a:lstStyle/>
        <a:p>
          <a:endParaRPr lang="cs-CZ"/>
        </a:p>
      </dgm:t>
    </dgm:pt>
    <dgm:pt modelId="{6EC4D163-6D03-4F72-B65D-3EC19BF05EFE}" type="sibTrans" cxnId="{85B8A9FE-0A05-4569-955C-798BEDFD0379}">
      <dgm:prSet/>
      <dgm:spPr/>
      <dgm:t>
        <a:bodyPr/>
        <a:lstStyle/>
        <a:p>
          <a:endParaRPr lang="cs-CZ"/>
        </a:p>
      </dgm:t>
    </dgm:pt>
    <dgm:pt modelId="{0FF066E3-A1C0-41A0-800A-769E33B28012}">
      <dgm:prSet phldrT="[Text]" custT="1"/>
      <dgm:spPr/>
      <dgm:t>
        <a:bodyPr/>
        <a:lstStyle/>
        <a:p>
          <a:r>
            <a:rPr lang="cs-CZ" sz="2700" dirty="0" smtClean="0"/>
            <a:t>…   </a:t>
          </a:r>
          <a:r>
            <a:rPr lang="cs-CZ" sz="2400" dirty="0" err="1" smtClean="0"/>
            <a:t>members</a:t>
          </a:r>
          <a:endParaRPr lang="cs-CZ" sz="2400" dirty="0"/>
        </a:p>
      </dgm:t>
    </dgm:pt>
    <dgm:pt modelId="{55FEE80B-4311-4279-B0F6-02132BF31CFD}" type="parTrans" cxnId="{63399B35-335C-4061-A5E8-DB2608177C5E}">
      <dgm:prSet/>
      <dgm:spPr/>
      <dgm:t>
        <a:bodyPr/>
        <a:lstStyle/>
        <a:p>
          <a:endParaRPr lang="cs-CZ"/>
        </a:p>
      </dgm:t>
    </dgm:pt>
    <dgm:pt modelId="{FA7DE997-6776-4225-92C7-8FDEF9606738}" type="sibTrans" cxnId="{63399B35-335C-4061-A5E8-DB2608177C5E}">
      <dgm:prSet/>
      <dgm:spPr/>
      <dgm:t>
        <a:bodyPr/>
        <a:lstStyle/>
        <a:p>
          <a:endParaRPr lang="cs-CZ"/>
        </a:p>
      </dgm:t>
    </dgm:pt>
    <dgm:pt modelId="{092EF1D8-8E97-4ADC-8F24-1DDDAA8DB6AF}">
      <dgm:prSet phldrT="[Text]" custT="1"/>
      <dgm:spPr/>
      <dgm:t>
        <a:bodyPr/>
        <a:lstStyle/>
        <a:p>
          <a:r>
            <a:rPr lang="cs-CZ" sz="2400" dirty="0" err="1" smtClean="0"/>
            <a:t>Elected</a:t>
          </a:r>
          <a:r>
            <a:rPr lang="cs-CZ" sz="2400" dirty="0" smtClean="0"/>
            <a:t> </a:t>
          </a:r>
          <a:r>
            <a:rPr lang="cs-CZ" sz="2400" dirty="0" err="1" smtClean="0"/>
            <a:t>for</a:t>
          </a:r>
          <a:r>
            <a:rPr lang="cs-CZ" sz="2400" dirty="0" smtClean="0"/>
            <a:t> … </a:t>
          </a:r>
          <a:r>
            <a:rPr lang="cs-CZ" sz="2400" dirty="0" err="1" smtClean="0"/>
            <a:t>years</a:t>
          </a:r>
          <a:r>
            <a:rPr lang="cs-CZ" sz="2400" dirty="0" smtClean="0"/>
            <a:t>, </a:t>
          </a:r>
          <a:r>
            <a:rPr lang="cs-CZ" sz="2400" dirty="0" err="1" smtClean="0"/>
            <a:t>every</a:t>
          </a:r>
          <a:r>
            <a:rPr lang="cs-CZ" sz="2400" dirty="0" smtClean="0"/>
            <a:t> ….  </a:t>
          </a:r>
          <a:r>
            <a:rPr lang="cs-CZ" sz="2400" dirty="0" err="1" smtClean="0"/>
            <a:t>years</a:t>
          </a:r>
          <a:r>
            <a:rPr lang="cs-CZ" sz="2400" dirty="0" smtClean="0"/>
            <a:t> </a:t>
          </a:r>
          <a:r>
            <a:rPr lang="cs-CZ" sz="2400" dirty="0" err="1" smtClean="0"/>
            <a:t>one</a:t>
          </a:r>
          <a:r>
            <a:rPr lang="cs-CZ" sz="2400" dirty="0" smtClean="0"/>
            <a:t> </a:t>
          </a:r>
          <a:r>
            <a:rPr lang="cs-CZ" sz="2400" dirty="0" err="1" smtClean="0"/>
            <a:t>third</a:t>
          </a:r>
          <a:r>
            <a:rPr lang="cs-CZ" sz="2400" dirty="0" smtClean="0"/>
            <a:t> </a:t>
          </a:r>
          <a:r>
            <a:rPr lang="cs-CZ" sz="2400" dirty="0" err="1" smtClean="0"/>
            <a:t>of</a:t>
          </a:r>
          <a:r>
            <a:rPr lang="cs-CZ" sz="2400" dirty="0" smtClean="0"/>
            <a:t> </a:t>
          </a:r>
          <a:r>
            <a:rPr lang="cs-CZ" sz="2400" dirty="0" err="1" smtClean="0"/>
            <a:t>the</a:t>
          </a:r>
          <a:r>
            <a:rPr lang="cs-CZ" sz="2400" dirty="0" smtClean="0"/>
            <a:t> </a:t>
          </a:r>
          <a:r>
            <a:rPr lang="cs-CZ" sz="2400" dirty="0" err="1" smtClean="0"/>
            <a:t>Senators</a:t>
          </a:r>
          <a:r>
            <a:rPr lang="cs-CZ" sz="2400" dirty="0" smtClean="0"/>
            <a:t> are  </a:t>
          </a:r>
          <a:r>
            <a:rPr lang="cs-CZ" sz="2400" dirty="0" err="1" smtClean="0"/>
            <a:t>renewed</a:t>
          </a:r>
          <a:r>
            <a:rPr lang="cs-CZ" sz="2400" dirty="0" smtClean="0"/>
            <a:t> </a:t>
          </a:r>
          <a:endParaRPr lang="cs-CZ" sz="2400" dirty="0"/>
        </a:p>
      </dgm:t>
    </dgm:pt>
    <dgm:pt modelId="{90FC91F1-5199-47F9-AC38-633013356F05}" type="parTrans" cxnId="{563CF9A8-D8F6-44BB-B8E3-FFE433998CA5}">
      <dgm:prSet/>
      <dgm:spPr/>
      <dgm:t>
        <a:bodyPr/>
        <a:lstStyle/>
        <a:p>
          <a:endParaRPr lang="cs-CZ"/>
        </a:p>
      </dgm:t>
    </dgm:pt>
    <dgm:pt modelId="{6B754051-0D22-42D7-A940-6F3464DCA29D}" type="sibTrans" cxnId="{563CF9A8-D8F6-44BB-B8E3-FFE433998CA5}">
      <dgm:prSet/>
      <dgm:spPr/>
      <dgm:t>
        <a:bodyPr/>
        <a:lstStyle/>
        <a:p>
          <a:endParaRPr lang="cs-CZ"/>
        </a:p>
      </dgm:t>
    </dgm:pt>
    <dgm:pt modelId="{F7D3306C-F4F8-4758-8D6C-1D77CC3EE512}">
      <dgm:prSet phldrT="[Text]" custT="1"/>
      <dgm:spPr/>
      <dgm:t>
        <a:bodyPr/>
        <a:lstStyle/>
        <a:p>
          <a:r>
            <a:rPr lang="en-GB" sz="2400" noProof="0" dirty="0" smtClean="0"/>
            <a:t>Elected for …  year terms</a:t>
          </a:r>
          <a:endParaRPr lang="en-GB" sz="2400" noProof="0" dirty="0"/>
        </a:p>
      </dgm:t>
    </dgm:pt>
    <dgm:pt modelId="{1AD4DB05-3D99-4922-9EE1-5F9BB1EB3B1B}" type="sibTrans" cxnId="{CC496FA3-5D01-4339-86F9-EBF22F91BA7A}">
      <dgm:prSet/>
      <dgm:spPr/>
      <dgm:t>
        <a:bodyPr/>
        <a:lstStyle/>
        <a:p>
          <a:endParaRPr lang="cs-CZ"/>
        </a:p>
      </dgm:t>
    </dgm:pt>
    <dgm:pt modelId="{D8DFD03D-6FC4-49B2-830C-4151C65886BC}" type="parTrans" cxnId="{CC496FA3-5D01-4339-86F9-EBF22F91BA7A}">
      <dgm:prSet/>
      <dgm:spPr/>
      <dgm:t>
        <a:bodyPr/>
        <a:lstStyle/>
        <a:p>
          <a:endParaRPr lang="cs-CZ"/>
        </a:p>
      </dgm:t>
    </dgm:pt>
    <dgm:pt modelId="{D69EA080-FBD3-4F26-8A8A-B917612F35D9}">
      <dgm:prSet phldrT="[Text]" custT="1"/>
      <dgm:spPr/>
      <dgm:t>
        <a:bodyPr/>
        <a:lstStyle/>
        <a:p>
          <a:r>
            <a:rPr lang="cs-CZ" sz="2700" smtClean="0"/>
            <a:t>.....  </a:t>
          </a:r>
          <a:r>
            <a:rPr lang="en-GB" sz="2400" noProof="0" smtClean="0"/>
            <a:t>members</a:t>
          </a:r>
          <a:endParaRPr lang="en-GB" sz="2400" noProof="0"/>
        </a:p>
      </dgm:t>
    </dgm:pt>
    <dgm:pt modelId="{55DA324A-EA1F-4530-AF0C-AE3C106BA660}" type="sibTrans" cxnId="{1DABDBAD-406B-48DD-BD54-3438B6EEB42D}">
      <dgm:prSet/>
      <dgm:spPr/>
      <dgm:t>
        <a:bodyPr/>
        <a:lstStyle/>
        <a:p>
          <a:endParaRPr lang="cs-CZ"/>
        </a:p>
      </dgm:t>
    </dgm:pt>
    <dgm:pt modelId="{E44F590E-B8C8-47FD-BF5A-1DDF23D18356}" type="parTrans" cxnId="{1DABDBAD-406B-48DD-BD54-3438B6EEB42D}">
      <dgm:prSet/>
      <dgm:spPr/>
      <dgm:t>
        <a:bodyPr/>
        <a:lstStyle/>
        <a:p>
          <a:endParaRPr lang="cs-CZ"/>
        </a:p>
      </dgm:t>
    </dgm:pt>
    <dgm:pt modelId="{F2E7ED48-3898-4527-8DC3-F2B0282F463E}" type="pres">
      <dgm:prSet presAssocID="{772A7F5D-0291-474A-BCC9-617CFDAC56E8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813C78CD-912E-4219-A6C6-C54350439126}" type="pres">
      <dgm:prSet presAssocID="{C70AB93E-4C46-499C-8108-6A4F1397E8F5}" presName="linNode" presStyleCnt="0"/>
      <dgm:spPr/>
    </dgm:pt>
    <dgm:pt modelId="{C4738BCD-CA7C-4EAD-BD8C-7DD34E986D20}" type="pres">
      <dgm:prSet presAssocID="{C70AB93E-4C46-499C-8108-6A4F1397E8F5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838E78-AF51-430B-87F1-29EE4E41E14B}" type="pres">
      <dgm:prSet presAssocID="{C70AB93E-4C46-499C-8108-6A4F1397E8F5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083A10-494C-466A-A12B-BE85BBF04C89}" type="pres">
      <dgm:prSet presAssocID="{8AC12FEF-BE3E-4B35-B453-B15469751199}" presName="spacing" presStyleCnt="0"/>
      <dgm:spPr/>
    </dgm:pt>
    <dgm:pt modelId="{35E19A48-E112-4824-B143-D5D7DD351995}" type="pres">
      <dgm:prSet presAssocID="{91F45C0E-72B7-4532-A7AB-5AA93E685742}" presName="linNode" presStyleCnt="0"/>
      <dgm:spPr/>
    </dgm:pt>
    <dgm:pt modelId="{F53CE053-08E2-4F57-BB13-8AC50D42423A}" type="pres">
      <dgm:prSet presAssocID="{91F45C0E-72B7-4532-A7AB-5AA93E685742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C5A392-F87E-4FBB-A33D-161BED8A7EF5}" type="pres">
      <dgm:prSet presAssocID="{91F45C0E-72B7-4532-A7AB-5AA93E685742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399B35-335C-4061-A5E8-DB2608177C5E}" srcId="{91F45C0E-72B7-4532-A7AB-5AA93E685742}" destId="{0FF066E3-A1C0-41A0-800A-769E33B28012}" srcOrd="0" destOrd="0" parTransId="{55FEE80B-4311-4279-B0F6-02132BF31CFD}" sibTransId="{FA7DE997-6776-4225-92C7-8FDEF9606738}"/>
    <dgm:cxn modelId="{1DABDBAD-406B-48DD-BD54-3438B6EEB42D}" srcId="{C70AB93E-4C46-499C-8108-6A4F1397E8F5}" destId="{D69EA080-FBD3-4F26-8A8A-B917612F35D9}" srcOrd="0" destOrd="0" parTransId="{E44F590E-B8C8-47FD-BF5A-1DDF23D18356}" sibTransId="{55DA324A-EA1F-4530-AF0C-AE3C106BA660}"/>
    <dgm:cxn modelId="{3A58816C-6523-4AF4-9969-86CF207969F1}" type="presOf" srcId="{772A7F5D-0291-474A-BCC9-617CFDAC56E8}" destId="{F2E7ED48-3898-4527-8DC3-F2B0282F463E}" srcOrd="0" destOrd="0" presId="urn:microsoft.com/office/officeart/2005/8/layout/vList6"/>
    <dgm:cxn modelId="{0003D41D-E75A-4978-8094-9C71F00D392D}" type="presOf" srcId="{F7D3306C-F4F8-4758-8D6C-1D77CC3EE512}" destId="{B9838E78-AF51-430B-87F1-29EE4E41E14B}" srcOrd="0" destOrd="1" presId="urn:microsoft.com/office/officeart/2005/8/layout/vList6"/>
    <dgm:cxn modelId="{85B8A9FE-0A05-4569-955C-798BEDFD0379}" srcId="{772A7F5D-0291-474A-BCC9-617CFDAC56E8}" destId="{91F45C0E-72B7-4532-A7AB-5AA93E685742}" srcOrd="1" destOrd="0" parTransId="{B9D4D48E-AAA3-4956-BE33-52BA64B01C0A}" sibTransId="{6EC4D163-6D03-4F72-B65D-3EC19BF05EFE}"/>
    <dgm:cxn modelId="{563CF9A8-D8F6-44BB-B8E3-FFE433998CA5}" srcId="{91F45C0E-72B7-4532-A7AB-5AA93E685742}" destId="{092EF1D8-8E97-4ADC-8F24-1DDDAA8DB6AF}" srcOrd="1" destOrd="0" parTransId="{90FC91F1-5199-47F9-AC38-633013356F05}" sibTransId="{6B754051-0D22-42D7-A940-6F3464DCA29D}"/>
    <dgm:cxn modelId="{F33FE329-CC78-4C77-95DF-CFEC61E0AEDC}" type="presOf" srcId="{0FF066E3-A1C0-41A0-800A-769E33B28012}" destId="{E6C5A392-F87E-4FBB-A33D-161BED8A7EF5}" srcOrd="0" destOrd="0" presId="urn:microsoft.com/office/officeart/2005/8/layout/vList6"/>
    <dgm:cxn modelId="{05DA2A9B-6442-457D-A4D4-3EA59D54F73E}" type="presOf" srcId="{C70AB93E-4C46-499C-8108-6A4F1397E8F5}" destId="{C4738BCD-CA7C-4EAD-BD8C-7DD34E986D20}" srcOrd="0" destOrd="0" presId="urn:microsoft.com/office/officeart/2005/8/layout/vList6"/>
    <dgm:cxn modelId="{D2096BD8-8C92-41BB-8E6E-783502C27765}" type="presOf" srcId="{91F45C0E-72B7-4532-A7AB-5AA93E685742}" destId="{F53CE053-08E2-4F57-BB13-8AC50D42423A}" srcOrd="0" destOrd="0" presId="urn:microsoft.com/office/officeart/2005/8/layout/vList6"/>
    <dgm:cxn modelId="{B4BE99E3-6ADF-4ADD-946C-C7E11F532917}" type="presOf" srcId="{D69EA080-FBD3-4F26-8A8A-B917612F35D9}" destId="{B9838E78-AF51-430B-87F1-29EE4E41E14B}" srcOrd="0" destOrd="0" presId="urn:microsoft.com/office/officeart/2005/8/layout/vList6"/>
    <dgm:cxn modelId="{648145F5-3867-4BD0-8658-4A4B9CF2383A}" srcId="{772A7F5D-0291-474A-BCC9-617CFDAC56E8}" destId="{C70AB93E-4C46-499C-8108-6A4F1397E8F5}" srcOrd="0" destOrd="0" parTransId="{152B9777-3572-488C-A964-545D3C444584}" sibTransId="{8AC12FEF-BE3E-4B35-B453-B15469751199}"/>
    <dgm:cxn modelId="{CC496FA3-5D01-4339-86F9-EBF22F91BA7A}" srcId="{C70AB93E-4C46-499C-8108-6A4F1397E8F5}" destId="{F7D3306C-F4F8-4758-8D6C-1D77CC3EE512}" srcOrd="1" destOrd="0" parTransId="{D8DFD03D-6FC4-49B2-830C-4151C65886BC}" sibTransId="{1AD4DB05-3D99-4922-9EE1-5F9BB1EB3B1B}"/>
    <dgm:cxn modelId="{D81743EF-8A68-41B8-AE54-2A2A26CFB30A}" type="presOf" srcId="{092EF1D8-8E97-4ADC-8F24-1DDDAA8DB6AF}" destId="{E6C5A392-F87E-4FBB-A33D-161BED8A7EF5}" srcOrd="0" destOrd="1" presId="urn:microsoft.com/office/officeart/2005/8/layout/vList6"/>
    <dgm:cxn modelId="{F908097E-97CA-4A04-8255-985D6A6B14CC}" type="presParOf" srcId="{F2E7ED48-3898-4527-8DC3-F2B0282F463E}" destId="{813C78CD-912E-4219-A6C6-C54350439126}" srcOrd="0" destOrd="0" presId="urn:microsoft.com/office/officeart/2005/8/layout/vList6"/>
    <dgm:cxn modelId="{F4667F25-EB35-4DC1-9696-6FC122B01687}" type="presParOf" srcId="{813C78CD-912E-4219-A6C6-C54350439126}" destId="{C4738BCD-CA7C-4EAD-BD8C-7DD34E986D20}" srcOrd="0" destOrd="0" presId="urn:microsoft.com/office/officeart/2005/8/layout/vList6"/>
    <dgm:cxn modelId="{578E148C-0A9A-45FD-ABC4-99C8051C194C}" type="presParOf" srcId="{813C78CD-912E-4219-A6C6-C54350439126}" destId="{B9838E78-AF51-430B-87F1-29EE4E41E14B}" srcOrd="1" destOrd="0" presId="urn:microsoft.com/office/officeart/2005/8/layout/vList6"/>
    <dgm:cxn modelId="{B2EF3F42-B163-41BC-BA47-2142402E6882}" type="presParOf" srcId="{F2E7ED48-3898-4527-8DC3-F2B0282F463E}" destId="{35083A10-494C-466A-A12B-BE85BBF04C89}" srcOrd="1" destOrd="0" presId="urn:microsoft.com/office/officeart/2005/8/layout/vList6"/>
    <dgm:cxn modelId="{50C7C707-8420-4ECC-A531-950FF308CDF9}" type="presParOf" srcId="{F2E7ED48-3898-4527-8DC3-F2B0282F463E}" destId="{35E19A48-E112-4824-B143-D5D7DD351995}" srcOrd="2" destOrd="0" presId="urn:microsoft.com/office/officeart/2005/8/layout/vList6"/>
    <dgm:cxn modelId="{7DCF544B-84CC-4358-B167-6A53F0FA7C15}" type="presParOf" srcId="{35E19A48-E112-4824-B143-D5D7DD351995}" destId="{F53CE053-08E2-4F57-BB13-8AC50D42423A}" srcOrd="0" destOrd="0" presId="urn:microsoft.com/office/officeart/2005/8/layout/vList6"/>
    <dgm:cxn modelId="{C4A6CF4D-A147-494F-87E5-C9DA35195414}" type="presParOf" srcId="{35E19A48-E112-4824-B143-D5D7DD351995}" destId="{E6C5A392-F87E-4FBB-A33D-161BED8A7EF5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shade val="51000"/>
                <a:satMod val="130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shade val="93000"/>
                <a:satMod val="13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kern="1200" baseline="0" dirty="0" smtClean="0"/>
            <a:t>VY_32_INOVACE_3B_15_</a:t>
          </a:r>
          <a:r>
            <a:rPr lang="cs-CZ" sz="2000" b="0" kern="1200" baseline="0" dirty="0" err="1" smtClean="0"/>
            <a:t>The</a:t>
          </a:r>
          <a:r>
            <a:rPr lang="cs-CZ" sz="2000" b="0" kern="1200" baseline="0" dirty="0" smtClean="0"/>
            <a:t> </a:t>
          </a:r>
          <a:r>
            <a:rPr lang="cs-CZ" sz="2000" b="0" kern="1200" baseline="0" dirty="0" err="1" smtClean="0"/>
            <a:t>Czech</a:t>
          </a:r>
          <a:r>
            <a:rPr lang="cs-CZ" sz="2000" b="0" kern="1200" baseline="0" dirty="0" smtClean="0"/>
            <a:t> </a:t>
          </a:r>
          <a:r>
            <a:rPr lang="cs-CZ" sz="2000" b="0" kern="1200" baseline="0" dirty="0" err="1" smtClean="0"/>
            <a:t>Republic</a:t>
          </a:r>
          <a:endParaRPr lang="cs-CZ" sz="2000" b="0" kern="1200" dirty="0"/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Anglický jazyk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3., 4. ročník/septima, oktáva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shade val="51000"/>
                <a:satMod val="130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shade val="93000"/>
                <a:satMod val="13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říjen 2013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kern="1200" dirty="0" smtClean="0">
              <a:solidFill>
                <a:schemeClr val="tx1"/>
              </a:solidFill>
            </a:rPr>
            <a:t>Ing. Naděžda </a:t>
          </a:r>
          <a:r>
            <a:rPr lang="cs-CZ" sz="2000" kern="1200" dirty="0" err="1" smtClean="0">
              <a:solidFill>
                <a:schemeClr val="tx1"/>
              </a:solidFill>
            </a:rPr>
            <a:t>Schánová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C12D1D4-77D3-4EAB-804B-5AC2BD48BC30}">
      <dsp:nvSpPr>
        <dsp:cNvPr id="0" name=""/>
        <dsp:cNvSpPr/>
      </dsp:nvSpPr>
      <dsp:spPr>
        <a:xfrm>
          <a:off x="323499" y="1517214"/>
          <a:ext cx="2568968" cy="908313"/>
        </a:xfrm>
        <a:prstGeom prst="roundRect">
          <a:avLst>
            <a:gd name="adj" fmla="val 10000"/>
          </a:avLst>
        </a:prstGeom>
        <a:solidFill>
          <a:schemeClr val="bg1"/>
        </a:solidFill>
        <a:ln w="381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baseline="0" dirty="0" smtClean="0">
              <a:solidFill>
                <a:schemeClr val="tx1"/>
              </a:solidFill>
            </a:rPr>
            <a:t>Politická moc</a:t>
          </a:r>
          <a:endParaRPr lang="cs-CZ" sz="2800" b="1" kern="1200" baseline="0" dirty="0">
            <a:solidFill>
              <a:schemeClr val="tx1"/>
            </a:solidFill>
          </a:endParaRPr>
        </a:p>
      </dsp:txBody>
      <dsp:txXfrm>
        <a:off x="323499" y="1517214"/>
        <a:ext cx="2568968" cy="908313"/>
      </dsp:txXfrm>
    </dsp:sp>
    <dsp:sp modelId="{095B0FBA-9ABC-4E2D-AB23-6400A7BC1D22}">
      <dsp:nvSpPr>
        <dsp:cNvPr id="0" name=""/>
        <dsp:cNvSpPr/>
      </dsp:nvSpPr>
      <dsp:spPr>
        <a:xfrm rot="17602958">
          <a:off x="2382280" y="1121728"/>
          <a:ext cx="1691798" cy="146425"/>
        </a:xfrm>
        <a:custGeom>
          <a:avLst/>
          <a:gdLst/>
          <a:ahLst/>
          <a:cxnLst/>
          <a:rect l="0" t="0" r="0" b="0"/>
          <a:pathLst>
            <a:path>
              <a:moveTo>
                <a:pt x="0" y="73212"/>
              </a:moveTo>
              <a:lnTo>
                <a:pt x="1691798" y="73212"/>
              </a:lnTo>
            </a:path>
          </a:pathLst>
        </a:custGeom>
        <a:noFill/>
        <a:ln w="254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7602958">
        <a:off x="3185885" y="1152646"/>
        <a:ext cx="84589" cy="84589"/>
      </dsp:txXfrm>
    </dsp:sp>
    <dsp:sp modelId="{A82C752B-4E2B-40F4-80EB-27C57AC06FD7}">
      <dsp:nvSpPr>
        <dsp:cNvPr id="0" name=""/>
        <dsp:cNvSpPr/>
      </dsp:nvSpPr>
      <dsp:spPr>
        <a:xfrm>
          <a:off x="3563892" y="99411"/>
          <a:ext cx="3615633" cy="638200"/>
        </a:xfrm>
        <a:prstGeom prst="roundRect">
          <a:avLst>
            <a:gd name="adj" fmla="val 10000"/>
          </a:avLst>
        </a:prstGeom>
        <a:solidFill>
          <a:schemeClr val="bg1"/>
        </a:solidFill>
        <a:ln w="381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18681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70" b="1" kern="1200" baseline="0" dirty="0" smtClean="0">
              <a:solidFill>
                <a:schemeClr val="tx1"/>
              </a:solidFill>
            </a:rPr>
            <a:t>Moc </a:t>
          </a:r>
          <a:r>
            <a:rPr lang="cs-CZ" sz="2670" b="1" u="sng" kern="1200" baseline="0" dirty="0" smtClean="0">
              <a:solidFill>
                <a:schemeClr val="tx1"/>
              </a:solidFill>
            </a:rPr>
            <a:t>zákonodárná</a:t>
          </a:r>
          <a:endParaRPr lang="cs-CZ" sz="2670" b="1" u="sng" kern="1200" baseline="0" dirty="0"/>
        </a:p>
      </dsp:txBody>
      <dsp:txXfrm>
        <a:off x="3563892" y="99411"/>
        <a:ext cx="3615633" cy="638200"/>
      </dsp:txXfrm>
    </dsp:sp>
    <dsp:sp modelId="{5EB523AE-D431-4B8A-A5C7-D91017228EAC}">
      <dsp:nvSpPr>
        <dsp:cNvPr id="0" name=""/>
        <dsp:cNvSpPr/>
      </dsp:nvSpPr>
      <dsp:spPr>
        <a:xfrm>
          <a:off x="2892468" y="1898158"/>
          <a:ext cx="743448" cy="146425"/>
        </a:xfrm>
        <a:custGeom>
          <a:avLst/>
          <a:gdLst/>
          <a:ahLst/>
          <a:cxnLst/>
          <a:rect l="0" t="0" r="0" b="0"/>
          <a:pathLst>
            <a:path>
              <a:moveTo>
                <a:pt x="0" y="73212"/>
              </a:moveTo>
              <a:lnTo>
                <a:pt x="743448" y="73212"/>
              </a:lnTo>
            </a:path>
          </a:pathLst>
        </a:custGeom>
        <a:noFill/>
        <a:ln w="254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245606" y="1952785"/>
        <a:ext cx="37172" cy="37172"/>
      </dsp:txXfrm>
    </dsp:sp>
    <dsp:sp modelId="{D0283506-35ED-4819-821D-00756FBA6EE9}">
      <dsp:nvSpPr>
        <dsp:cNvPr id="0" name=""/>
        <dsp:cNvSpPr/>
      </dsp:nvSpPr>
      <dsp:spPr>
        <a:xfrm>
          <a:off x="3635917" y="1570748"/>
          <a:ext cx="3695984" cy="801246"/>
        </a:xfrm>
        <a:prstGeom prst="roundRect">
          <a:avLst>
            <a:gd name="adj" fmla="val 10000"/>
          </a:avLst>
        </a:prstGeom>
        <a:solidFill>
          <a:schemeClr val="bg1"/>
        </a:solidFill>
        <a:ln w="381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18681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70" b="1" kern="1200" baseline="0" dirty="0" smtClean="0">
              <a:solidFill>
                <a:schemeClr val="tx1"/>
              </a:solidFill>
            </a:rPr>
            <a:t>Moc  </a:t>
          </a:r>
          <a:r>
            <a:rPr lang="cs-CZ" sz="2670" b="1" u="sng" kern="1200" baseline="0" dirty="0" smtClean="0">
              <a:solidFill>
                <a:schemeClr val="tx1"/>
              </a:solidFill>
            </a:rPr>
            <a:t>výkonná</a:t>
          </a:r>
          <a:endParaRPr lang="cs-CZ" sz="2670" u="sng" kern="1200" baseline="0" dirty="0">
            <a:solidFill>
              <a:schemeClr val="tx1"/>
            </a:solidFill>
          </a:endParaRPr>
        </a:p>
      </dsp:txBody>
      <dsp:txXfrm>
        <a:off x="3635917" y="1570748"/>
        <a:ext cx="3695984" cy="801246"/>
      </dsp:txXfrm>
    </dsp:sp>
    <dsp:sp modelId="{24C80A1E-31BE-4181-8E4D-1C8913F39AF2}">
      <dsp:nvSpPr>
        <dsp:cNvPr id="0" name=""/>
        <dsp:cNvSpPr/>
      </dsp:nvSpPr>
      <dsp:spPr>
        <a:xfrm rot="3973253">
          <a:off x="2342283" y="2741803"/>
          <a:ext cx="1843817" cy="146425"/>
        </a:xfrm>
        <a:custGeom>
          <a:avLst/>
          <a:gdLst/>
          <a:ahLst/>
          <a:cxnLst/>
          <a:rect l="0" t="0" r="0" b="0"/>
          <a:pathLst>
            <a:path>
              <a:moveTo>
                <a:pt x="0" y="73212"/>
              </a:moveTo>
              <a:lnTo>
                <a:pt x="1843817" y="73212"/>
              </a:lnTo>
            </a:path>
          </a:pathLst>
        </a:custGeom>
        <a:noFill/>
        <a:ln w="254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3973253">
        <a:off x="3218097" y="2768921"/>
        <a:ext cx="92190" cy="92190"/>
      </dsp:txXfrm>
    </dsp:sp>
    <dsp:sp modelId="{05C0D000-16C9-4335-926D-BAFC7CF201EC}">
      <dsp:nvSpPr>
        <dsp:cNvPr id="0" name=""/>
        <dsp:cNvSpPr/>
      </dsp:nvSpPr>
      <dsp:spPr>
        <a:xfrm>
          <a:off x="3635917" y="3339763"/>
          <a:ext cx="3695984" cy="637796"/>
        </a:xfrm>
        <a:prstGeom prst="roundRect">
          <a:avLst>
            <a:gd name="adj" fmla="val 10000"/>
          </a:avLst>
        </a:prstGeom>
        <a:solidFill>
          <a:schemeClr val="bg1"/>
        </a:solidFill>
        <a:ln w="381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18681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70" b="1" kern="1200" baseline="0" dirty="0" smtClean="0">
              <a:solidFill>
                <a:schemeClr val="tx1"/>
              </a:solidFill>
            </a:rPr>
            <a:t>Moc </a:t>
          </a:r>
          <a:r>
            <a:rPr lang="cs-CZ" sz="2670" b="1" u="sng" kern="1200" baseline="0" dirty="0" smtClean="0">
              <a:solidFill>
                <a:schemeClr val="tx1"/>
              </a:solidFill>
            </a:rPr>
            <a:t>soudní</a:t>
          </a:r>
        </a:p>
      </dsp:txBody>
      <dsp:txXfrm>
        <a:off x="3635917" y="3339763"/>
        <a:ext cx="3695984" cy="63779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C12D1D4-77D3-4EAB-804B-5AC2BD48BC30}">
      <dsp:nvSpPr>
        <dsp:cNvPr id="0" name=""/>
        <dsp:cNvSpPr/>
      </dsp:nvSpPr>
      <dsp:spPr>
        <a:xfrm>
          <a:off x="323499" y="1517214"/>
          <a:ext cx="2568968" cy="908313"/>
        </a:xfrm>
        <a:prstGeom prst="roundRect">
          <a:avLst>
            <a:gd name="adj" fmla="val 10000"/>
          </a:avLst>
        </a:prstGeom>
        <a:solidFill>
          <a:schemeClr val="bg1"/>
        </a:solidFill>
        <a:ln w="381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baseline="0" dirty="0" err="1" smtClean="0">
              <a:solidFill>
                <a:schemeClr val="tx1"/>
              </a:solidFill>
            </a:rPr>
            <a:t>Political</a:t>
          </a:r>
          <a:r>
            <a:rPr lang="cs-CZ" sz="2800" b="1" kern="1200" baseline="0" dirty="0" smtClean="0">
              <a:solidFill>
                <a:schemeClr val="tx1"/>
              </a:solidFill>
            </a:rPr>
            <a:t> </a:t>
          </a:r>
          <a:r>
            <a:rPr lang="cs-CZ" sz="2800" b="1" kern="1200" baseline="0" dirty="0" err="1" smtClean="0">
              <a:solidFill>
                <a:schemeClr val="tx1"/>
              </a:solidFill>
            </a:rPr>
            <a:t>power</a:t>
          </a:r>
          <a:endParaRPr lang="cs-CZ" sz="2800" b="1" kern="1200" baseline="0" dirty="0">
            <a:solidFill>
              <a:schemeClr val="tx1"/>
            </a:solidFill>
          </a:endParaRPr>
        </a:p>
      </dsp:txBody>
      <dsp:txXfrm>
        <a:off x="323499" y="1517214"/>
        <a:ext cx="2568968" cy="908313"/>
      </dsp:txXfrm>
    </dsp:sp>
    <dsp:sp modelId="{095B0FBA-9ABC-4E2D-AB23-6400A7BC1D22}">
      <dsp:nvSpPr>
        <dsp:cNvPr id="0" name=""/>
        <dsp:cNvSpPr/>
      </dsp:nvSpPr>
      <dsp:spPr>
        <a:xfrm rot="17602958">
          <a:off x="2382280" y="1121728"/>
          <a:ext cx="1691798" cy="146425"/>
        </a:xfrm>
        <a:custGeom>
          <a:avLst/>
          <a:gdLst/>
          <a:ahLst/>
          <a:cxnLst/>
          <a:rect l="0" t="0" r="0" b="0"/>
          <a:pathLst>
            <a:path>
              <a:moveTo>
                <a:pt x="0" y="73212"/>
              </a:moveTo>
              <a:lnTo>
                <a:pt x="1691798" y="73212"/>
              </a:lnTo>
            </a:path>
          </a:pathLst>
        </a:custGeom>
        <a:noFill/>
        <a:ln w="254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7602958">
        <a:off x="3185885" y="1152646"/>
        <a:ext cx="84589" cy="84589"/>
      </dsp:txXfrm>
    </dsp:sp>
    <dsp:sp modelId="{A82C752B-4E2B-40F4-80EB-27C57AC06FD7}">
      <dsp:nvSpPr>
        <dsp:cNvPr id="0" name=""/>
        <dsp:cNvSpPr/>
      </dsp:nvSpPr>
      <dsp:spPr>
        <a:xfrm>
          <a:off x="3563892" y="99411"/>
          <a:ext cx="3615633" cy="638200"/>
        </a:xfrm>
        <a:prstGeom prst="roundRect">
          <a:avLst>
            <a:gd name="adj" fmla="val 10000"/>
          </a:avLst>
        </a:prstGeom>
        <a:solidFill>
          <a:schemeClr val="bg1"/>
        </a:solidFill>
        <a:ln w="381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baseline="0" noProof="0" dirty="0" smtClean="0">
              <a:solidFill>
                <a:schemeClr val="tx1"/>
              </a:solidFill>
            </a:rPr>
            <a:t>The </a:t>
          </a:r>
          <a:r>
            <a:rPr lang="en-GB" sz="2800" b="1" u="sng" kern="1200" baseline="0" noProof="0" dirty="0" smtClean="0">
              <a:solidFill>
                <a:schemeClr val="tx1"/>
              </a:solidFill>
            </a:rPr>
            <a:t>legislative </a:t>
          </a:r>
          <a:r>
            <a:rPr lang="en-GB" sz="2800" kern="1200" baseline="0" noProof="0" dirty="0" smtClean="0">
              <a:solidFill>
                <a:schemeClr val="tx1"/>
              </a:solidFill>
            </a:rPr>
            <a:t>power</a:t>
          </a:r>
          <a:endParaRPr lang="en-GB" sz="2800" kern="1200" baseline="0" noProof="0" dirty="0">
            <a:solidFill>
              <a:schemeClr val="tx1"/>
            </a:solidFill>
          </a:endParaRPr>
        </a:p>
      </dsp:txBody>
      <dsp:txXfrm>
        <a:off x="3563892" y="99411"/>
        <a:ext cx="3615633" cy="638200"/>
      </dsp:txXfrm>
    </dsp:sp>
    <dsp:sp modelId="{5EB523AE-D431-4B8A-A5C7-D91017228EAC}">
      <dsp:nvSpPr>
        <dsp:cNvPr id="0" name=""/>
        <dsp:cNvSpPr/>
      </dsp:nvSpPr>
      <dsp:spPr>
        <a:xfrm rot="2226326">
          <a:off x="2788953" y="2206588"/>
          <a:ext cx="1022503" cy="146425"/>
        </a:xfrm>
        <a:custGeom>
          <a:avLst/>
          <a:gdLst/>
          <a:ahLst/>
          <a:cxnLst/>
          <a:rect l="0" t="0" r="0" b="0"/>
          <a:pathLst>
            <a:path>
              <a:moveTo>
                <a:pt x="0" y="73212"/>
              </a:moveTo>
              <a:lnTo>
                <a:pt x="1022503" y="73212"/>
              </a:lnTo>
            </a:path>
          </a:pathLst>
        </a:custGeom>
        <a:noFill/>
        <a:ln w="254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226326">
        <a:off x="3274642" y="2254238"/>
        <a:ext cx="51125" cy="51125"/>
      </dsp:txXfrm>
    </dsp:sp>
    <dsp:sp modelId="{D0283506-35ED-4819-821D-00756FBA6EE9}">
      <dsp:nvSpPr>
        <dsp:cNvPr id="0" name=""/>
        <dsp:cNvSpPr/>
      </dsp:nvSpPr>
      <dsp:spPr>
        <a:xfrm>
          <a:off x="3707942" y="2187607"/>
          <a:ext cx="3695984" cy="801246"/>
        </a:xfrm>
        <a:prstGeom prst="roundRect">
          <a:avLst>
            <a:gd name="adj" fmla="val 10000"/>
          </a:avLst>
        </a:prstGeom>
        <a:solidFill>
          <a:schemeClr val="bg1"/>
        </a:solidFill>
        <a:ln w="381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err="1" smtClean="0">
              <a:solidFill>
                <a:schemeClr val="tx1"/>
              </a:solidFill>
            </a:rPr>
            <a:t>The</a:t>
          </a:r>
          <a:r>
            <a:rPr lang="cs-CZ" sz="2800" kern="1200" baseline="0" dirty="0" smtClean="0">
              <a:solidFill>
                <a:schemeClr val="tx1"/>
              </a:solidFill>
            </a:rPr>
            <a:t> </a:t>
          </a:r>
          <a:r>
            <a:rPr lang="cs-CZ" sz="2800" b="1" u="sng" kern="1200" baseline="0" dirty="0" err="1" smtClean="0">
              <a:solidFill>
                <a:schemeClr val="tx1"/>
              </a:solidFill>
            </a:rPr>
            <a:t>executive</a:t>
          </a:r>
          <a:r>
            <a:rPr lang="cs-CZ" sz="2800" u="sng" kern="1200" baseline="0" dirty="0" smtClean="0">
              <a:solidFill>
                <a:schemeClr val="tx1"/>
              </a:solidFill>
            </a:rPr>
            <a:t> </a:t>
          </a:r>
          <a:r>
            <a:rPr lang="cs-CZ" sz="2800" kern="1200" baseline="0" dirty="0" err="1" smtClean="0">
              <a:solidFill>
                <a:schemeClr val="tx1"/>
              </a:solidFill>
            </a:rPr>
            <a:t>power</a:t>
          </a:r>
          <a:endParaRPr lang="cs-CZ" sz="2800" kern="1200" baseline="0" dirty="0">
            <a:solidFill>
              <a:schemeClr val="tx1"/>
            </a:solidFill>
          </a:endParaRPr>
        </a:p>
      </dsp:txBody>
      <dsp:txXfrm>
        <a:off x="3707942" y="2187607"/>
        <a:ext cx="3695984" cy="801246"/>
      </dsp:txXfrm>
    </dsp:sp>
    <dsp:sp modelId="{24C80A1E-31BE-4181-8E4D-1C8913F39AF2}">
      <dsp:nvSpPr>
        <dsp:cNvPr id="0" name=""/>
        <dsp:cNvSpPr/>
      </dsp:nvSpPr>
      <dsp:spPr>
        <a:xfrm rot="4437590">
          <a:off x="2013202" y="3065834"/>
          <a:ext cx="2429954" cy="146425"/>
        </a:xfrm>
        <a:custGeom>
          <a:avLst/>
          <a:gdLst/>
          <a:ahLst/>
          <a:cxnLst/>
          <a:rect l="0" t="0" r="0" b="0"/>
          <a:pathLst>
            <a:path>
              <a:moveTo>
                <a:pt x="0" y="73212"/>
              </a:moveTo>
              <a:lnTo>
                <a:pt x="2429954" y="73212"/>
              </a:lnTo>
            </a:path>
          </a:pathLst>
        </a:custGeom>
        <a:noFill/>
        <a:ln w="254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4437590">
        <a:off x="3167431" y="3078298"/>
        <a:ext cx="121497" cy="121497"/>
      </dsp:txXfrm>
    </dsp:sp>
    <dsp:sp modelId="{05C0D000-16C9-4335-926D-BAFC7CF201EC}">
      <dsp:nvSpPr>
        <dsp:cNvPr id="0" name=""/>
        <dsp:cNvSpPr/>
      </dsp:nvSpPr>
      <dsp:spPr>
        <a:xfrm>
          <a:off x="3563892" y="3987825"/>
          <a:ext cx="3695984" cy="637796"/>
        </a:xfrm>
        <a:prstGeom prst="roundRect">
          <a:avLst>
            <a:gd name="adj" fmla="val 10000"/>
          </a:avLst>
        </a:prstGeom>
        <a:solidFill>
          <a:schemeClr val="bg1"/>
        </a:solidFill>
        <a:ln w="381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baseline="0" noProof="0" dirty="0" smtClean="0">
              <a:solidFill>
                <a:schemeClr val="tx1"/>
              </a:solidFill>
            </a:rPr>
            <a:t>The </a:t>
          </a:r>
          <a:r>
            <a:rPr lang="en-GB" sz="2800" b="1" u="sng" kern="1200" baseline="0" noProof="0" dirty="0" smtClean="0">
              <a:solidFill>
                <a:schemeClr val="tx1"/>
              </a:solidFill>
            </a:rPr>
            <a:t>judicia</a:t>
          </a:r>
          <a:r>
            <a:rPr lang="en-GB" sz="2800" b="0" u="sng" kern="1200" baseline="0" noProof="0" dirty="0" smtClean="0">
              <a:solidFill>
                <a:schemeClr val="tx1"/>
              </a:solidFill>
            </a:rPr>
            <a:t>l </a:t>
          </a:r>
          <a:r>
            <a:rPr lang="en-GB" sz="2800" b="1" kern="1200" baseline="0" noProof="0" dirty="0" smtClean="0">
              <a:solidFill>
                <a:schemeClr val="tx1"/>
              </a:solidFill>
            </a:rPr>
            <a:t>power</a:t>
          </a:r>
        </a:p>
      </dsp:txBody>
      <dsp:txXfrm>
        <a:off x="3563892" y="3987825"/>
        <a:ext cx="3695984" cy="637796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9838E78-AF51-430B-87F1-29EE4E41E14B}">
      <dsp:nvSpPr>
        <dsp:cNvPr id="0" name=""/>
        <dsp:cNvSpPr/>
      </dsp:nvSpPr>
      <dsp:spPr>
        <a:xfrm>
          <a:off x="3316505" y="552"/>
          <a:ext cx="4974758" cy="215469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" tIns="17145" rIns="17145" bIns="17145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smtClean="0"/>
            <a:t>.....  </a:t>
          </a:r>
          <a:r>
            <a:rPr lang="en-GB" sz="2400" kern="1200" noProof="0" smtClean="0"/>
            <a:t>members</a:t>
          </a:r>
          <a:endParaRPr lang="en-GB" sz="2400" kern="1200" noProof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kern="1200" noProof="0" dirty="0" smtClean="0"/>
            <a:t>Elected for …  year terms</a:t>
          </a:r>
          <a:endParaRPr lang="en-GB" sz="2400" kern="1200" noProof="0" dirty="0"/>
        </a:p>
      </dsp:txBody>
      <dsp:txXfrm>
        <a:off x="3316505" y="552"/>
        <a:ext cx="4974758" cy="2154694"/>
      </dsp:txXfrm>
    </dsp:sp>
    <dsp:sp modelId="{C4738BCD-CA7C-4EAD-BD8C-7DD34E986D20}">
      <dsp:nvSpPr>
        <dsp:cNvPr id="0" name=""/>
        <dsp:cNvSpPr/>
      </dsp:nvSpPr>
      <dsp:spPr>
        <a:xfrm>
          <a:off x="0" y="552"/>
          <a:ext cx="3316505" cy="2154694"/>
        </a:xfrm>
        <a:prstGeom prst="roundRect">
          <a:avLst/>
        </a:prstGeom>
        <a:solidFill>
          <a:schemeClr val="bg1"/>
        </a:solidFill>
        <a:ln w="254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000" b="1" kern="1200" noProof="0" dirty="0" smtClean="0">
              <a:solidFill>
                <a:schemeClr val="tx1"/>
              </a:solidFill>
            </a:rPr>
            <a:t>Chamber of</a:t>
          </a:r>
        </a:p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000" b="1" kern="1200" noProof="0" dirty="0" smtClean="0">
              <a:solidFill>
                <a:schemeClr val="tx1"/>
              </a:solidFill>
            </a:rPr>
            <a:t>………………….</a:t>
          </a:r>
          <a:r>
            <a:rPr lang="en-GB" sz="3100" kern="1200" noProof="0" dirty="0" smtClean="0">
              <a:solidFill>
                <a:schemeClr val="tx1"/>
              </a:solidFill>
            </a:rPr>
            <a:t> </a:t>
          </a:r>
          <a:r>
            <a:rPr lang="en-GB" sz="2400" kern="1200" noProof="0" dirty="0" smtClean="0">
              <a:solidFill>
                <a:schemeClr val="tx1"/>
              </a:solidFill>
            </a:rPr>
            <a:t>the lower house/The House of Parliament</a:t>
          </a:r>
          <a:r>
            <a:rPr lang="cs-CZ" sz="2400" kern="1200" dirty="0" smtClean="0">
              <a:solidFill>
                <a:schemeClr val="tx1"/>
              </a:solidFill>
            </a:rPr>
            <a:t>)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0" y="552"/>
        <a:ext cx="3316505" cy="2154694"/>
      </dsp:txXfrm>
    </dsp:sp>
    <dsp:sp modelId="{E6C5A392-F87E-4FBB-A33D-161BED8A7EF5}">
      <dsp:nvSpPr>
        <dsp:cNvPr id="0" name=""/>
        <dsp:cNvSpPr/>
      </dsp:nvSpPr>
      <dsp:spPr>
        <a:xfrm>
          <a:off x="3316505" y="2370716"/>
          <a:ext cx="4974758" cy="215469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" tIns="17145" rIns="17145" bIns="17145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…   </a:t>
          </a:r>
          <a:r>
            <a:rPr lang="cs-CZ" sz="2400" kern="1200" dirty="0" err="1" smtClean="0"/>
            <a:t>members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err="1" smtClean="0"/>
            <a:t>Elected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for</a:t>
          </a:r>
          <a:r>
            <a:rPr lang="cs-CZ" sz="2400" kern="1200" dirty="0" smtClean="0"/>
            <a:t> … </a:t>
          </a:r>
          <a:r>
            <a:rPr lang="cs-CZ" sz="2400" kern="1200" dirty="0" err="1" smtClean="0"/>
            <a:t>years</a:t>
          </a:r>
          <a:r>
            <a:rPr lang="cs-CZ" sz="2400" kern="1200" dirty="0" smtClean="0"/>
            <a:t>, </a:t>
          </a:r>
          <a:r>
            <a:rPr lang="cs-CZ" sz="2400" kern="1200" dirty="0" err="1" smtClean="0"/>
            <a:t>every</a:t>
          </a:r>
          <a:r>
            <a:rPr lang="cs-CZ" sz="2400" kern="1200" dirty="0" smtClean="0"/>
            <a:t> ….  </a:t>
          </a:r>
          <a:r>
            <a:rPr lang="cs-CZ" sz="2400" kern="1200" dirty="0" err="1" smtClean="0"/>
            <a:t>years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one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third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of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the</a:t>
          </a:r>
          <a:r>
            <a:rPr lang="cs-CZ" sz="2400" kern="1200" dirty="0" smtClean="0"/>
            <a:t> </a:t>
          </a:r>
          <a:r>
            <a:rPr lang="cs-CZ" sz="2400" kern="1200" dirty="0" err="1" smtClean="0"/>
            <a:t>Senators</a:t>
          </a:r>
          <a:r>
            <a:rPr lang="cs-CZ" sz="2400" kern="1200" dirty="0" smtClean="0"/>
            <a:t> are  </a:t>
          </a:r>
          <a:r>
            <a:rPr lang="cs-CZ" sz="2400" kern="1200" dirty="0" err="1" smtClean="0"/>
            <a:t>renewed</a:t>
          </a:r>
          <a:r>
            <a:rPr lang="cs-CZ" sz="2400" kern="1200" dirty="0" smtClean="0"/>
            <a:t> </a:t>
          </a:r>
          <a:endParaRPr lang="cs-CZ" sz="2400" kern="1200" dirty="0"/>
        </a:p>
      </dsp:txBody>
      <dsp:txXfrm>
        <a:off x="3316505" y="2370716"/>
        <a:ext cx="4974758" cy="2154694"/>
      </dsp:txXfrm>
    </dsp:sp>
    <dsp:sp modelId="{F53CE053-08E2-4F57-BB13-8AC50D42423A}">
      <dsp:nvSpPr>
        <dsp:cNvPr id="0" name=""/>
        <dsp:cNvSpPr/>
      </dsp:nvSpPr>
      <dsp:spPr>
        <a:xfrm>
          <a:off x="0" y="2370716"/>
          <a:ext cx="3316505" cy="2154694"/>
        </a:xfrm>
        <a:prstGeom prst="roundRect">
          <a:avLst/>
        </a:prstGeom>
        <a:solidFill>
          <a:schemeClr val="bg1"/>
        </a:solidFill>
        <a:ln w="25400" cap="flat" cmpd="sng" algn="ctr">
          <a:solidFill>
            <a:srgbClr val="FF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>
              <a:solidFill>
                <a:schemeClr val="tx1"/>
              </a:solidFill>
            </a:rPr>
            <a:t>…………….</a:t>
          </a:r>
        </a:p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/>
              </a:solidFill>
            </a:rPr>
            <a:t>(</a:t>
          </a:r>
          <a:r>
            <a:rPr lang="cs-CZ" sz="2400" kern="1200" dirty="0" err="1" smtClean="0">
              <a:solidFill>
                <a:schemeClr val="tx1"/>
              </a:solidFill>
            </a:rPr>
            <a:t>the</a:t>
          </a:r>
          <a:r>
            <a:rPr lang="cs-CZ" sz="2400" kern="1200" dirty="0" smtClean="0">
              <a:solidFill>
                <a:schemeClr val="tx1"/>
              </a:solidFill>
            </a:rPr>
            <a:t> </a:t>
          </a:r>
          <a:r>
            <a:rPr lang="cs-CZ" sz="2400" kern="1200" dirty="0" err="1" smtClean="0">
              <a:solidFill>
                <a:schemeClr val="tx1"/>
              </a:solidFill>
            </a:rPr>
            <a:t>upper</a:t>
          </a:r>
          <a:r>
            <a:rPr lang="cs-CZ" sz="2400" kern="1200" dirty="0" smtClean="0">
              <a:solidFill>
                <a:schemeClr val="tx1"/>
              </a:solidFill>
            </a:rPr>
            <a:t> house)</a:t>
          </a:r>
          <a:endParaRPr lang="cs-CZ" sz="2400" kern="1200" dirty="0">
            <a:solidFill>
              <a:schemeClr val="tx1"/>
            </a:solidFill>
          </a:endParaRPr>
        </a:p>
      </dsp:txBody>
      <dsp:txXfrm>
        <a:off x="0" y="2370716"/>
        <a:ext cx="3316505" cy="21546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02D226-354C-4220-B128-9EE7A8CF3EE9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311A1-DE37-483C-9929-A300773128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311A1-DE37-483C-9929-A300773128D5}" type="slidenum">
              <a:rPr lang="cs-CZ" smtClean="0"/>
              <a:pPr/>
              <a:t>48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Flag_of_the_Czech_Republic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cs.wikipedia.org/wiki/Soubor:Coat_of_arms_of_the_Czech_Republic.sv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2/23/Czech_Rep._-_Bohemia,_Moravia_and_Silesia_III_(en)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c/cc/Snemovna_Prague_468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1/1f/Senat_Wallenstein_palace_Prague_4677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6/6d/Garden_of_Straka_Academy,_Prague_Mal%C3%A1_Strana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hyperlink" Target="http://cs.wikipedia.org/wiki/Soubor:Herrenha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5.jpeg"/><Relationship Id="rId7" Type="http://schemas.openxmlformats.org/officeDocument/2006/relationships/hyperlink" Target="http://cs.wikipedia.org/wiki/Soubor:New_granite_sculpture_of_Radegast.jpg" TargetMode="External"/><Relationship Id="rId2" Type="http://schemas.openxmlformats.org/officeDocument/2006/relationships/hyperlink" Target="http://cs.wikipedia.org/wiki/Soubor:Radho%C5%A1%C5%A5,_kap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hyperlink" Target="http://en.wikipedia.org/wiki/File:Praded_letecky_pohled_01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2.png"/><Relationship Id="rId2" Type="http://schemas.openxmlformats.org/officeDocument/2006/relationships/hyperlink" Target="http://cs.wikipedia.org/wiki/Soubor:Soutok_labe-ohr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hyperlink" Target="//upload.wikimedia.org/wikipedia/commons/8/85/Usti_strekov.jpg" TargetMode="Externa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7" Type="http://schemas.openxmlformats.org/officeDocument/2006/relationships/image" Target="../media/image27.jpeg"/><Relationship Id="rId2" Type="http://schemas.openxmlformats.org/officeDocument/2006/relationships/hyperlink" Target="http://en.wikipedia.org/wiki/Graphite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emf"/><Relationship Id="rId5" Type="http://schemas.openxmlformats.org/officeDocument/2006/relationships/image" Target="../media/image25.emf"/><Relationship Id="rId4" Type="http://schemas.openxmlformats.org/officeDocument/2006/relationships/image" Target="../media/image24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0.e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wmf"/><Relationship Id="rId4" Type="http://schemas.openxmlformats.org/officeDocument/2006/relationships/hyperlink" Target="http://www.ceske-koralky.cz/satonove-koralky/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3" Type="http://schemas.openxmlformats.org/officeDocument/2006/relationships/audio" Target="../media/audio2.wav"/><Relationship Id="rId7" Type="http://schemas.openxmlformats.org/officeDocument/2006/relationships/image" Target="../media/image4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audio" Target="../media/audio4.wav"/><Relationship Id="rId4" Type="http://schemas.openxmlformats.org/officeDocument/2006/relationships/audio" Target="../media/audio3.wav"/><Relationship Id="rId9" Type="http://schemas.openxmlformats.org/officeDocument/2006/relationships/image" Target="../media/image42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wmf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wmf"/><Relationship Id="rId3" Type="http://schemas.openxmlformats.org/officeDocument/2006/relationships/image" Target="../media/image48.wmf"/><Relationship Id="rId7" Type="http://schemas.openxmlformats.org/officeDocument/2006/relationships/image" Target="../media/image52.wmf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wmf"/><Relationship Id="rId5" Type="http://schemas.openxmlformats.org/officeDocument/2006/relationships/image" Target="../media/image50.wmf"/><Relationship Id="rId4" Type="http://schemas.openxmlformats.org/officeDocument/2006/relationships/image" Target="../media/image49.wm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wmf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2YsAZHlg0RA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vlast.cz/platidla-ceske-republiky/" TargetMode="External"/><Relationship Id="rId2" Type="http://schemas.openxmlformats.org/officeDocument/2006/relationships/hyperlink" Target="http://cs.wikipedia.org/wiki/Old%C5%99ich_Kulh%C3%A1ne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tsnotes.com/catalog/banknotes/czech.html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jpeg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wmf"/><Relationship Id="rId3" Type="http://schemas.openxmlformats.org/officeDocument/2006/relationships/image" Target="../media/image63.wmf"/><Relationship Id="rId7" Type="http://schemas.openxmlformats.org/officeDocument/2006/relationships/image" Target="../media/image67.png"/><Relationship Id="rId2" Type="http://schemas.openxmlformats.org/officeDocument/2006/relationships/image" Target="../media/image6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wmf"/><Relationship Id="rId11" Type="http://schemas.openxmlformats.org/officeDocument/2006/relationships/image" Target="../media/image71.wmf"/><Relationship Id="rId5" Type="http://schemas.openxmlformats.org/officeDocument/2006/relationships/image" Target="../media/image65.wmf"/><Relationship Id="rId10" Type="http://schemas.openxmlformats.org/officeDocument/2006/relationships/image" Target="../media/image70.png"/><Relationship Id="rId4" Type="http://schemas.openxmlformats.org/officeDocument/2006/relationships/image" Target="../media/image64.wmf"/><Relationship Id="rId9" Type="http://schemas.openxmlformats.org/officeDocument/2006/relationships/image" Target="../media/image6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wmf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wmf"/><Relationship Id="rId5" Type="http://schemas.openxmlformats.org/officeDocument/2006/relationships/image" Target="../media/image74.wmf"/><Relationship Id="rId4" Type="http://schemas.openxmlformats.org/officeDocument/2006/relationships/image" Target="../media/image73.wmf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eagri.cz/public/web/mze/zemedelstvi/" TargetMode="External"/><Relationship Id="rId2" Type="http://schemas.openxmlformats.org/officeDocument/2006/relationships/hyperlink" Target="http://wiki.aktualne.centrum.cz/hruby-domaci-produkt-hdp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usinessinfo.cz/en/articles/analysis-of-the-automotive-industry-in-the-czech-republic-36249.html" TargetMode="External"/><Relationship Id="rId5" Type="http://schemas.openxmlformats.org/officeDocument/2006/relationships/hyperlink" Target="http://www.businessinfo.cz/en/about-the-czech-republic/basic-data.html" TargetMode="External"/><Relationship Id="rId4" Type="http://schemas.openxmlformats.org/officeDocument/2006/relationships/hyperlink" Target="http://eagri.cz/public/web/file/109294/Akt._trendy_EN_final_full.pdf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echtradeoffices.com/d/documents/02/sklarsky.pdf" TargetMode="External"/><Relationship Id="rId2" Type="http://schemas.openxmlformats.org/officeDocument/2006/relationships/hyperlink" Target="http://www.businessinfo.cz/en/articles/analysis-of-the-automotive-industry-in-the-czech-republic-36249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zechtradeoffices.com/about-czech-republic/export-sectors/" TargetMode="Externa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e/e7/Czech_Rep._-_Bohemia,_Moravia_and_Silesia_III.png/800px-Czech_Rep._-_Bohemia,_Moravia_and_Silesia_III.png" TargetMode="Externa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6/6c/Tom%C3%A1%C5%A1_Garrigue_Masaryk_1925.PNG/423px-Tom%C3%A1%C5%A1_Garrigue_Masaryk_1925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5" descr="GYMLOVO_logo BRV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cs-CZ" sz="4500" dirty="0" smtClean="0">
                <a:latin typeface="Times New Roman" pitchFamily="18" charset="0"/>
              </a:rPr>
              <a:t>Prezentace „</a:t>
            </a:r>
            <a:r>
              <a:rPr lang="cs-CZ" sz="4500" dirty="0" err="1" smtClean="0">
                <a:latin typeface="Times New Roman" pitchFamily="18" charset="0"/>
              </a:rPr>
              <a:t>The</a:t>
            </a:r>
            <a:r>
              <a:rPr lang="cs-CZ" sz="4500" dirty="0" smtClean="0">
                <a:latin typeface="Times New Roman" pitchFamily="18" charset="0"/>
              </a:rPr>
              <a:t> </a:t>
            </a:r>
            <a:r>
              <a:rPr lang="cs-CZ" sz="4500" dirty="0" err="1" smtClean="0">
                <a:latin typeface="Times New Roman" pitchFamily="18" charset="0"/>
              </a:rPr>
              <a:t>Czech</a:t>
            </a:r>
            <a:r>
              <a:rPr lang="cs-CZ" sz="4500" dirty="0" smtClean="0">
                <a:latin typeface="Times New Roman" pitchFamily="18" charset="0"/>
              </a:rPr>
              <a:t> </a:t>
            </a:r>
            <a:r>
              <a:rPr lang="cs-CZ" sz="4500" dirty="0" err="1" smtClean="0">
                <a:latin typeface="Times New Roman" pitchFamily="18" charset="0"/>
              </a:rPr>
              <a:t>Republic</a:t>
            </a:r>
            <a:r>
              <a:rPr lang="cs-CZ" sz="4500" dirty="0" smtClean="0">
                <a:latin typeface="Times New Roman" pitchFamily="18" charset="0"/>
              </a:rPr>
              <a:t>“ je určena k opakování a přípravě k ústní části maturitní zkoušky z anglického jazyka zejména pro žáky septimy, oktávy, třetích a čtvrtých ročníků gymnázia. Prezentace, nebo její části mohou být použity při výuce i mladších žáků.</a:t>
            </a:r>
          </a:p>
          <a:p>
            <a:pPr>
              <a:buNone/>
            </a:pPr>
            <a:r>
              <a:rPr lang="cs-CZ" sz="4500" dirty="0" smtClean="0">
                <a:latin typeface="Times New Roman" pitchFamily="18" charset="0"/>
              </a:rPr>
              <a:t>	 	Snímky jsou řazeny podle následující osnovy: všeobecná data, politický systém, zeměpis, ekonomika, historie, zajímavá místa, kultura- slavné osobnosti, zvyklosti. Žáci  na základě nabídnuté slovní zásoby tvoří věty;  překládají – testují svou slovní zásobu, případně doplňují chybějící informace. v zeměpisné části testují své znalosti na základě obrazových </a:t>
            </a:r>
            <a:r>
              <a:rPr lang="cs-CZ" sz="4500" dirty="0" err="1" smtClean="0">
                <a:latin typeface="Times New Roman" pitchFamily="18" charset="0"/>
              </a:rPr>
              <a:t>indícií</a:t>
            </a:r>
            <a:r>
              <a:rPr lang="cs-CZ" sz="4500" dirty="0" smtClean="0">
                <a:latin typeface="Times New Roman" pitchFamily="18" charset="0"/>
              </a:rPr>
              <a:t>,  v části „historie“si nahlas nebo samostatně přečtou jim známé skutečnosti a v závěru si otestují znalost několika zlomových okamžiků naší historie připomínaných národními svátky v našem kalendáři. V sekci „</a:t>
            </a:r>
            <a:r>
              <a:rPr lang="cs-CZ" sz="4500" dirty="0" err="1" smtClean="0">
                <a:latin typeface="Times New Roman" pitchFamily="18" charset="0"/>
              </a:rPr>
              <a:t>places</a:t>
            </a:r>
            <a:r>
              <a:rPr lang="cs-CZ" sz="4500" dirty="0" smtClean="0">
                <a:latin typeface="Times New Roman" pitchFamily="18" charset="0"/>
              </a:rPr>
              <a:t> </a:t>
            </a:r>
            <a:r>
              <a:rPr lang="cs-CZ" sz="4500" dirty="0" err="1" smtClean="0">
                <a:latin typeface="Times New Roman" pitchFamily="18" charset="0"/>
              </a:rPr>
              <a:t>of</a:t>
            </a:r>
            <a:r>
              <a:rPr lang="cs-CZ" sz="4500" dirty="0" smtClean="0">
                <a:latin typeface="Times New Roman" pitchFamily="18" charset="0"/>
              </a:rPr>
              <a:t> </a:t>
            </a:r>
            <a:r>
              <a:rPr lang="cs-CZ" sz="4500" dirty="0" err="1" smtClean="0">
                <a:latin typeface="Times New Roman" pitchFamily="18" charset="0"/>
              </a:rPr>
              <a:t>interest</a:t>
            </a:r>
            <a:r>
              <a:rPr lang="cs-CZ" sz="4500" dirty="0" smtClean="0">
                <a:latin typeface="Times New Roman" pitchFamily="18" charset="0"/>
              </a:rPr>
              <a:t> „se pracuje s hypertextovým odkazem na video </a:t>
            </a:r>
            <a:r>
              <a:rPr lang="cs-CZ" sz="4500" dirty="0" err="1" smtClean="0">
                <a:latin typeface="Times New Roman" pitchFamily="18" charset="0"/>
              </a:rPr>
              <a:t>UNESCa</a:t>
            </a:r>
            <a:r>
              <a:rPr lang="cs-CZ" sz="4500" dirty="0" smtClean="0">
                <a:latin typeface="Times New Roman" pitchFamily="18" charset="0"/>
              </a:rPr>
              <a:t> o českých památkách zapsaných do světového kulturního dědictví. Zde bych nechala prostor  žákům ať si samostatně na internetu  (třeba doma) najdou taková místa v ČR, která buď navštívili nebo jim jsou milá (přírodní rezervace, rekreační oblasti, sportoviště většího významu…) stejně tak v sekci“kultura“ jsou nabídnuté hypertextové odkazy .Žáci je mohou  využít, nebo si najít jiné a pohovořit o takových osobnostech ĆR, kterých si sami váží. V části věnované zvykům jsou nastíněny jen obecné trendy a specifické tradice budou probrány v rámci jednotlivých svátků (</a:t>
            </a:r>
            <a:r>
              <a:rPr lang="cs-CZ" sz="4500" dirty="0" err="1" smtClean="0">
                <a:latin typeface="Times New Roman" pitchFamily="18" charset="0"/>
              </a:rPr>
              <a:t>Customs</a:t>
            </a:r>
            <a:r>
              <a:rPr lang="cs-CZ" sz="4500" dirty="0" smtClean="0">
                <a:latin typeface="Times New Roman" pitchFamily="18" charset="0"/>
              </a:rPr>
              <a:t> – </a:t>
            </a:r>
            <a:r>
              <a:rPr lang="cs-CZ" sz="4500" dirty="0" err="1" smtClean="0">
                <a:latin typeface="Times New Roman" pitchFamily="18" charset="0"/>
              </a:rPr>
              <a:t>holiday</a:t>
            </a:r>
            <a:r>
              <a:rPr lang="cs-CZ" sz="4500" dirty="0" smtClean="0">
                <a:latin typeface="Times New Roman" pitchFamily="18" charset="0"/>
              </a:rPr>
              <a:t>). Obrázky zakrývají slovní zásobu, kterou by již měli žáci znát, a tak si ji zopakují.</a:t>
            </a:r>
          </a:p>
          <a:p>
            <a:pPr>
              <a:buNone/>
            </a:pPr>
            <a:r>
              <a:rPr lang="cs-CZ" sz="4500" dirty="0" smtClean="0">
                <a:latin typeface="Times New Roman" pitchFamily="18" charset="0"/>
              </a:rPr>
              <a:t>		Prezentace může být použita pro procvičení jednotlivých témat osnovy v několika vyučovacích hodinách.</a:t>
            </a:r>
            <a:endParaRPr lang="cs-CZ" sz="4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395536" y="1484784"/>
            <a:ext cx="81369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3200" b="1" dirty="0" smtClean="0"/>
              <a:t>Prague – </a:t>
            </a:r>
            <a:r>
              <a:rPr lang="en-GB" sz="2400" b="1" dirty="0" smtClean="0"/>
              <a:t>capital city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/>
              <a:t>Parliamentary democracy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/>
              <a:t>President	 ...	</a:t>
            </a:r>
            <a:r>
              <a:rPr lang="en-GB" sz="2400" b="1" dirty="0" smtClean="0"/>
              <a:t>head of state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/>
              <a:t>Prime minister …	 </a:t>
            </a:r>
            <a:r>
              <a:rPr lang="en-GB" sz="2400" b="1" dirty="0" smtClean="0"/>
              <a:t>head of government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/>
              <a:t>Currency … </a:t>
            </a:r>
            <a:r>
              <a:rPr lang="en-GB" sz="2400" b="1" dirty="0" smtClean="0"/>
              <a:t>Czech Crown (</a:t>
            </a:r>
            <a:r>
              <a:rPr lang="en-GB" sz="2400" dirty="0" smtClean="0"/>
              <a:t>1 crown (</a:t>
            </a:r>
            <a:r>
              <a:rPr lang="en-GB" sz="2400" dirty="0" err="1" smtClean="0"/>
              <a:t>Kc</a:t>
            </a:r>
            <a:r>
              <a:rPr lang="en-GB" sz="2400" dirty="0" smtClean="0"/>
              <a:t>) = 100 </a:t>
            </a:r>
            <a:r>
              <a:rPr lang="en-GB" sz="2400" dirty="0" err="1" smtClean="0"/>
              <a:t>hellers</a:t>
            </a:r>
            <a:r>
              <a:rPr lang="en-GB" sz="2400" dirty="0" smtClean="0"/>
              <a:t> (</a:t>
            </a:r>
            <a:r>
              <a:rPr lang="en-GB" sz="2400" dirty="0" err="1" smtClean="0"/>
              <a:t>hal</a:t>
            </a:r>
            <a:r>
              <a:rPr lang="en-GB" sz="2400" dirty="0" smtClean="0"/>
              <a:t>))</a:t>
            </a:r>
            <a:endParaRPr lang="en-GB" sz="2400" b="1" dirty="0" smtClean="0"/>
          </a:p>
          <a:p>
            <a:pPr>
              <a:buFont typeface="Arial" pitchFamily="34" charset="0"/>
              <a:buChar char="•"/>
            </a:pPr>
            <a:r>
              <a:rPr lang="en-GB" sz="3200" b="1" dirty="0" smtClean="0"/>
              <a:t>Population  …	</a:t>
            </a:r>
            <a:r>
              <a:rPr lang="en-GB" sz="2400" b="1" dirty="0" smtClean="0"/>
              <a:t>over 10 million inhabitants</a:t>
            </a: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3200" b="1" dirty="0" smtClean="0"/>
              <a:t>Official language – </a:t>
            </a:r>
            <a:r>
              <a:rPr lang="en-GB" sz="2400" b="1" dirty="0" smtClean="0"/>
              <a:t>Czech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/>
              <a:t>National anthem </a:t>
            </a:r>
            <a:r>
              <a:rPr lang="en-GB" sz="2400" b="1" dirty="0" smtClean="0"/>
              <a:t>– Where is my home?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/>
              <a:t>member of NATO - </a:t>
            </a:r>
            <a:r>
              <a:rPr lang="en-GB" sz="2400" b="1" dirty="0" smtClean="0"/>
              <a:t>since 1999 </a:t>
            </a:r>
          </a:p>
          <a:p>
            <a:pPr>
              <a:buFont typeface="Arial" pitchFamily="34" charset="0"/>
              <a:buChar char="•"/>
            </a:pPr>
            <a:r>
              <a:rPr lang="en-GB" sz="3200" b="1" dirty="0" smtClean="0"/>
              <a:t>member of the European Union - </a:t>
            </a:r>
            <a:r>
              <a:rPr lang="en-GB" sz="2400" b="1" dirty="0" smtClean="0"/>
              <a:t>since 2004 </a:t>
            </a:r>
            <a:endParaRPr lang="en-GB" sz="24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chemeClr val="accent1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THE CZECH REPUBLIC</a:t>
            </a:r>
            <a:br>
              <a:rPr lang="cs-CZ" b="1" dirty="0" smtClean="0"/>
            </a:br>
            <a:r>
              <a:rPr lang="cs-CZ" sz="3600" b="1" dirty="0" smtClean="0"/>
              <a:t>1993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endParaRPr lang="cs-CZ" sz="3600" dirty="0"/>
          </a:p>
        </p:txBody>
      </p:sp>
      <p:pic>
        <p:nvPicPr>
          <p:cNvPr id="16386" name="Picture 2" descr="Vlajka Česka">
            <a:hlinkClick r:id="rId2" tooltip="Vlajka Česk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62682"/>
            <a:ext cx="1047750" cy="695325"/>
          </a:xfrm>
          <a:prstGeom prst="rect">
            <a:avLst/>
          </a:prstGeom>
          <a:noFill/>
        </p:spPr>
      </p:pic>
      <p:pic>
        <p:nvPicPr>
          <p:cNvPr id="16388" name="Picture 4" descr="Znak Česka">
            <a:hlinkClick r:id="rId4" tooltip="Znak Česka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318666"/>
            <a:ext cx="857250" cy="102870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39552" y="3326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38964" y="3326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 descr="File:Czech Rep. - Bohemia, Moravia and Silesia III (en)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958" y="1556792"/>
            <a:ext cx="8882042" cy="5040560"/>
          </a:xfrm>
          <a:prstGeom prst="rect">
            <a:avLst/>
          </a:prstGeom>
          <a:noFill/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1">
              <a:lumMod val="75000"/>
            </a:schemeClr>
          </a:solidFill>
          <a:ln w="38100">
            <a:solidFill>
              <a:srgbClr val="FF0000"/>
            </a:solidFill>
          </a:ln>
        </p:spPr>
        <p:txBody>
          <a:bodyPr anchor="ctr"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What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information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about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the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Czech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Republic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can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you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get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from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this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picture</a:t>
            </a:r>
            <a:r>
              <a:rPr lang="cs-CZ" sz="3600" b="1" dirty="0" smtClean="0">
                <a:solidFill>
                  <a:schemeClr val="bg1"/>
                </a:solidFill>
              </a:rPr>
              <a:t>?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69660"/>
          </a:xfrm>
          <a:prstGeom prst="rect">
            <a:avLst/>
          </a:prstGeom>
          <a:solidFill>
            <a:srgbClr val="FFFED9"/>
          </a:solidFill>
          <a:ln>
            <a:solidFill>
              <a:srgbClr val="FEF9DA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 smtClean="0"/>
              <a:t>vocabulary: </a:t>
            </a:r>
            <a:r>
              <a:rPr lang="en-GB" sz="2400" b="1" dirty="0" smtClean="0"/>
              <a:t>to comprise  </a:t>
            </a:r>
            <a:r>
              <a:rPr lang="en-GB" sz="2400" dirty="0" err="1" smtClean="0"/>
              <a:t>sth</a:t>
            </a:r>
            <a:r>
              <a:rPr lang="cs-CZ" sz="2400" dirty="0" smtClean="0"/>
              <a:t> </a:t>
            </a:r>
            <a:r>
              <a:rPr lang="en-GB" sz="2400" b="1" dirty="0" smtClean="0"/>
              <a:t>/ be comprised of/ to consist of</a:t>
            </a:r>
            <a:r>
              <a:rPr lang="en-GB" sz="2400" dirty="0" smtClean="0"/>
              <a:t>, three original countries of The Czech crown, the Czech Lands , </a:t>
            </a:r>
            <a:r>
              <a:rPr lang="en-GB" sz="2400" b="1" dirty="0" smtClean="0"/>
              <a:t>to divide into, </a:t>
            </a:r>
            <a:r>
              <a:rPr lang="en-GB" sz="2400" dirty="0" smtClean="0"/>
              <a:t>self-administrating , regions, fourteen, </a:t>
            </a:r>
            <a:r>
              <a:rPr lang="en-GB" sz="2400" b="1" dirty="0" smtClean="0"/>
              <a:t>to contain </a:t>
            </a:r>
            <a:r>
              <a:rPr lang="en-GB" sz="2400" dirty="0" err="1" smtClean="0"/>
              <a:t>sth</a:t>
            </a:r>
            <a:r>
              <a:rPr lang="en-GB" sz="2400" dirty="0" smtClean="0"/>
              <a:t>, coat of arms, eagle, lion, crowned, Moravian, Silesian, Czech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676456" y="12687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>
            <a:normAutofit fontScale="92500" lnSpcReduction="20000"/>
          </a:bodyPr>
          <a:lstStyle/>
          <a:p>
            <a:endParaRPr lang="cs-CZ" sz="2400" b="1" i="1" dirty="0" smtClean="0"/>
          </a:p>
          <a:p>
            <a:r>
              <a:rPr lang="cs-CZ" sz="2400" b="1" i="1" dirty="0" smtClean="0"/>
              <a:t>ČR má rozlohu 78 864 km</a:t>
            </a:r>
            <a:r>
              <a:rPr lang="cs-CZ" sz="2400" b="1" i="1" baseline="30000" dirty="0" smtClean="0"/>
              <a:t>2 </a:t>
            </a:r>
          </a:p>
          <a:p>
            <a:pPr>
              <a:buNone/>
            </a:pPr>
            <a:r>
              <a:rPr lang="cs-CZ" sz="2400" b="1" i="1" baseline="30000" dirty="0" smtClean="0"/>
              <a:t>…………………………………………………………………………………………………………………………………….. </a:t>
            </a:r>
          </a:p>
          <a:p>
            <a:r>
              <a:rPr lang="cs-CZ" sz="2400" b="1" i="1" dirty="0" smtClean="0"/>
              <a:t>ČR má asi  10,5 milionů obyvatel </a:t>
            </a:r>
          </a:p>
          <a:p>
            <a:pPr>
              <a:buNone/>
            </a:pPr>
            <a:r>
              <a:rPr lang="cs-CZ" sz="2400" i="1" dirty="0" smtClean="0"/>
              <a:t>	(Češi</a:t>
            </a:r>
            <a:r>
              <a:rPr lang="fi-FI" sz="2400" dirty="0" smtClean="0"/>
              <a:t> 81,1 %, Morav</a:t>
            </a:r>
            <a:r>
              <a:rPr lang="cs-CZ" sz="2400" dirty="0" err="1" smtClean="0"/>
              <a:t>ané</a:t>
            </a:r>
            <a:r>
              <a:rPr lang="cs-CZ" sz="2400" dirty="0" smtClean="0"/>
              <a:t> </a:t>
            </a:r>
            <a:r>
              <a:rPr lang="fi-FI" sz="2400" dirty="0" smtClean="0"/>
              <a:t>13,2 %, S</a:t>
            </a:r>
            <a:r>
              <a:rPr lang="cs-CZ" sz="2400" dirty="0" err="1" smtClean="0"/>
              <a:t>lezané</a:t>
            </a:r>
            <a:r>
              <a:rPr lang="cs-CZ" sz="2400" dirty="0" smtClean="0"/>
              <a:t> </a:t>
            </a:r>
            <a:r>
              <a:rPr lang="fi-FI" sz="2400" dirty="0" smtClean="0"/>
              <a:t>0,4 %</a:t>
            </a:r>
            <a:r>
              <a:rPr lang="cs-CZ" sz="2400" dirty="0" smtClean="0"/>
              <a:t>, menšiny: Slováci, Poláci, Němci; hlavní náboženství: římskokatolické 39,2 %,  protestantské 4,1 % )</a:t>
            </a:r>
            <a:r>
              <a:rPr lang="cs-CZ" sz="2400" i="1" dirty="0" smtClean="0"/>
              <a:t> </a:t>
            </a:r>
          </a:p>
          <a:p>
            <a:pPr>
              <a:buNone/>
            </a:pPr>
            <a:r>
              <a:rPr lang="cs-CZ" sz="2400" b="1" i="1" dirty="0" smtClean="0"/>
              <a:t>………………………………………………………………………………………..</a:t>
            </a:r>
          </a:p>
          <a:p>
            <a:r>
              <a:rPr lang="cs-CZ" sz="2400" b="1" i="1" dirty="0" smtClean="0"/>
              <a:t>ČR je státem ve střední Evropě</a:t>
            </a:r>
          </a:p>
          <a:p>
            <a:pPr>
              <a:buNone/>
            </a:pPr>
            <a:r>
              <a:rPr lang="cs-CZ" sz="2400" b="1" i="1" dirty="0" smtClean="0"/>
              <a:t>…..……………………………………………………………………………………</a:t>
            </a:r>
          </a:p>
          <a:p>
            <a:r>
              <a:rPr lang="cs-CZ" sz="2400" b="1" i="1" dirty="0" smtClean="0"/>
              <a:t>Hlavní město české republiky je Praha.</a:t>
            </a:r>
          </a:p>
          <a:p>
            <a:pPr>
              <a:buNone/>
            </a:pPr>
            <a:r>
              <a:rPr lang="cs-CZ" sz="2400" dirty="0" smtClean="0"/>
              <a:t>…..………………………………………………………………………………………</a:t>
            </a:r>
          </a:p>
          <a:p>
            <a:r>
              <a:rPr lang="cs-CZ" sz="2400" b="1" i="1" dirty="0" smtClean="0"/>
              <a:t>ČR sousedí s Polskem na severu, s Německem na západě, s Rakouskem  na jihu a Slovenskem na východě.</a:t>
            </a:r>
          </a:p>
          <a:p>
            <a:pPr>
              <a:buNone/>
            </a:pPr>
            <a:r>
              <a:rPr lang="cs-CZ" sz="2400" b="1" i="1" dirty="0" smtClean="0"/>
              <a:t>….………………………………………………………………………………………</a:t>
            </a:r>
          </a:p>
          <a:p>
            <a:endParaRPr lang="cs-CZ" sz="2400" b="1" i="1" dirty="0" smtClean="0"/>
          </a:p>
          <a:p>
            <a:endParaRPr lang="cs-CZ" sz="2400" b="1" i="1" dirty="0" smtClean="0"/>
          </a:p>
          <a:p>
            <a:endParaRPr lang="cs-CZ" sz="2400" b="1" i="1" dirty="0" smtClean="0"/>
          </a:p>
          <a:p>
            <a:endParaRPr lang="cs-CZ" sz="2400" b="1" i="1" dirty="0" smtClean="0"/>
          </a:p>
          <a:p>
            <a:endParaRPr lang="cs-CZ" sz="2400" b="1" i="1" dirty="0" smtClean="0"/>
          </a:p>
          <a:p>
            <a:endParaRPr lang="cs-CZ" sz="2400" b="1" i="1" dirty="0" smtClean="0"/>
          </a:p>
          <a:p>
            <a:endParaRPr lang="cs-CZ" sz="2400" b="1" i="1" dirty="0" smtClean="0"/>
          </a:p>
          <a:p>
            <a:endParaRPr lang="cs-CZ" sz="2400" b="1" i="1" dirty="0" smtClean="0"/>
          </a:p>
          <a:p>
            <a:pPr>
              <a:buNone/>
            </a:pPr>
            <a:endParaRPr lang="cs-CZ" sz="2400" b="1" i="1" baseline="30000" dirty="0" smtClean="0"/>
          </a:p>
          <a:p>
            <a:pPr>
              <a:buNone/>
            </a:pPr>
            <a:endParaRPr lang="cs-CZ" sz="2400" b="1" i="1" baseline="30000" dirty="0" smtClean="0"/>
          </a:p>
          <a:p>
            <a:pPr>
              <a:buNone/>
            </a:pPr>
            <a:endParaRPr lang="cs-CZ" sz="24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772816"/>
            <a:ext cx="7992888" cy="45243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The Czech Republic has an area over 78,000 sq km (of 78,864 sq km)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The Czech Republic has got about 10.5 million inhabitants</a:t>
            </a:r>
          </a:p>
          <a:p>
            <a:r>
              <a:rPr lang="en-GB" sz="2400" dirty="0" smtClean="0"/>
              <a:t>(Czech 81,1 %, Moravian 13,2 %, Silesian 0,4 %, minorities- Slovaks, Romany, Polish, Germans; main religions: Roman Catholic – 39,2 %; Protestant – 4,1 %)</a:t>
            </a:r>
            <a:endParaRPr lang="en-GB" sz="2400" b="1" dirty="0" smtClean="0"/>
          </a:p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The Czech Republic is a state in the middle of Europe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The capital city is Prague</a:t>
            </a:r>
          </a:p>
          <a:p>
            <a:pPr>
              <a:buFont typeface="Arial" pitchFamily="34" charset="0"/>
              <a:buChar char="•"/>
            </a:pPr>
            <a:r>
              <a:rPr lang="en-GB" sz="2400" b="1" dirty="0" smtClean="0"/>
              <a:t>The Czech Republic borders on Poland in the North, on Germany in the West, on Austria in the South , and on Slovakia in the East</a:t>
            </a:r>
          </a:p>
          <a:p>
            <a:endParaRPr lang="en-GB" sz="2400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Translate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following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sentences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260648"/>
            <a:ext cx="8208912" cy="1569660"/>
          </a:xfrm>
          <a:prstGeom prst="rect">
            <a:avLst/>
          </a:prstGeom>
          <a:solidFill>
            <a:srgbClr val="FFFED9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vocabulary:</a:t>
            </a:r>
          </a:p>
          <a:p>
            <a:r>
              <a:rPr lang="en-GB" sz="2400" dirty="0" smtClean="0"/>
              <a:t>sq km, area, about, in Central Europe, </a:t>
            </a:r>
            <a:r>
              <a:rPr lang="en-GB" sz="2400" b="1" dirty="0" smtClean="0"/>
              <a:t>border on / </a:t>
            </a:r>
            <a:r>
              <a:rPr lang="en-GB" sz="2400" dirty="0" smtClean="0"/>
              <a:t>it</a:t>
            </a:r>
            <a:r>
              <a:rPr lang="en-GB" sz="2400" b="1" dirty="0" smtClean="0"/>
              <a:t> shares </a:t>
            </a:r>
            <a:r>
              <a:rPr lang="en-GB" sz="2400" dirty="0" smtClean="0"/>
              <a:t>borders with , Poland, Austria, Germany, Slovakia, inhabitant, state, in the North….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0" y="1889448"/>
          <a:ext cx="9504040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political</a:t>
            </a:r>
            <a:r>
              <a:rPr lang="cs-CZ" b="1" dirty="0" smtClean="0"/>
              <a:t> </a:t>
            </a:r>
            <a:r>
              <a:rPr lang="cs-CZ" b="1" dirty="0" err="1" smtClean="0"/>
              <a:t>system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71294" y="3491468"/>
            <a:ext cx="3672706" cy="73866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/>
            <a:endParaRPr lang="cs-CZ" sz="2400" dirty="0" smtClean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3068960"/>
            <a:ext cx="1597232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prezident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99992" y="1556792"/>
            <a:ext cx="1736245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parlament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40152" y="3068960"/>
            <a:ext cx="990977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vláda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32040" y="4797152"/>
            <a:ext cx="1074333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soudy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260648"/>
            <a:ext cx="8208912" cy="1200329"/>
          </a:xfrm>
          <a:prstGeom prst="rect">
            <a:avLst/>
          </a:prstGeom>
          <a:solidFill>
            <a:srgbClr val="FFFEC9"/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Translate and put into sentences:</a:t>
            </a:r>
            <a:r>
              <a:rPr lang="en-GB" sz="2400" dirty="0" smtClean="0"/>
              <a:t>( vocabulary</a:t>
            </a:r>
            <a:r>
              <a:rPr lang="en-GB" sz="2400" b="1" dirty="0" smtClean="0"/>
              <a:t>: to divide into</a:t>
            </a:r>
            <a:r>
              <a:rPr lang="en-GB" sz="2400" dirty="0" smtClean="0"/>
              <a:t>, power, judicial, executive, legislative, government, courts)</a:t>
            </a:r>
          </a:p>
          <a:p>
            <a:endParaRPr lang="en-GB" sz="24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99695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0" y="1889448"/>
          <a:ext cx="9504040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political</a:t>
            </a:r>
            <a:r>
              <a:rPr lang="cs-CZ" b="1" dirty="0" smtClean="0"/>
              <a:t> </a:t>
            </a:r>
            <a:r>
              <a:rPr lang="cs-CZ" b="1" dirty="0" err="1" smtClean="0"/>
              <a:t>system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3284984"/>
            <a:ext cx="1599156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President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99992" y="1556792"/>
            <a:ext cx="1815818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</a:rPr>
              <a:t>Parliament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36096" y="3212976"/>
            <a:ext cx="2304554" cy="89255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</a:rPr>
              <a:t>Government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(</a:t>
            </a:r>
            <a:r>
              <a:rPr lang="cs-CZ" sz="2400" dirty="0" err="1" smtClean="0">
                <a:solidFill>
                  <a:schemeClr val="bg1"/>
                </a:solidFill>
              </a:rPr>
              <a:t>The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Cabinet</a:t>
            </a:r>
            <a:r>
              <a:rPr lang="cs-CZ" sz="2400" dirty="0" smtClean="0">
                <a:solidFill>
                  <a:schemeClr val="bg1"/>
                </a:solidFill>
              </a:rPr>
              <a:t>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5445224"/>
            <a:ext cx="1156086" cy="52322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</a:rPr>
              <a:t>Courts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76056" y="328498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38100">
            <a:solidFill>
              <a:srgbClr val="FF0000"/>
            </a:solidFill>
            <a:prstDash val="solid"/>
          </a:ln>
        </p:spPr>
        <p:txBody>
          <a:bodyPr>
            <a:normAutofit fontScale="90000"/>
          </a:bodyPr>
          <a:lstStyle/>
          <a:p>
            <a:pPr lvl="0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err="1" smtClean="0"/>
              <a:t>Parliament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en-GB" sz="2700" b="1" dirty="0" smtClean="0"/>
              <a:t> bicameral legislature, law-making body</a:t>
            </a:r>
            <a:r>
              <a:rPr lang="en-GB" sz="2700" dirty="0" smtClean="0"/>
              <a:t/>
            </a:r>
            <a:br>
              <a:rPr lang="en-GB" sz="2700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526381"/>
          <a:ext cx="829126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 flipH="1">
            <a:off x="683568" y="2204865"/>
            <a:ext cx="2808312" cy="70788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cs-CZ" sz="4000" b="1" dirty="0" smtClean="0"/>
              <a:t>   </a:t>
            </a:r>
            <a:r>
              <a:rPr lang="cs-CZ" sz="4000" b="1" dirty="0" err="1" smtClean="0"/>
              <a:t>Deputies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76672"/>
            <a:ext cx="8064896" cy="461665"/>
          </a:xfrm>
          <a:prstGeom prst="rect">
            <a:avLst/>
          </a:prstGeom>
          <a:solidFill>
            <a:srgbClr val="FFFDB5"/>
          </a:solidFill>
          <a:ln>
            <a:solidFill>
              <a:srgbClr val="FFFDB5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Fill in the gabs and make sentences</a:t>
            </a:r>
            <a:r>
              <a:rPr lang="en-GB" sz="2400" b="1" dirty="0" smtClean="0">
                <a:sym typeface="Wingdings" pitchFamily="2" charset="2"/>
              </a:rPr>
              <a:t> </a:t>
            </a:r>
            <a:r>
              <a:rPr lang="en-GB" sz="2400" dirty="0" smtClean="0">
                <a:sym typeface="Wingdings" pitchFamily="2" charset="2"/>
              </a:rPr>
              <a:t>( vocabulary: to </a:t>
            </a:r>
            <a:r>
              <a:rPr lang="en-GB" sz="2400" b="1" dirty="0" smtClean="0">
                <a:sym typeface="Wingdings" pitchFamily="2" charset="2"/>
              </a:rPr>
              <a:t>consist of</a:t>
            </a:r>
            <a:r>
              <a:rPr lang="en-GB" sz="2400" dirty="0" smtClean="0">
                <a:sym typeface="Wingdings" pitchFamily="2" charset="2"/>
              </a:rPr>
              <a:t>)</a:t>
            </a:r>
            <a:endParaRPr lang="en-GB" sz="2400" b="1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365104"/>
            <a:ext cx="1944216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cs-CZ" sz="4000" b="1" dirty="0" err="1" smtClean="0"/>
              <a:t>Senate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1844824"/>
            <a:ext cx="648072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200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2276872"/>
            <a:ext cx="301686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4221088"/>
            <a:ext cx="504055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81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4581129"/>
            <a:ext cx="360040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6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35825" y="4509120"/>
            <a:ext cx="409086" cy="46166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lvl="0"/>
            <a:r>
              <a:rPr lang="cs-CZ" sz="2400" dirty="0" smtClean="0"/>
              <a:t>2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72816"/>
            <a:ext cx="8229600" cy="1143000"/>
          </a:xfr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Každý</a:t>
            </a:r>
            <a:r>
              <a:rPr lang="cs-CZ" sz="2400" dirty="0" smtClean="0"/>
              <a:t> občan starší </a:t>
            </a:r>
            <a:r>
              <a:rPr lang="cs-CZ" sz="2400" b="1" dirty="0" smtClean="0"/>
              <a:t>18ti</a:t>
            </a:r>
            <a:r>
              <a:rPr lang="cs-CZ" sz="2400" dirty="0" smtClean="0"/>
              <a:t> let je oprávněn volit kandidáty do </a:t>
            </a:r>
            <a:r>
              <a:rPr lang="cs-CZ" sz="2400" b="1" dirty="0" smtClean="0"/>
              <a:t>Poslanecké sněmovny  </a:t>
            </a:r>
            <a:r>
              <a:rPr lang="cs-CZ" sz="2400" dirty="0" smtClean="0"/>
              <a:t>a </a:t>
            </a:r>
            <a:r>
              <a:rPr lang="cs-CZ" sz="2400" b="1" dirty="0" smtClean="0"/>
              <a:t>Senátu 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284984"/>
            <a:ext cx="8229600" cy="2880319"/>
          </a:xfrm>
          <a:solidFill>
            <a:srgbClr val="002060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Nejsilnější politické strany jsou: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Občanská demokratická strana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České strana sociálně demokratická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Komunistická strana Čech a Moravy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Křesťanská a demokratická unie-Československá strana lidová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Strana zelených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ln w="38100">
            <a:solidFill>
              <a:srgbClr val="FF0000"/>
            </a:solidFill>
            <a:prstDash val="solid"/>
          </a:ln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6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Parlament</a:t>
            </a:r>
            <a:r>
              <a:rPr kumimoji="0" lang="cs-CZ" sz="9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9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9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dvoukomorový zákonodárný orgán</a:t>
            </a: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  <a:prstDash val="solid"/>
          </a:ln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6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Parliament</a:t>
            </a:r>
            <a:r>
              <a:rPr kumimoji="0" lang="cs-CZ" sz="9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9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9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96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bicameral</a:t>
            </a:r>
            <a:r>
              <a:rPr kumimoji="0" lang="cs-CZ" sz="9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96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legislature</a:t>
            </a:r>
            <a:r>
              <a:rPr lang="cs-CZ" sz="9600" b="1" dirty="0" smtClean="0">
                <a:latin typeface="+mj-lt"/>
                <a:ea typeface="+mj-ea"/>
                <a:cs typeface="+mj-cs"/>
              </a:rPr>
              <a:t> / </a:t>
            </a:r>
            <a:r>
              <a:rPr kumimoji="0" lang="cs-CZ" sz="96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law</a:t>
            </a:r>
            <a:r>
              <a:rPr kumimoji="0" lang="cs-CZ" sz="9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-</a:t>
            </a:r>
            <a:r>
              <a:rPr kumimoji="0" lang="cs-CZ" sz="96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making</a:t>
            </a:r>
            <a:r>
              <a:rPr kumimoji="0" lang="cs-CZ" sz="9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body</a:t>
            </a:r>
            <a:r>
              <a:rPr kumimoji="0" lang="cs-CZ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9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772816"/>
            <a:ext cx="8208912" cy="1152128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Every citizen who is at least 18 years old is </a:t>
            </a: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entitled to vote for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candidates to the </a:t>
            </a:r>
            <a:r>
              <a:rPr kumimoji="0" lang="en-GB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House of Parliament</a:t>
            </a: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/ Chamber of </a:t>
            </a:r>
            <a:r>
              <a:rPr lang="en-GB" sz="2400" b="1" dirty="0" smtClean="0">
                <a:latin typeface="+mj-lt"/>
                <a:ea typeface="+mj-ea"/>
                <a:cs typeface="+mj-cs"/>
              </a:rPr>
              <a:t>D</a:t>
            </a:r>
            <a:r>
              <a:rPr kumimoji="0" lang="en-GB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eputies</a:t>
            </a: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and the </a:t>
            </a:r>
            <a:r>
              <a:rPr kumimoji="0" lang="en-GB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Senate.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3284984"/>
            <a:ext cx="8229600" cy="2880321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 largest political parties are: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Civic Democratic Party (centre right)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Czech Social Democratic Party (centre left)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Bohemia and Moravia Communist Party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Christian and Democratic Union – Czechoslovak People’s Party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Green Party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539552" y="1628801"/>
            <a:ext cx="8136904" cy="4893647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r>
              <a:rPr lang="cs-CZ" sz="2400" dirty="0" smtClean="0"/>
              <a:t>Je </a:t>
            </a:r>
            <a:r>
              <a:rPr lang="cs-CZ" sz="2400" b="1" dirty="0" smtClean="0"/>
              <a:t>hlavou státu </a:t>
            </a:r>
            <a:r>
              <a:rPr lang="cs-CZ" sz="2400" dirty="0" smtClean="0"/>
              <a:t>a </a:t>
            </a:r>
            <a:r>
              <a:rPr lang="cs-CZ" sz="2400" b="1" dirty="0" smtClean="0"/>
              <a:t>vrchním velitelem ozbrojených sil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Prezident je volen každých </a:t>
            </a:r>
            <a:r>
              <a:rPr lang="cs-CZ" sz="2400" b="1" dirty="0" smtClean="0"/>
              <a:t>pět let </a:t>
            </a:r>
            <a:r>
              <a:rPr lang="cs-CZ" sz="2400" dirty="0" smtClean="0"/>
              <a:t>(od roku 2013 je prezident volen občany – </a:t>
            </a:r>
            <a:r>
              <a:rPr lang="cs-CZ" sz="2400" b="1" dirty="0" smtClean="0"/>
              <a:t>přímá volba)</a:t>
            </a:r>
          </a:p>
          <a:p>
            <a:pPr marL="0" lvl="1">
              <a:buFont typeface="Arial" pitchFamily="34" charset="0"/>
              <a:buChar char="•"/>
            </a:pPr>
            <a:r>
              <a:rPr lang="cs-CZ" sz="2400" b="1" dirty="0" smtClean="0"/>
              <a:t>jmenuje ministerského předsedu </a:t>
            </a:r>
            <a:r>
              <a:rPr lang="cs-CZ" sz="2400" dirty="0" smtClean="0"/>
              <a:t>a ostatní členy vlády na návrh ministerského předsedy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Prezident </a:t>
            </a:r>
            <a:r>
              <a:rPr lang="cs-CZ" sz="2400" b="1" dirty="0" smtClean="0">
                <a:solidFill>
                  <a:srgbClr val="FF0000"/>
                </a:solidFill>
              </a:rPr>
              <a:t>má pravomoc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b="1" dirty="0" smtClean="0"/>
              <a:t>vrátit návrhy zákonů </a:t>
            </a:r>
            <a:r>
              <a:rPr lang="cs-CZ" sz="2400" dirty="0" smtClean="0"/>
              <a:t>parlamentu (může uplatnit </a:t>
            </a:r>
            <a:r>
              <a:rPr lang="cs-CZ" sz="2400" b="1" dirty="0" smtClean="0"/>
              <a:t>právo veta)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b="1" dirty="0" smtClean="0"/>
              <a:t>jmenovat soudce </a:t>
            </a:r>
            <a:r>
              <a:rPr lang="cs-CZ" sz="2400" dirty="0" smtClean="0"/>
              <a:t>ústavního soudu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b="1" dirty="0" smtClean="0"/>
              <a:t>rozpustit Parlament </a:t>
            </a:r>
            <a:r>
              <a:rPr lang="cs-CZ" sz="2400" dirty="0" smtClean="0"/>
              <a:t>za určitých okolností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595021"/>
            <a:ext cx="8136904" cy="4893647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GB" sz="2400" dirty="0" smtClean="0"/>
              <a:t>is the </a:t>
            </a:r>
            <a:r>
              <a:rPr lang="en-GB" sz="2400" b="1" dirty="0" smtClean="0"/>
              <a:t>head of state </a:t>
            </a:r>
            <a:r>
              <a:rPr lang="en-GB" sz="2400" dirty="0" smtClean="0"/>
              <a:t>and the </a:t>
            </a:r>
            <a:r>
              <a:rPr lang="en-GB" sz="2400" b="1" dirty="0" smtClean="0"/>
              <a:t>supreme commander  </a:t>
            </a:r>
            <a:r>
              <a:rPr lang="en-GB" sz="2400" dirty="0" smtClean="0"/>
              <a:t>(commander in chief )</a:t>
            </a:r>
            <a:r>
              <a:rPr lang="en-GB" sz="2400" b="1" dirty="0" smtClean="0"/>
              <a:t>of the  armed forces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The President is elected once </a:t>
            </a:r>
            <a:r>
              <a:rPr lang="en-GB" sz="2400" b="1" dirty="0" smtClean="0"/>
              <a:t>every five years  </a:t>
            </a:r>
            <a:r>
              <a:rPr lang="en-GB" sz="2400" dirty="0" smtClean="0"/>
              <a:t>(from 2013 the president is elected by the public – </a:t>
            </a:r>
            <a:r>
              <a:rPr lang="en-GB" sz="2400" b="1" dirty="0" smtClean="0"/>
              <a:t>direct elections)</a:t>
            </a:r>
          </a:p>
          <a:p>
            <a:pPr>
              <a:buFont typeface="Arial" pitchFamily="34" charset="0"/>
              <a:buChar char="•"/>
            </a:pPr>
            <a:r>
              <a:rPr lang="en-GB" sz="2400" b="1" u="sng" dirty="0" smtClean="0"/>
              <a:t>appoints the prime minister </a:t>
            </a:r>
            <a:r>
              <a:rPr lang="en-GB" sz="2400" dirty="0" smtClean="0"/>
              <a:t>(make appointments of….)  and the other </a:t>
            </a:r>
            <a:r>
              <a:rPr lang="en-GB" sz="2400" u="sng" dirty="0" smtClean="0"/>
              <a:t>members of </a:t>
            </a:r>
            <a:r>
              <a:rPr lang="en-GB" sz="2400" b="1" u="sng" dirty="0" smtClean="0"/>
              <a:t>the cabinet </a:t>
            </a:r>
            <a:r>
              <a:rPr lang="en-GB" sz="2400" dirty="0" smtClean="0"/>
              <a:t>on a proposal by the prime minister.</a:t>
            </a:r>
            <a:endParaRPr lang="en-GB" sz="2400" b="1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The president  </a:t>
            </a:r>
            <a:r>
              <a:rPr lang="en-GB" sz="2400" u="sng" dirty="0" smtClean="0">
                <a:solidFill>
                  <a:srgbClr val="FF0000"/>
                </a:solidFill>
              </a:rPr>
              <a:t>has the power to </a:t>
            </a:r>
          </a:p>
          <a:p>
            <a:pPr lvl="1">
              <a:buFont typeface="Wingdings" pitchFamily="2" charset="2"/>
              <a:buChar char="Ø"/>
            </a:pPr>
            <a:r>
              <a:rPr lang="en-GB" sz="2400" b="1" u="sng" dirty="0" smtClean="0"/>
              <a:t>return bills </a:t>
            </a:r>
            <a:r>
              <a:rPr lang="en-GB" sz="2400" dirty="0" smtClean="0"/>
              <a:t>to the parliament( he can exercise </a:t>
            </a:r>
            <a:r>
              <a:rPr lang="en-GB" sz="2400" b="1" dirty="0" smtClean="0"/>
              <a:t>the power of veto</a:t>
            </a:r>
            <a:r>
              <a:rPr lang="en-GB" sz="2400" dirty="0" smtClean="0"/>
              <a:t>), </a:t>
            </a:r>
          </a:p>
          <a:p>
            <a:pPr lvl="1">
              <a:buFont typeface="Wingdings" pitchFamily="2" charset="2"/>
              <a:buChar char="Ø"/>
            </a:pPr>
            <a:r>
              <a:rPr lang="en-GB" sz="2400" b="1" u="sng" dirty="0" smtClean="0"/>
              <a:t>nominate constitutional court judges </a:t>
            </a:r>
            <a:endParaRPr lang="en-GB" sz="2400" dirty="0" smtClean="0"/>
          </a:p>
          <a:p>
            <a:pPr lvl="1">
              <a:buFont typeface="Wingdings" pitchFamily="2" charset="2"/>
              <a:buChar char="Ø"/>
            </a:pPr>
            <a:r>
              <a:rPr lang="en-GB" sz="2400" b="1" u="sng" dirty="0" smtClean="0"/>
              <a:t>dissolve the parliament </a:t>
            </a:r>
            <a:r>
              <a:rPr lang="en-GB" sz="2400" dirty="0" smtClean="0"/>
              <a:t>under certain circumstances. </a:t>
            </a:r>
          </a:p>
          <a:p>
            <a:pPr lvl="1"/>
            <a:endParaRPr lang="en-GB" sz="24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67544" y="332656"/>
            <a:ext cx="8229600" cy="1143000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  <a:prstDash val="solid"/>
          </a:ln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6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Prezident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9600" dirty="0" smtClean="0">
                <a:latin typeface="+mj-lt"/>
                <a:ea typeface="+mj-ea"/>
                <a:cs typeface="+mj-cs"/>
              </a:rPr>
              <a:t>(</a:t>
            </a:r>
            <a:r>
              <a:rPr lang="cs-CZ" sz="9600" b="1" u="sng" dirty="0" smtClean="0">
                <a:latin typeface="+mj-lt"/>
                <a:ea typeface="+mj-ea"/>
                <a:cs typeface="+mj-cs"/>
              </a:rPr>
              <a:t>výkonná</a:t>
            </a:r>
            <a:r>
              <a:rPr lang="cs-CZ" sz="9600" dirty="0" smtClean="0">
                <a:latin typeface="+mj-lt"/>
                <a:ea typeface="+mj-ea"/>
                <a:cs typeface="+mj-cs"/>
              </a:rPr>
              <a:t> moc)</a:t>
            </a:r>
            <a:endParaRPr kumimoji="0" lang="cs-CZ" sz="9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chemeClr val="bg1"/>
          </a:solidFill>
          <a:ln w="38100">
            <a:solidFill>
              <a:srgbClr val="FF0000"/>
            </a:solidFill>
            <a:prstDash val="solid"/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President</a:t>
            </a:r>
            <a:br>
              <a:rPr lang="cs-CZ" b="1" dirty="0" smtClean="0"/>
            </a:br>
            <a:r>
              <a:rPr lang="cs-CZ" sz="2700" b="1" dirty="0" smtClean="0"/>
              <a:t> (</a:t>
            </a:r>
            <a:r>
              <a:rPr lang="cs-CZ" sz="2700" dirty="0" err="1" smtClean="0"/>
              <a:t>The</a:t>
            </a:r>
            <a:r>
              <a:rPr lang="cs-CZ" sz="2700" dirty="0" smtClean="0"/>
              <a:t> </a:t>
            </a:r>
            <a:r>
              <a:rPr lang="cs-CZ" sz="2700" b="1" u="sng" dirty="0" err="1" smtClean="0"/>
              <a:t>executive</a:t>
            </a:r>
            <a:r>
              <a:rPr lang="cs-CZ" sz="2700" u="sng" dirty="0" smtClean="0"/>
              <a:t> </a:t>
            </a:r>
            <a:r>
              <a:rPr lang="cs-CZ" sz="2700" dirty="0" err="1" smtClean="0"/>
              <a:t>power</a:t>
            </a:r>
            <a:r>
              <a:rPr lang="cs-CZ" sz="2700" dirty="0" smtClean="0"/>
              <a:t>)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539552" y="1484536"/>
            <a:ext cx="8280920" cy="4752528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5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Skládá se </a:t>
            </a:r>
            <a:r>
              <a:rPr lang="cs-CZ" sz="5100" dirty="0" smtClean="0"/>
              <a:t> z</a:t>
            </a:r>
            <a:endParaRPr kumimoji="0" lang="cs-CZ" sz="5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057400" marR="0" lvl="4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premiéra</a:t>
            </a:r>
          </a:p>
          <a:p>
            <a:pPr marL="2057400" marR="0" lvl="4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více-premiérů</a:t>
            </a:r>
          </a:p>
          <a:p>
            <a:pPr marL="2057400" marR="0" lvl="4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Char char="Ø"/>
              <a:tabLst/>
              <a:defRPr/>
            </a:pPr>
            <a:r>
              <a:rPr lang="cs-CZ" sz="6000" dirty="0" smtClean="0"/>
              <a:t>m</a:t>
            </a:r>
            <a:r>
              <a:rPr kumimoji="0" lang="cs-CZ" sz="6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inistrů</a:t>
            </a:r>
            <a:r>
              <a:rPr kumimoji="0" lang="cs-CZ" sz="6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 včele ministerstev</a:t>
            </a:r>
          </a:p>
          <a:p>
            <a:pPr marL="3886200" lvl="8" indent="-2286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6000" noProof="0" dirty="0" smtClean="0"/>
              <a:t>Vnitra</a:t>
            </a:r>
          </a:p>
          <a:p>
            <a:pPr marL="3886200" lvl="8" indent="-228600">
              <a:spcBef>
                <a:spcPct val="20000"/>
              </a:spcBef>
              <a:buFont typeface="Arial" pitchFamily="34" charset="0"/>
              <a:buChar char="•"/>
            </a:pPr>
            <a:r>
              <a:rPr kumimoji="0" lang="cs-CZ" sz="6000" b="0" i="0" u="none" strike="noStrike" kern="1200" cap="none" spc="0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Zahraničních</a:t>
            </a:r>
            <a:r>
              <a:rPr kumimoji="0" lang="cs-CZ" sz="6000" b="0" i="0" u="none" strike="noStrike" kern="1200" cap="none" spc="0" normalizeH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věcí</a:t>
            </a:r>
          </a:p>
          <a:p>
            <a:pPr marL="3886200" lvl="8" indent="-2286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6000" baseline="0" noProof="0" dirty="0" smtClean="0"/>
              <a:t>Obrany</a:t>
            </a:r>
          </a:p>
          <a:p>
            <a:pPr marL="3886200" lvl="8" indent="-2286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6000" dirty="0" smtClean="0"/>
              <a:t>Průmyslu</a:t>
            </a:r>
          </a:p>
          <a:p>
            <a:pPr marL="3886200" lvl="8" indent="-2286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6000" baseline="0" noProof="0" dirty="0" smtClean="0"/>
              <a:t>Obchodu</a:t>
            </a:r>
          </a:p>
          <a:p>
            <a:pPr marL="3886200" lvl="8" indent="-2286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6000" dirty="0" smtClean="0"/>
              <a:t>Zemědělství</a:t>
            </a:r>
          </a:p>
          <a:p>
            <a:pPr marL="3886200" lvl="8" indent="-2286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6000" baseline="0" noProof="0" dirty="0" smtClean="0"/>
              <a:t>Financí</a:t>
            </a:r>
          </a:p>
          <a:p>
            <a:pPr marL="3886200" lvl="8" indent="-2286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6000" dirty="0" smtClean="0"/>
              <a:t>Dopravy</a:t>
            </a:r>
          </a:p>
          <a:p>
            <a:pPr marL="3886200" lvl="8" indent="-2286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6000" baseline="0" noProof="0" dirty="0" smtClean="0"/>
              <a:t>Práce a sociálních věcí</a:t>
            </a:r>
          </a:p>
          <a:p>
            <a:pPr marL="3886200" marR="0" lvl="8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5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886200" marR="0" lvl="8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80920" cy="5246043"/>
          </a:xfr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lvl="5">
              <a:buFont typeface="Wingdings" pitchFamily="2" charset="2"/>
              <a:buChar char="Ø"/>
            </a:pPr>
            <a:r>
              <a:rPr lang="cs-CZ" sz="2400" dirty="0" err="1" smtClean="0"/>
              <a:t>premier</a:t>
            </a:r>
            <a:endParaRPr lang="cs-CZ" sz="2400" dirty="0" smtClean="0"/>
          </a:p>
          <a:p>
            <a:pPr lvl="5">
              <a:buFont typeface="Wingdings" pitchFamily="2" charset="2"/>
              <a:buChar char="Ø"/>
            </a:pPr>
            <a:r>
              <a:rPr lang="cs-CZ" sz="2400" dirty="0" err="1" smtClean="0"/>
              <a:t>the</a:t>
            </a:r>
            <a:r>
              <a:rPr lang="cs-CZ" sz="2400" dirty="0" smtClean="0"/>
              <a:t> vice-</a:t>
            </a:r>
            <a:r>
              <a:rPr lang="cs-CZ" sz="2400" dirty="0" err="1" smtClean="0"/>
              <a:t>premiers</a:t>
            </a:r>
            <a:endParaRPr lang="cs-CZ" sz="2400" dirty="0" smtClean="0"/>
          </a:p>
          <a:p>
            <a:pPr lvl="5">
              <a:buFont typeface="Wingdings" pitchFamily="2" charset="2"/>
              <a:buChar char="Ø"/>
            </a:pPr>
            <a:r>
              <a:rPr lang="cs-CZ" sz="2400" dirty="0" err="1" smtClean="0"/>
              <a:t>ministers</a:t>
            </a:r>
            <a:r>
              <a:rPr lang="cs-CZ" sz="2400" dirty="0" smtClean="0"/>
              <a:t> ( </a:t>
            </a:r>
            <a:r>
              <a:rPr lang="cs-CZ" sz="2400" dirty="0" err="1" smtClean="0"/>
              <a:t>head</a:t>
            </a:r>
            <a:r>
              <a:rPr lang="cs-CZ" sz="2400" dirty="0" smtClean="0"/>
              <a:t> </a:t>
            </a:r>
            <a:r>
              <a:rPr lang="cs-CZ" sz="2400" dirty="0" err="1" smtClean="0"/>
              <a:t>ministries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endParaRPr lang="cs-CZ" sz="2400" dirty="0" smtClean="0"/>
          </a:p>
          <a:p>
            <a:pPr lvl="8"/>
            <a:r>
              <a:rPr lang="cs-CZ" sz="2400" dirty="0" err="1" smtClean="0"/>
              <a:t>Interior</a:t>
            </a:r>
            <a:endParaRPr lang="cs-CZ" sz="2400" dirty="0" smtClean="0"/>
          </a:p>
          <a:p>
            <a:pPr lvl="8"/>
            <a:r>
              <a:rPr lang="cs-CZ" sz="2400" dirty="0" err="1" smtClean="0"/>
              <a:t>Foreign</a:t>
            </a:r>
            <a:r>
              <a:rPr lang="cs-CZ" sz="2400" dirty="0" smtClean="0"/>
              <a:t> </a:t>
            </a:r>
            <a:r>
              <a:rPr lang="cs-CZ" sz="2400" dirty="0" err="1" smtClean="0"/>
              <a:t>affairs</a:t>
            </a:r>
            <a:endParaRPr lang="cs-CZ" sz="2400" dirty="0" smtClean="0"/>
          </a:p>
          <a:p>
            <a:pPr lvl="8"/>
            <a:r>
              <a:rPr lang="cs-CZ" sz="2400" dirty="0" err="1" smtClean="0"/>
              <a:t>Defence</a:t>
            </a:r>
            <a:endParaRPr lang="cs-CZ" sz="2400" dirty="0" smtClean="0"/>
          </a:p>
          <a:p>
            <a:pPr lvl="8"/>
            <a:r>
              <a:rPr lang="cs-CZ" sz="2400" dirty="0" err="1" smtClean="0"/>
              <a:t>Industry</a:t>
            </a:r>
            <a:endParaRPr lang="cs-CZ" sz="2400" dirty="0" smtClean="0"/>
          </a:p>
          <a:p>
            <a:pPr lvl="8"/>
            <a:r>
              <a:rPr lang="cs-CZ" sz="2400" dirty="0" err="1" smtClean="0"/>
              <a:t>Commerce</a:t>
            </a:r>
            <a:endParaRPr lang="cs-CZ" sz="2400" dirty="0" smtClean="0"/>
          </a:p>
          <a:p>
            <a:pPr lvl="8"/>
            <a:r>
              <a:rPr lang="cs-CZ" sz="2400" dirty="0" err="1" smtClean="0"/>
              <a:t>Agriculture</a:t>
            </a:r>
            <a:endParaRPr lang="cs-CZ" sz="2400" dirty="0" smtClean="0"/>
          </a:p>
          <a:p>
            <a:pPr lvl="8"/>
            <a:r>
              <a:rPr lang="cs-CZ" sz="2400" dirty="0" smtClean="0"/>
              <a:t>Finance</a:t>
            </a:r>
          </a:p>
          <a:p>
            <a:pPr lvl="8"/>
            <a:r>
              <a:rPr lang="cs-CZ" sz="2400" dirty="0" smtClean="0"/>
              <a:t>Transport</a:t>
            </a:r>
          </a:p>
          <a:p>
            <a:pPr lvl="8"/>
            <a:r>
              <a:rPr lang="cs-CZ" sz="2400" dirty="0" err="1" smtClean="0"/>
              <a:t>Labour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social</a:t>
            </a:r>
            <a:r>
              <a:rPr lang="cs-CZ" sz="2400" dirty="0" smtClean="0"/>
              <a:t> </a:t>
            </a:r>
            <a:r>
              <a:rPr lang="cs-CZ" sz="2400" dirty="0" err="1" smtClean="0"/>
              <a:t>affairs</a:t>
            </a:r>
            <a:r>
              <a:rPr lang="cs-CZ" sz="2400" dirty="0" smtClean="0"/>
              <a:t>)</a:t>
            </a:r>
          </a:p>
          <a:p>
            <a:pPr lvl="8"/>
            <a:endParaRPr lang="cs-CZ" sz="2400" dirty="0" smtClean="0"/>
          </a:p>
          <a:p>
            <a:pPr lvl="1"/>
            <a:endParaRPr lang="cs-CZ" sz="2400" dirty="0" smtClean="0"/>
          </a:p>
          <a:p>
            <a:pPr lvl="1"/>
            <a:endParaRPr lang="cs-CZ" sz="2400" dirty="0" smtClean="0"/>
          </a:p>
          <a:p>
            <a:pPr lvl="8"/>
            <a:endParaRPr lang="cs-CZ" sz="24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11560" y="188640"/>
            <a:ext cx="8208912" cy="1224136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4000" b="1" dirty="0" smtClean="0"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0" b="1" dirty="0" smtClean="0">
                <a:latin typeface="+mj-lt"/>
                <a:ea typeface="+mj-ea"/>
                <a:cs typeface="+mj-cs"/>
              </a:rPr>
              <a:t>Vláda</a:t>
            </a: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5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</a:t>
            </a:r>
            <a:r>
              <a:rPr kumimoji="0" lang="cs-CZ" sz="51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výkonná</a:t>
            </a:r>
            <a:r>
              <a:rPr kumimoji="0" lang="cs-CZ" sz="5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moc)</a:t>
            </a:r>
            <a:endParaRPr kumimoji="0" lang="cs-CZ" sz="51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208912" cy="1224136"/>
          </a:xfr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pPr lvl="0"/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err="1" smtClean="0"/>
              <a:t>Government</a:t>
            </a:r>
            <a:r>
              <a:rPr lang="cs-CZ" sz="4000" b="1" dirty="0" smtClean="0"/>
              <a:t> /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Cabinet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2700" dirty="0" smtClean="0"/>
              <a:t>(</a:t>
            </a:r>
            <a:r>
              <a:rPr lang="cs-CZ" sz="2700" u="sng" dirty="0" err="1" smtClean="0"/>
              <a:t>executive</a:t>
            </a:r>
            <a:r>
              <a:rPr lang="cs-CZ" sz="2700" dirty="0" smtClean="0"/>
              <a:t> </a:t>
            </a:r>
            <a:r>
              <a:rPr lang="cs-CZ" sz="2700" dirty="0" err="1" smtClean="0"/>
              <a:t>power</a:t>
            </a:r>
            <a:r>
              <a:rPr lang="cs-CZ" sz="2700" dirty="0" smtClean="0"/>
              <a:t>)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0"/>
            <a:ext cx="8424936" cy="1384995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dirty="0" err="1" smtClean="0"/>
              <a:t>vocabulary</a:t>
            </a:r>
            <a:r>
              <a:rPr lang="cs-CZ" sz="2400" dirty="0" smtClean="0"/>
              <a:t>: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composed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2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Soubor:Snemovna Prague 4686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492896"/>
            <a:ext cx="3024336" cy="403244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723657" y="404664"/>
            <a:ext cx="3024336" cy="203132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342900" indent="-342900"/>
            <a:r>
              <a:rPr lang="cs-CZ" b="1" dirty="0" smtClean="0"/>
              <a:t>	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Thun</a:t>
            </a:r>
            <a:r>
              <a:rPr lang="cs-CZ" b="1" dirty="0" smtClean="0"/>
              <a:t> </a:t>
            </a:r>
            <a:r>
              <a:rPr lang="cs-CZ" b="1" dirty="0" err="1" smtClean="0"/>
              <a:t>Palace</a:t>
            </a:r>
            <a:r>
              <a:rPr lang="cs-CZ" b="1" dirty="0" smtClean="0"/>
              <a:t> </a:t>
            </a:r>
            <a:r>
              <a:rPr lang="en-US" dirty="0" smtClean="0"/>
              <a:t>The palace is a part of the complex of buildings</a:t>
            </a:r>
            <a:r>
              <a:rPr lang="cs-CZ" dirty="0" smtClean="0"/>
              <a:t> (in </a:t>
            </a:r>
            <a:r>
              <a:rPr lang="cs-CZ" dirty="0" err="1" smtClean="0"/>
              <a:t>Lesser</a:t>
            </a:r>
            <a:r>
              <a:rPr lang="cs-CZ" dirty="0" smtClean="0"/>
              <a:t> </a:t>
            </a:r>
            <a:r>
              <a:rPr lang="cs-CZ" dirty="0" err="1" smtClean="0"/>
              <a:t>Quarter</a:t>
            </a:r>
            <a:r>
              <a:rPr lang="cs-CZ" dirty="0" smtClean="0"/>
              <a:t>, </a:t>
            </a:r>
            <a:r>
              <a:rPr lang="cs-CZ" dirty="0" err="1" smtClean="0"/>
              <a:t>Prague</a:t>
            </a:r>
            <a:r>
              <a:rPr lang="cs-CZ" dirty="0" smtClean="0"/>
              <a:t>)</a:t>
            </a:r>
            <a:r>
              <a:rPr lang="en-US" dirty="0" smtClean="0"/>
              <a:t> constituting the seat of the Parliament - </a:t>
            </a:r>
            <a:r>
              <a:rPr lang="en-US" dirty="0" smtClean="0">
                <a:solidFill>
                  <a:srgbClr val="FF0000"/>
                </a:solidFill>
              </a:rPr>
              <a:t>the Chamber of Deputies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5536" y="476672"/>
            <a:ext cx="25202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The seat of the </a:t>
            </a:r>
            <a:r>
              <a:rPr lang="en-US" b="1" dirty="0" smtClean="0"/>
              <a:t>Senate of the Parliament of the Czech Republic </a:t>
            </a:r>
            <a:r>
              <a:rPr lang="en-US" dirty="0" smtClean="0"/>
              <a:t>is </a:t>
            </a:r>
            <a:r>
              <a:rPr lang="en-US" dirty="0" smtClean="0">
                <a:solidFill>
                  <a:srgbClr val="FF0000"/>
                </a:solidFill>
              </a:rPr>
              <a:t>Wallenstein Palace in Prague.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8612" name="Picture 4" descr="Soubor:Garden of Straka Academy, Prague Malá Stran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b="12467"/>
          <a:stretch>
            <a:fillRect/>
          </a:stretch>
        </p:blipFill>
        <p:spPr bwMode="auto">
          <a:xfrm>
            <a:off x="539552" y="3645024"/>
            <a:ext cx="4192592" cy="2797900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755576" y="2708920"/>
            <a:ext cx="4176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Garden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b="1" dirty="0" smtClean="0"/>
              <a:t>Straka </a:t>
            </a:r>
            <a:r>
              <a:rPr lang="cs-CZ" b="1" dirty="0" err="1" smtClean="0"/>
              <a:t>Academy</a:t>
            </a:r>
            <a:r>
              <a:rPr lang="cs-CZ" dirty="0" smtClean="0"/>
              <a:t>, </a:t>
            </a:r>
            <a:r>
              <a:rPr lang="cs-CZ" dirty="0" err="1" smtClean="0"/>
              <a:t>Prague</a:t>
            </a:r>
            <a:r>
              <a:rPr lang="cs-CZ" dirty="0" smtClean="0"/>
              <a:t> Malá Strana,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en-US" dirty="0" smtClean="0">
                <a:solidFill>
                  <a:srgbClr val="FF0000"/>
                </a:solidFill>
              </a:rPr>
              <a:t>Cabinet </a:t>
            </a:r>
            <a:r>
              <a:rPr lang="en-US" dirty="0" smtClean="0"/>
              <a:t>of the Czech Republic</a:t>
            </a:r>
            <a:endParaRPr lang="cs-CZ" dirty="0"/>
          </a:p>
        </p:txBody>
      </p:sp>
      <p:pic>
        <p:nvPicPr>
          <p:cNvPr id="5" name="Picture 6" descr="Soubor:Senat Wallenstein palace Prague 4677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b="8504"/>
          <a:stretch>
            <a:fillRect/>
          </a:stretch>
        </p:blipFill>
        <p:spPr bwMode="auto">
          <a:xfrm>
            <a:off x="2843808" y="548680"/>
            <a:ext cx="3096344" cy="2124768"/>
          </a:xfrm>
          <a:prstGeom prst="rect">
            <a:avLst/>
          </a:prstGeom>
          <a:noFill/>
        </p:spPr>
      </p:pic>
      <p:pic>
        <p:nvPicPr>
          <p:cNvPr id="68613" name="Picture 5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67544" y="548680"/>
            <a:ext cx="2376264" cy="1899592"/>
          </a:xfrm>
          <a:prstGeom prst="rect">
            <a:avLst/>
          </a:prstGeom>
          <a:solidFill>
            <a:srgbClr val="FFFDB5"/>
          </a:solidFill>
          <a:ln w="9525">
            <a:noFill/>
            <a:miter lim="800000"/>
            <a:headEnd/>
            <a:tailEnd/>
          </a:ln>
          <a:effectLst/>
        </p:spPr>
      </p:pic>
      <p:cxnSp>
        <p:nvCxnSpPr>
          <p:cNvPr id="25" name="Přímá spojovací šipka 24"/>
          <p:cNvCxnSpPr/>
          <p:nvPr/>
        </p:nvCxnSpPr>
        <p:spPr>
          <a:xfrm>
            <a:off x="2195736" y="1916832"/>
            <a:ext cx="504056" cy="0"/>
          </a:xfrm>
          <a:prstGeom prst="straightConnector1">
            <a:avLst/>
          </a:prstGeom>
          <a:ln w="539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5" name="Picture 5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5921914" y="404664"/>
            <a:ext cx="2627821" cy="2088232"/>
          </a:xfrm>
          <a:prstGeom prst="rect">
            <a:avLst/>
          </a:prstGeom>
          <a:solidFill>
            <a:srgbClr val="FFFDB5"/>
          </a:solidFill>
          <a:ln w="9525">
            <a:noFill/>
            <a:miter lim="800000"/>
            <a:headEnd/>
            <a:tailEnd/>
          </a:ln>
          <a:effectLst/>
        </p:spPr>
      </p:pic>
      <p:cxnSp>
        <p:nvCxnSpPr>
          <p:cNvPr id="42" name="Přímá spojovací šipka 41"/>
          <p:cNvCxnSpPr/>
          <p:nvPr/>
        </p:nvCxnSpPr>
        <p:spPr>
          <a:xfrm>
            <a:off x="8244408" y="404664"/>
            <a:ext cx="0" cy="504056"/>
          </a:xfrm>
          <a:prstGeom prst="straightConnector1">
            <a:avLst/>
          </a:prstGeom>
          <a:ln w="539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467544" y="2348880"/>
            <a:ext cx="5472608" cy="1200329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47" name="Přímá spojovací šipka 46"/>
          <p:cNvCxnSpPr/>
          <p:nvPr/>
        </p:nvCxnSpPr>
        <p:spPr>
          <a:xfrm>
            <a:off x="755576" y="2708920"/>
            <a:ext cx="0" cy="864096"/>
          </a:xfrm>
          <a:prstGeom prst="straightConnector1">
            <a:avLst/>
          </a:prstGeom>
          <a:ln w="539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172400" y="24928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360469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43808" y="5486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0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0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7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7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1772816"/>
            <a:ext cx="8208912" cy="4154984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Soudní systém: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		</a:t>
            </a:r>
            <a:r>
              <a:rPr lang="cs-CZ" sz="2400" b="1" dirty="0" smtClean="0"/>
              <a:t>Nejvyšší soud </a:t>
            </a:r>
            <a:r>
              <a:rPr lang="cs-CZ" sz="2400" dirty="0" smtClean="0"/>
              <a:t>(soudci jmenováni prezidentem)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		</a:t>
            </a:r>
            <a:r>
              <a:rPr lang="cs-CZ" sz="2400" b="1" dirty="0" smtClean="0"/>
              <a:t>Ústavní soud </a:t>
            </a:r>
            <a:r>
              <a:rPr lang="cs-CZ" sz="2400" dirty="0" smtClean="0"/>
              <a:t>(soudci jmenováni prezidentem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		krajské soudy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		okresní soudy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94452"/>
            <a:ext cx="8229600" cy="4132696"/>
          </a:xfr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/>
              <a:t>System of courts:</a:t>
            </a:r>
          </a:p>
          <a:p>
            <a:pPr>
              <a:buNone/>
            </a:pPr>
            <a:endParaRPr lang="en-GB" sz="2400" dirty="0" smtClean="0"/>
          </a:p>
          <a:p>
            <a:pPr lvl="3">
              <a:buFont typeface="Wingdings" pitchFamily="2" charset="2"/>
              <a:buChar char="Ø"/>
            </a:pPr>
            <a:r>
              <a:rPr lang="en-GB" sz="2400" b="1" dirty="0" smtClean="0"/>
              <a:t>Supreme court </a:t>
            </a:r>
            <a:r>
              <a:rPr lang="en-GB" sz="2400" dirty="0" smtClean="0"/>
              <a:t>(judges  are appointed by the president, seat - Brno )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b="1" dirty="0" smtClean="0"/>
              <a:t>Constitutional Court</a:t>
            </a:r>
            <a:r>
              <a:rPr lang="en-GB" sz="2400" dirty="0" smtClean="0"/>
              <a:t> (judges  are appointed by the president, seat - Brno)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 smtClean="0"/>
              <a:t>Regional courts</a:t>
            </a:r>
          </a:p>
          <a:p>
            <a:pPr lvl="3">
              <a:buFont typeface="Wingdings" pitchFamily="2" charset="2"/>
              <a:buChar char="Ø"/>
            </a:pPr>
            <a:r>
              <a:rPr lang="en-GB" sz="2400" dirty="0" smtClean="0"/>
              <a:t>District courts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260648"/>
            <a:ext cx="8208912" cy="1077218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/>
              <a:t>Soudy</a:t>
            </a:r>
          </a:p>
          <a:p>
            <a:pPr algn="ctr"/>
            <a:r>
              <a:rPr lang="cs-CZ" sz="2400" u="sng" dirty="0" smtClean="0"/>
              <a:t>(soudnictví)</a:t>
            </a:r>
            <a:endParaRPr lang="cs-CZ" sz="2400" u="sng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66130"/>
          </a:xfr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err="1" smtClean="0"/>
              <a:t>Courts</a:t>
            </a:r>
            <a:r>
              <a:rPr lang="cs-CZ" sz="2400" b="1" u="sng" dirty="0" smtClean="0"/>
              <a:t/>
            </a:r>
            <a:br>
              <a:rPr lang="cs-CZ" sz="2400" b="1" u="sng" dirty="0" smtClean="0"/>
            </a:br>
            <a:r>
              <a:rPr lang="cs-CZ" sz="2400" b="1" u="sng" dirty="0" smtClean="0"/>
              <a:t>(</a:t>
            </a:r>
            <a:r>
              <a:rPr lang="cs-CZ" sz="2400" b="1" u="sng" dirty="0" err="1" smtClean="0"/>
              <a:t>Judicial</a:t>
            </a:r>
            <a:r>
              <a:rPr lang="cs-CZ" sz="2400" b="1" u="sng" dirty="0" smtClean="0"/>
              <a:t> </a:t>
            </a:r>
            <a:r>
              <a:rPr lang="cs-CZ" sz="2400" b="1" u="sng" dirty="0" err="1" smtClean="0"/>
              <a:t>power</a:t>
            </a:r>
            <a:r>
              <a:rPr lang="cs-CZ" sz="2400" b="1" u="sng" dirty="0" smtClean="0"/>
              <a:t>)</a:t>
            </a:r>
            <a:endParaRPr lang="cs-CZ" sz="24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4" descr="http://upload.wikimedia.org/wikipedia/commons/thumb/8/81/Herrenhaus.jpg/220px-Herrenha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b="31735"/>
          <a:stretch>
            <a:fillRect/>
          </a:stretch>
        </p:blipFill>
        <p:spPr bwMode="auto">
          <a:xfrm>
            <a:off x="6692900" y="3324347"/>
            <a:ext cx="2095500" cy="1072906"/>
          </a:xfrm>
          <a:prstGeom prst="rect">
            <a:avLst/>
          </a:prstGeom>
          <a:noFill/>
        </p:spPr>
      </p:pic>
      <p:sp>
        <p:nvSpPr>
          <p:cNvPr id="35" name="Obdélník 34"/>
          <p:cNvSpPr/>
          <p:nvPr/>
        </p:nvSpPr>
        <p:spPr>
          <a:xfrm>
            <a:off x="6525493" y="3429000"/>
            <a:ext cx="2430314" cy="10341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 smtClean="0">
                <a:solidFill>
                  <a:schemeClr val="bg1"/>
                </a:solidFill>
              </a:rPr>
              <a:t>cross-country ski </a:t>
            </a:r>
            <a:endParaRPr lang="cs-CZ" b="1" dirty="0" smtClean="0">
              <a:solidFill>
                <a:schemeClr val="bg1"/>
              </a:solidFill>
            </a:endParaRPr>
          </a:p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b="1" i="1" dirty="0" smtClean="0"/>
          </a:p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i="1" dirty="0" smtClean="0"/>
              <a:t>race</a:t>
            </a:r>
            <a:r>
              <a:rPr lang="cs-CZ" b="1" i="1" dirty="0" smtClean="0"/>
              <a:t>… (50 km)</a:t>
            </a:r>
            <a:endParaRPr lang="cs-CZ" b="1" i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</a:rPr>
              <a:t>Geography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0"/>
            <a:ext cx="8352928" cy="1569660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Make sentences</a:t>
            </a:r>
            <a:r>
              <a:rPr lang="en-GB" sz="2400" dirty="0" smtClean="0">
                <a:sym typeface="Wingdings" pitchFamily="2" charset="2"/>
              </a:rPr>
              <a:t>: (</a:t>
            </a:r>
            <a:r>
              <a:rPr lang="en-GB" sz="2400" dirty="0" smtClean="0"/>
              <a:t> vocabulary: mountainous country, varied landscape, the highest peak, high,  mining area, coal,  natural preserve, winter sports, hiking, cycling, m</a:t>
            </a:r>
            <a:r>
              <a:rPr lang="cs-CZ" sz="2400" dirty="0" smtClean="0"/>
              <a:t>u</a:t>
            </a:r>
            <a:r>
              <a:rPr lang="en-GB" sz="2400" dirty="0" err="1" smtClean="0"/>
              <a:t>shrooming</a:t>
            </a:r>
            <a:r>
              <a:rPr lang="en-GB" sz="2400" dirty="0" smtClean="0"/>
              <a:t>, cableway)</a:t>
            </a:r>
            <a:endParaRPr lang="cs-CZ" sz="2400" dirty="0" smtClean="0"/>
          </a:p>
          <a:p>
            <a:endParaRPr lang="en-GB" sz="2400" dirty="0"/>
          </a:p>
        </p:txBody>
      </p:sp>
      <p:sp>
        <p:nvSpPr>
          <p:cNvPr id="13" name="Obdélník 12"/>
          <p:cNvSpPr/>
          <p:nvPr/>
        </p:nvSpPr>
        <p:spPr>
          <a:xfrm>
            <a:off x="395536" y="1210196"/>
            <a:ext cx="8208912" cy="5301208"/>
          </a:xfrm>
          <a:prstGeom prst="rect">
            <a:avLst/>
          </a:prstGeom>
          <a:noFill/>
        </p:spPr>
      </p:sp>
      <p:sp>
        <p:nvSpPr>
          <p:cNvPr id="14" name="Volný tvar 13"/>
          <p:cNvSpPr/>
          <p:nvPr/>
        </p:nvSpPr>
        <p:spPr>
          <a:xfrm>
            <a:off x="401744" y="3677221"/>
            <a:ext cx="1867057" cy="933528"/>
          </a:xfrm>
          <a:custGeom>
            <a:avLst/>
            <a:gdLst>
              <a:gd name="connsiteX0" fmla="*/ 0 w 1867057"/>
              <a:gd name="connsiteY0" fmla="*/ 93353 h 933528"/>
              <a:gd name="connsiteX1" fmla="*/ 27343 w 1867057"/>
              <a:gd name="connsiteY1" fmla="*/ 27342 h 933528"/>
              <a:gd name="connsiteX2" fmla="*/ 93354 w 1867057"/>
              <a:gd name="connsiteY2" fmla="*/ 0 h 933528"/>
              <a:gd name="connsiteX3" fmla="*/ 1773704 w 1867057"/>
              <a:gd name="connsiteY3" fmla="*/ 0 h 933528"/>
              <a:gd name="connsiteX4" fmla="*/ 1839715 w 1867057"/>
              <a:gd name="connsiteY4" fmla="*/ 27343 h 933528"/>
              <a:gd name="connsiteX5" fmla="*/ 1867057 w 1867057"/>
              <a:gd name="connsiteY5" fmla="*/ 93354 h 933528"/>
              <a:gd name="connsiteX6" fmla="*/ 1867057 w 1867057"/>
              <a:gd name="connsiteY6" fmla="*/ 840175 h 933528"/>
              <a:gd name="connsiteX7" fmla="*/ 1839715 w 1867057"/>
              <a:gd name="connsiteY7" fmla="*/ 906186 h 933528"/>
              <a:gd name="connsiteX8" fmla="*/ 1773704 w 1867057"/>
              <a:gd name="connsiteY8" fmla="*/ 933528 h 933528"/>
              <a:gd name="connsiteX9" fmla="*/ 93353 w 1867057"/>
              <a:gd name="connsiteY9" fmla="*/ 933528 h 933528"/>
              <a:gd name="connsiteX10" fmla="*/ 27342 w 1867057"/>
              <a:gd name="connsiteY10" fmla="*/ 906185 h 933528"/>
              <a:gd name="connsiteX11" fmla="*/ 0 w 1867057"/>
              <a:gd name="connsiteY11" fmla="*/ 840174 h 933528"/>
              <a:gd name="connsiteX12" fmla="*/ 0 w 1867057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67057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1773704" y="0"/>
                </a:lnTo>
                <a:cubicBezTo>
                  <a:pt x="1798463" y="0"/>
                  <a:pt x="1822207" y="9835"/>
                  <a:pt x="1839715" y="27343"/>
                </a:cubicBezTo>
                <a:cubicBezTo>
                  <a:pt x="1857222" y="44850"/>
                  <a:pt x="1867057" y="68595"/>
                  <a:pt x="1867057" y="93354"/>
                </a:cubicBezTo>
                <a:lnTo>
                  <a:pt x="1867057" y="840175"/>
                </a:lnTo>
                <a:cubicBezTo>
                  <a:pt x="1867057" y="864934"/>
                  <a:pt x="1857222" y="888678"/>
                  <a:pt x="1839715" y="906186"/>
                </a:cubicBezTo>
                <a:cubicBezTo>
                  <a:pt x="1822208" y="923693"/>
                  <a:pt x="1798463" y="933528"/>
                  <a:pt x="1773704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2582" tIns="42582" rIns="42582" bIns="42582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Mountain</a:t>
            </a:r>
            <a:r>
              <a:rPr lang="cs-CZ" sz="2400" b="1" kern="1200" dirty="0" smtClean="0"/>
              <a:t> </a:t>
            </a:r>
            <a:r>
              <a:rPr lang="cs-CZ" sz="2400" b="1" kern="1200" dirty="0" err="1" smtClean="0"/>
              <a:t>ranges</a:t>
            </a:r>
            <a:endParaRPr lang="cs-CZ" sz="2400" b="1" kern="1200" dirty="0"/>
          </a:p>
        </p:txBody>
      </p:sp>
      <p:sp>
        <p:nvSpPr>
          <p:cNvPr id="15" name="Volný tvar 14"/>
          <p:cNvSpPr/>
          <p:nvPr/>
        </p:nvSpPr>
        <p:spPr>
          <a:xfrm rot="17338846">
            <a:off x="1424150" y="2944399"/>
            <a:ext cx="2503602" cy="31697"/>
          </a:xfrm>
          <a:custGeom>
            <a:avLst/>
            <a:gdLst>
              <a:gd name="connsiteX0" fmla="*/ 0 w 2503602"/>
              <a:gd name="connsiteY0" fmla="*/ 15848 h 31697"/>
              <a:gd name="connsiteX1" fmla="*/ 2503602 w 2503602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503602" h="31697">
                <a:moveTo>
                  <a:pt x="0" y="15848"/>
                </a:moveTo>
                <a:lnTo>
                  <a:pt x="2503602" y="15848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01910" tIns="-46742" rIns="1201911" bIns="-46742" numCol="1" spcCol="1270" anchor="ctr" anchorCtr="0">
            <a:noAutofit/>
          </a:bodyPr>
          <a:lstStyle/>
          <a:p>
            <a:pPr lvl="0" algn="ctr" defTabSz="355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800" kern="1200"/>
          </a:p>
        </p:txBody>
      </p:sp>
      <p:sp>
        <p:nvSpPr>
          <p:cNvPr id="16" name="Volný tvar 15"/>
          <p:cNvSpPr/>
          <p:nvPr/>
        </p:nvSpPr>
        <p:spPr>
          <a:xfrm>
            <a:off x="3083101" y="1340767"/>
            <a:ext cx="2929060" cy="902505"/>
          </a:xfrm>
          <a:custGeom>
            <a:avLst/>
            <a:gdLst>
              <a:gd name="connsiteX0" fmla="*/ 0 w 2968733"/>
              <a:gd name="connsiteY0" fmla="*/ 93353 h 933528"/>
              <a:gd name="connsiteX1" fmla="*/ 27343 w 2968733"/>
              <a:gd name="connsiteY1" fmla="*/ 27342 h 933528"/>
              <a:gd name="connsiteX2" fmla="*/ 93354 w 2968733"/>
              <a:gd name="connsiteY2" fmla="*/ 0 h 933528"/>
              <a:gd name="connsiteX3" fmla="*/ 2875380 w 2968733"/>
              <a:gd name="connsiteY3" fmla="*/ 0 h 933528"/>
              <a:gd name="connsiteX4" fmla="*/ 2941391 w 2968733"/>
              <a:gd name="connsiteY4" fmla="*/ 27343 h 933528"/>
              <a:gd name="connsiteX5" fmla="*/ 2968733 w 2968733"/>
              <a:gd name="connsiteY5" fmla="*/ 93354 h 933528"/>
              <a:gd name="connsiteX6" fmla="*/ 2968733 w 2968733"/>
              <a:gd name="connsiteY6" fmla="*/ 840175 h 933528"/>
              <a:gd name="connsiteX7" fmla="*/ 2941391 w 2968733"/>
              <a:gd name="connsiteY7" fmla="*/ 906186 h 933528"/>
              <a:gd name="connsiteX8" fmla="*/ 2875380 w 2968733"/>
              <a:gd name="connsiteY8" fmla="*/ 933528 h 933528"/>
              <a:gd name="connsiteX9" fmla="*/ 93353 w 2968733"/>
              <a:gd name="connsiteY9" fmla="*/ 933528 h 933528"/>
              <a:gd name="connsiteX10" fmla="*/ 27342 w 2968733"/>
              <a:gd name="connsiteY10" fmla="*/ 906185 h 933528"/>
              <a:gd name="connsiteX11" fmla="*/ 0 w 2968733"/>
              <a:gd name="connsiteY11" fmla="*/ 840174 h 933528"/>
              <a:gd name="connsiteX12" fmla="*/ 0 w 2968733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68733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2875380" y="0"/>
                </a:lnTo>
                <a:cubicBezTo>
                  <a:pt x="2900139" y="0"/>
                  <a:pt x="2923883" y="9835"/>
                  <a:pt x="2941391" y="27343"/>
                </a:cubicBezTo>
                <a:cubicBezTo>
                  <a:pt x="2958898" y="44850"/>
                  <a:pt x="2968733" y="68595"/>
                  <a:pt x="2968733" y="93354"/>
                </a:cubicBezTo>
                <a:lnTo>
                  <a:pt x="2968733" y="840175"/>
                </a:lnTo>
                <a:cubicBezTo>
                  <a:pt x="2968733" y="864934"/>
                  <a:pt x="2958898" y="888678"/>
                  <a:pt x="2941391" y="906186"/>
                </a:cubicBezTo>
                <a:cubicBezTo>
                  <a:pt x="2923884" y="923693"/>
                  <a:pt x="2900139" y="933528"/>
                  <a:pt x="2875380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2582" tIns="42582" rIns="42582" bIns="42582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The</a:t>
            </a:r>
            <a:r>
              <a:rPr lang="cs-CZ" sz="2400" b="1" kern="1200" dirty="0" smtClean="0"/>
              <a:t> Krkonoše </a:t>
            </a:r>
          </a:p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The</a:t>
            </a:r>
            <a:r>
              <a:rPr lang="cs-CZ" sz="2400" b="1" kern="1200" dirty="0" smtClean="0"/>
              <a:t> </a:t>
            </a:r>
            <a:r>
              <a:rPr lang="cs-CZ" sz="2400" b="1" kern="1200" dirty="0" err="1" smtClean="0"/>
              <a:t>Giant</a:t>
            </a:r>
            <a:r>
              <a:rPr lang="cs-CZ" sz="2400" b="1" kern="1200" dirty="0" smtClean="0"/>
              <a:t> </a:t>
            </a:r>
            <a:r>
              <a:rPr lang="cs-CZ" sz="2400" b="1" kern="1200" dirty="0" err="1" smtClean="0"/>
              <a:t>Mountains</a:t>
            </a:r>
            <a:endParaRPr lang="cs-CZ" sz="2400" b="1" kern="1200" dirty="0"/>
          </a:p>
        </p:txBody>
      </p:sp>
      <p:sp>
        <p:nvSpPr>
          <p:cNvPr id="17" name="Volný tvar 16"/>
          <p:cNvSpPr/>
          <p:nvPr/>
        </p:nvSpPr>
        <p:spPr>
          <a:xfrm rot="21461521">
            <a:off x="6051557" y="1746891"/>
            <a:ext cx="683841" cy="31697"/>
          </a:xfrm>
          <a:custGeom>
            <a:avLst/>
            <a:gdLst>
              <a:gd name="connsiteX0" fmla="*/ 0 w 683841"/>
              <a:gd name="connsiteY0" fmla="*/ 15848 h 31697"/>
              <a:gd name="connsiteX1" fmla="*/ 683841 w 683841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83841" h="31697">
                <a:moveTo>
                  <a:pt x="0" y="15848"/>
                </a:moveTo>
                <a:lnTo>
                  <a:pt x="683841" y="15848"/>
                </a:lnTo>
              </a:path>
            </a:pathLst>
          </a:custGeom>
          <a:noFill/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37523" tIns="-1248" rIns="337525" bIns="-1248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18" name="Volný tvar 17"/>
          <p:cNvSpPr/>
          <p:nvPr/>
        </p:nvSpPr>
        <p:spPr>
          <a:xfrm>
            <a:off x="6735121" y="1282206"/>
            <a:ext cx="1867057" cy="933528"/>
          </a:xfrm>
          <a:custGeom>
            <a:avLst/>
            <a:gdLst>
              <a:gd name="connsiteX0" fmla="*/ 0 w 1867057"/>
              <a:gd name="connsiteY0" fmla="*/ 93353 h 933528"/>
              <a:gd name="connsiteX1" fmla="*/ 27343 w 1867057"/>
              <a:gd name="connsiteY1" fmla="*/ 27342 h 933528"/>
              <a:gd name="connsiteX2" fmla="*/ 93354 w 1867057"/>
              <a:gd name="connsiteY2" fmla="*/ 0 h 933528"/>
              <a:gd name="connsiteX3" fmla="*/ 1773704 w 1867057"/>
              <a:gd name="connsiteY3" fmla="*/ 0 h 933528"/>
              <a:gd name="connsiteX4" fmla="*/ 1839715 w 1867057"/>
              <a:gd name="connsiteY4" fmla="*/ 27343 h 933528"/>
              <a:gd name="connsiteX5" fmla="*/ 1867057 w 1867057"/>
              <a:gd name="connsiteY5" fmla="*/ 93354 h 933528"/>
              <a:gd name="connsiteX6" fmla="*/ 1867057 w 1867057"/>
              <a:gd name="connsiteY6" fmla="*/ 840175 h 933528"/>
              <a:gd name="connsiteX7" fmla="*/ 1839715 w 1867057"/>
              <a:gd name="connsiteY7" fmla="*/ 906186 h 933528"/>
              <a:gd name="connsiteX8" fmla="*/ 1773704 w 1867057"/>
              <a:gd name="connsiteY8" fmla="*/ 933528 h 933528"/>
              <a:gd name="connsiteX9" fmla="*/ 93353 w 1867057"/>
              <a:gd name="connsiteY9" fmla="*/ 933528 h 933528"/>
              <a:gd name="connsiteX10" fmla="*/ 27342 w 1867057"/>
              <a:gd name="connsiteY10" fmla="*/ 906185 h 933528"/>
              <a:gd name="connsiteX11" fmla="*/ 0 w 1867057"/>
              <a:gd name="connsiteY11" fmla="*/ 840174 h 933528"/>
              <a:gd name="connsiteX12" fmla="*/ 0 w 1867057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67057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1773704" y="0"/>
                </a:lnTo>
                <a:cubicBezTo>
                  <a:pt x="1798463" y="0"/>
                  <a:pt x="1822207" y="9835"/>
                  <a:pt x="1839715" y="27343"/>
                </a:cubicBezTo>
                <a:cubicBezTo>
                  <a:pt x="1857222" y="44850"/>
                  <a:pt x="1867057" y="68595"/>
                  <a:pt x="1867057" y="93354"/>
                </a:cubicBezTo>
                <a:lnTo>
                  <a:pt x="1867057" y="840175"/>
                </a:lnTo>
                <a:cubicBezTo>
                  <a:pt x="1867057" y="864934"/>
                  <a:pt x="1857222" y="888678"/>
                  <a:pt x="1839715" y="906186"/>
                </a:cubicBezTo>
                <a:cubicBezTo>
                  <a:pt x="1822208" y="923693"/>
                  <a:pt x="1798463" y="933528"/>
                  <a:pt x="1773704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blipFill rotWithShape="0">
            <a:blip r:embed="rId4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2582" tIns="42582" rIns="42582" bIns="42582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400" b="1" kern="1200" dirty="0" smtClean="0"/>
          </a:p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b="1" kern="1200" dirty="0" smtClean="0"/>
              <a:t>Sněžka(1602m)</a:t>
            </a:r>
            <a:endParaRPr lang="cs-CZ" b="1" kern="1200" dirty="0"/>
          </a:p>
        </p:txBody>
      </p:sp>
      <p:sp>
        <p:nvSpPr>
          <p:cNvPr id="19" name="Volný tvar 18"/>
          <p:cNvSpPr/>
          <p:nvPr/>
        </p:nvSpPr>
        <p:spPr>
          <a:xfrm rot="17981921">
            <a:off x="1866001" y="3434683"/>
            <a:ext cx="1596635" cy="31697"/>
          </a:xfrm>
          <a:custGeom>
            <a:avLst/>
            <a:gdLst>
              <a:gd name="connsiteX0" fmla="*/ 0 w 1596635"/>
              <a:gd name="connsiteY0" fmla="*/ 15848 h 31697"/>
              <a:gd name="connsiteX1" fmla="*/ 1596635 w 1596635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96635" h="31697">
                <a:moveTo>
                  <a:pt x="0" y="15848"/>
                </a:moveTo>
                <a:lnTo>
                  <a:pt x="1596635" y="15848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771101" tIns="-24067" rIns="771102" bIns="-24068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20" name="Volný tvar 19"/>
          <p:cNvSpPr/>
          <p:nvPr/>
        </p:nvSpPr>
        <p:spPr>
          <a:xfrm>
            <a:off x="3059836" y="2290314"/>
            <a:ext cx="2968733" cy="933528"/>
          </a:xfrm>
          <a:custGeom>
            <a:avLst/>
            <a:gdLst>
              <a:gd name="connsiteX0" fmla="*/ 0 w 2968733"/>
              <a:gd name="connsiteY0" fmla="*/ 93353 h 933528"/>
              <a:gd name="connsiteX1" fmla="*/ 27343 w 2968733"/>
              <a:gd name="connsiteY1" fmla="*/ 27342 h 933528"/>
              <a:gd name="connsiteX2" fmla="*/ 93354 w 2968733"/>
              <a:gd name="connsiteY2" fmla="*/ 0 h 933528"/>
              <a:gd name="connsiteX3" fmla="*/ 2875380 w 2968733"/>
              <a:gd name="connsiteY3" fmla="*/ 0 h 933528"/>
              <a:gd name="connsiteX4" fmla="*/ 2941391 w 2968733"/>
              <a:gd name="connsiteY4" fmla="*/ 27343 h 933528"/>
              <a:gd name="connsiteX5" fmla="*/ 2968733 w 2968733"/>
              <a:gd name="connsiteY5" fmla="*/ 93354 h 933528"/>
              <a:gd name="connsiteX6" fmla="*/ 2968733 w 2968733"/>
              <a:gd name="connsiteY6" fmla="*/ 840175 h 933528"/>
              <a:gd name="connsiteX7" fmla="*/ 2941391 w 2968733"/>
              <a:gd name="connsiteY7" fmla="*/ 906186 h 933528"/>
              <a:gd name="connsiteX8" fmla="*/ 2875380 w 2968733"/>
              <a:gd name="connsiteY8" fmla="*/ 933528 h 933528"/>
              <a:gd name="connsiteX9" fmla="*/ 93353 w 2968733"/>
              <a:gd name="connsiteY9" fmla="*/ 933528 h 933528"/>
              <a:gd name="connsiteX10" fmla="*/ 27342 w 2968733"/>
              <a:gd name="connsiteY10" fmla="*/ 906185 h 933528"/>
              <a:gd name="connsiteX11" fmla="*/ 0 w 2968733"/>
              <a:gd name="connsiteY11" fmla="*/ 840174 h 933528"/>
              <a:gd name="connsiteX12" fmla="*/ 0 w 2968733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68733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2875380" y="0"/>
                </a:lnTo>
                <a:cubicBezTo>
                  <a:pt x="2900139" y="0"/>
                  <a:pt x="2923883" y="9835"/>
                  <a:pt x="2941391" y="27343"/>
                </a:cubicBezTo>
                <a:cubicBezTo>
                  <a:pt x="2958898" y="44850"/>
                  <a:pt x="2968733" y="68595"/>
                  <a:pt x="2968733" y="93354"/>
                </a:cubicBezTo>
                <a:lnTo>
                  <a:pt x="2968733" y="840175"/>
                </a:lnTo>
                <a:cubicBezTo>
                  <a:pt x="2968733" y="864934"/>
                  <a:pt x="2958898" y="888678"/>
                  <a:pt x="2941391" y="906186"/>
                </a:cubicBezTo>
                <a:cubicBezTo>
                  <a:pt x="2923884" y="923693"/>
                  <a:pt x="2900139" y="933528"/>
                  <a:pt x="2875380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2582" tIns="42582" rIns="42582" bIns="42582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The</a:t>
            </a:r>
            <a:r>
              <a:rPr lang="cs-CZ" sz="2400" b="1" kern="1200" dirty="0" smtClean="0"/>
              <a:t> Orlické hory</a:t>
            </a:r>
          </a:p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The</a:t>
            </a:r>
            <a:r>
              <a:rPr lang="cs-CZ" sz="2400" b="1" kern="1200" dirty="0" smtClean="0"/>
              <a:t> </a:t>
            </a:r>
            <a:r>
              <a:rPr lang="cs-CZ" sz="2400" b="1" kern="1200" dirty="0" err="1" smtClean="0"/>
              <a:t>Eagle</a:t>
            </a:r>
            <a:r>
              <a:rPr lang="cs-CZ" sz="2400" b="1" kern="1200" dirty="0" smtClean="0"/>
              <a:t> </a:t>
            </a:r>
            <a:r>
              <a:rPr lang="cs-CZ" sz="2400" b="1" kern="1200" dirty="0" err="1" smtClean="0"/>
              <a:t>Mountains</a:t>
            </a:r>
            <a:endParaRPr lang="cs-CZ" sz="2400" b="1" kern="1200" dirty="0"/>
          </a:p>
        </p:txBody>
      </p:sp>
      <p:sp>
        <p:nvSpPr>
          <p:cNvPr id="21" name="Volný tvar 20"/>
          <p:cNvSpPr/>
          <p:nvPr/>
        </p:nvSpPr>
        <p:spPr>
          <a:xfrm>
            <a:off x="6028570" y="2741230"/>
            <a:ext cx="708819" cy="31697"/>
          </a:xfrm>
          <a:custGeom>
            <a:avLst/>
            <a:gdLst>
              <a:gd name="connsiteX0" fmla="*/ 0 w 708819"/>
              <a:gd name="connsiteY0" fmla="*/ 15848 h 31697"/>
              <a:gd name="connsiteX1" fmla="*/ 708819 w 708819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08819" h="31697">
                <a:moveTo>
                  <a:pt x="0" y="15848"/>
                </a:moveTo>
                <a:lnTo>
                  <a:pt x="708819" y="15848"/>
                </a:lnTo>
              </a:path>
            </a:pathLst>
          </a:custGeom>
          <a:noFill/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49390" tIns="-1872" rIns="349389" bIns="-1871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23" name="Volný tvar 22"/>
          <p:cNvSpPr/>
          <p:nvPr/>
        </p:nvSpPr>
        <p:spPr>
          <a:xfrm rot="20064749">
            <a:off x="2225794" y="3938742"/>
            <a:ext cx="877050" cy="31697"/>
          </a:xfrm>
          <a:custGeom>
            <a:avLst/>
            <a:gdLst>
              <a:gd name="connsiteX0" fmla="*/ 0 w 877050"/>
              <a:gd name="connsiteY0" fmla="*/ 15848 h 31697"/>
              <a:gd name="connsiteX1" fmla="*/ 877050 w 877050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77050" h="31697">
                <a:moveTo>
                  <a:pt x="0" y="15848"/>
                </a:moveTo>
                <a:lnTo>
                  <a:pt x="877050" y="15848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29298" tIns="-6078" rIns="429299" bIns="-6078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24" name="Volný tvar 23"/>
          <p:cNvSpPr/>
          <p:nvPr/>
        </p:nvSpPr>
        <p:spPr>
          <a:xfrm>
            <a:off x="3059836" y="3298432"/>
            <a:ext cx="2935911" cy="933528"/>
          </a:xfrm>
          <a:custGeom>
            <a:avLst/>
            <a:gdLst>
              <a:gd name="connsiteX0" fmla="*/ 0 w 2935911"/>
              <a:gd name="connsiteY0" fmla="*/ 93353 h 933528"/>
              <a:gd name="connsiteX1" fmla="*/ 27343 w 2935911"/>
              <a:gd name="connsiteY1" fmla="*/ 27342 h 933528"/>
              <a:gd name="connsiteX2" fmla="*/ 93354 w 2935911"/>
              <a:gd name="connsiteY2" fmla="*/ 0 h 933528"/>
              <a:gd name="connsiteX3" fmla="*/ 2842558 w 2935911"/>
              <a:gd name="connsiteY3" fmla="*/ 0 h 933528"/>
              <a:gd name="connsiteX4" fmla="*/ 2908569 w 2935911"/>
              <a:gd name="connsiteY4" fmla="*/ 27343 h 933528"/>
              <a:gd name="connsiteX5" fmla="*/ 2935911 w 2935911"/>
              <a:gd name="connsiteY5" fmla="*/ 93354 h 933528"/>
              <a:gd name="connsiteX6" fmla="*/ 2935911 w 2935911"/>
              <a:gd name="connsiteY6" fmla="*/ 840175 h 933528"/>
              <a:gd name="connsiteX7" fmla="*/ 2908569 w 2935911"/>
              <a:gd name="connsiteY7" fmla="*/ 906186 h 933528"/>
              <a:gd name="connsiteX8" fmla="*/ 2842558 w 2935911"/>
              <a:gd name="connsiteY8" fmla="*/ 933528 h 933528"/>
              <a:gd name="connsiteX9" fmla="*/ 93353 w 2935911"/>
              <a:gd name="connsiteY9" fmla="*/ 933528 h 933528"/>
              <a:gd name="connsiteX10" fmla="*/ 27342 w 2935911"/>
              <a:gd name="connsiteY10" fmla="*/ 906185 h 933528"/>
              <a:gd name="connsiteX11" fmla="*/ 0 w 2935911"/>
              <a:gd name="connsiteY11" fmla="*/ 840174 h 933528"/>
              <a:gd name="connsiteX12" fmla="*/ 0 w 2935911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35911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2842558" y="0"/>
                </a:lnTo>
                <a:cubicBezTo>
                  <a:pt x="2867317" y="0"/>
                  <a:pt x="2891061" y="9835"/>
                  <a:pt x="2908569" y="27343"/>
                </a:cubicBezTo>
                <a:cubicBezTo>
                  <a:pt x="2926076" y="44850"/>
                  <a:pt x="2935911" y="68595"/>
                  <a:pt x="2935911" y="93354"/>
                </a:cubicBezTo>
                <a:lnTo>
                  <a:pt x="2935911" y="840175"/>
                </a:lnTo>
                <a:cubicBezTo>
                  <a:pt x="2935911" y="864934"/>
                  <a:pt x="2926076" y="888678"/>
                  <a:pt x="2908569" y="906186"/>
                </a:cubicBezTo>
                <a:cubicBezTo>
                  <a:pt x="2891062" y="923693"/>
                  <a:pt x="2867317" y="933528"/>
                  <a:pt x="2842558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2582" tIns="42582" rIns="42582" bIns="42582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The</a:t>
            </a:r>
            <a:r>
              <a:rPr lang="cs-CZ" sz="2400" b="1" kern="1200" dirty="0" smtClean="0"/>
              <a:t> Jizerské </a:t>
            </a:r>
            <a:r>
              <a:rPr lang="cs-CZ" sz="2400" b="1" kern="1200" dirty="0" err="1" smtClean="0"/>
              <a:t>Mountains</a:t>
            </a:r>
            <a:endParaRPr lang="cs-CZ" sz="2400" kern="1200" dirty="0"/>
          </a:p>
        </p:txBody>
      </p:sp>
      <p:sp>
        <p:nvSpPr>
          <p:cNvPr id="25" name="Volný tvar 24"/>
          <p:cNvSpPr/>
          <p:nvPr/>
        </p:nvSpPr>
        <p:spPr>
          <a:xfrm rot="332714">
            <a:off x="5994004" y="3785350"/>
            <a:ext cx="745129" cy="31697"/>
          </a:xfrm>
          <a:custGeom>
            <a:avLst/>
            <a:gdLst>
              <a:gd name="connsiteX0" fmla="*/ 0 w 745129"/>
              <a:gd name="connsiteY0" fmla="*/ 15848 h 31697"/>
              <a:gd name="connsiteX1" fmla="*/ 745129 w 745129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45129" h="31697">
                <a:moveTo>
                  <a:pt x="0" y="15848"/>
                </a:moveTo>
                <a:lnTo>
                  <a:pt x="745129" y="15848"/>
                </a:lnTo>
              </a:path>
            </a:pathLst>
          </a:custGeom>
          <a:noFill/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66635" tIns="-2781" rIns="366637" bIns="-2779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27" name="Volný tvar 26"/>
          <p:cNvSpPr/>
          <p:nvPr/>
        </p:nvSpPr>
        <p:spPr>
          <a:xfrm rot="2493590">
            <a:off x="2135738" y="4478798"/>
            <a:ext cx="1057161" cy="31697"/>
          </a:xfrm>
          <a:custGeom>
            <a:avLst/>
            <a:gdLst>
              <a:gd name="connsiteX0" fmla="*/ 0 w 1057161"/>
              <a:gd name="connsiteY0" fmla="*/ 15848 h 31697"/>
              <a:gd name="connsiteX1" fmla="*/ 1057161 w 1057161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57161" h="31697">
                <a:moveTo>
                  <a:pt x="0" y="15848"/>
                </a:moveTo>
                <a:lnTo>
                  <a:pt x="1057161" y="15848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514852" tIns="-10581" rIns="514850" bIns="-10581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28" name="Volný tvar 27"/>
          <p:cNvSpPr/>
          <p:nvPr/>
        </p:nvSpPr>
        <p:spPr>
          <a:xfrm>
            <a:off x="3059836" y="4378544"/>
            <a:ext cx="2968733" cy="933528"/>
          </a:xfrm>
          <a:custGeom>
            <a:avLst/>
            <a:gdLst>
              <a:gd name="connsiteX0" fmla="*/ 0 w 2968733"/>
              <a:gd name="connsiteY0" fmla="*/ 93353 h 933528"/>
              <a:gd name="connsiteX1" fmla="*/ 27343 w 2968733"/>
              <a:gd name="connsiteY1" fmla="*/ 27342 h 933528"/>
              <a:gd name="connsiteX2" fmla="*/ 93354 w 2968733"/>
              <a:gd name="connsiteY2" fmla="*/ 0 h 933528"/>
              <a:gd name="connsiteX3" fmla="*/ 2875380 w 2968733"/>
              <a:gd name="connsiteY3" fmla="*/ 0 h 933528"/>
              <a:gd name="connsiteX4" fmla="*/ 2941391 w 2968733"/>
              <a:gd name="connsiteY4" fmla="*/ 27343 h 933528"/>
              <a:gd name="connsiteX5" fmla="*/ 2968733 w 2968733"/>
              <a:gd name="connsiteY5" fmla="*/ 93354 h 933528"/>
              <a:gd name="connsiteX6" fmla="*/ 2968733 w 2968733"/>
              <a:gd name="connsiteY6" fmla="*/ 840175 h 933528"/>
              <a:gd name="connsiteX7" fmla="*/ 2941391 w 2968733"/>
              <a:gd name="connsiteY7" fmla="*/ 906186 h 933528"/>
              <a:gd name="connsiteX8" fmla="*/ 2875380 w 2968733"/>
              <a:gd name="connsiteY8" fmla="*/ 933528 h 933528"/>
              <a:gd name="connsiteX9" fmla="*/ 93353 w 2968733"/>
              <a:gd name="connsiteY9" fmla="*/ 933528 h 933528"/>
              <a:gd name="connsiteX10" fmla="*/ 27342 w 2968733"/>
              <a:gd name="connsiteY10" fmla="*/ 906185 h 933528"/>
              <a:gd name="connsiteX11" fmla="*/ 0 w 2968733"/>
              <a:gd name="connsiteY11" fmla="*/ 840174 h 933528"/>
              <a:gd name="connsiteX12" fmla="*/ 0 w 2968733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68733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2875380" y="0"/>
                </a:lnTo>
                <a:cubicBezTo>
                  <a:pt x="2900139" y="0"/>
                  <a:pt x="2923883" y="9835"/>
                  <a:pt x="2941391" y="27343"/>
                </a:cubicBezTo>
                <a:cubicBezTo>
                  <a:pt x="2958898" y="44850"/>
                  <a:pt x="2968733" y="68595"/>
                  <a:pt x="2968733" y="93354"/>
                </a:cubicBezTo>
                <a:lnTo>
                  <a:pt x="2968733" y="840175"/>
                </a:lnTo>
                <a:cubicBezTo>
                  <a:pt x="2968733" y="864934"/>
                  <a:pt x="2958898" y="888678"/>
                  <a:pt x="2941391" y="906186"/>
                </a:cubicBezTo>
                <a:cubicBezTo>
                  <a:pt x="2923884" y="923693"/>
                  <a:pt x="2900139" y="933528"/>
                  <a:pt x="2875380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2582" tIns="42582" rIns="42582" bIns="42582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The</a:t>
            </a:r>
            <a:r>
              <a:rPr lang="cs-CZ" sz="2400" b="1" kern="1200" dirty="0" smtClean="0"/>
              <a:t> Krušné </a:t>
            </a:r>
            <a:r>
              <a:rPr lang="cs-CZ" sz="2400" b="1" kern="1200" dirty="0" err="1" smtClean="0"/>
              <a:t>Mountains</a:t>
            </a:r>
            <a:endParaRPr lang="cs-CZ" sz="2400" b="1" kern="1200" dirty="0" smtClean="0"/>
          </a:p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The</a:t>
            </a:r>
            <a:r>
              <a:rPr lang="cs-CZ" sz="2400" b="1" kern="1200" dirty="0" smtClean="0"/>
              <a:t>  </a:t>
            </a:r>
            <a:r>
              <a:rPr lang="cs-CZ" sz="2400" b="1" kern="1200" dirty="0" err="1" smtClean="0"/>
              <a:t>Ore</a:t>
            </a:r>
            <a:r>
              <a:rPr lang="cs-CZ" sz="2400" b="1" kern="1200" dirty="0" smtClean="0"/>
              <a:t> </a:t>
            </a:r>
            <a:r>
              <a:rPr lang="cs-CZ" sz="2400" b="1" kern="1200" dirty="0" err="1" smtClean="0"/>
              <a:t>Mountains</a:t>
            </a:r>
            <a:endParaRPr lang="cs-CZ" sz="2400" b="1" kern="1200" dirty="0"/>
          </a:p>
        </p:txBody>
      </p:sp>
      <p:sp>
        <p:nvSpPr>
          <p:cNvPr id="29" name="Volný tvar 28"/>
          <p:cNvSpPr/>
          <p:nvPr/>
        </p:nvSpPr>
        <p:spPr>
          <a:xfrm rot="433391">
            <a:off x="6025760" y="4873984"/>
            <a:ext cx="708231" cy="31697"/>
          </a:xfrm>
          <a:custGeom>
            <a:avLst/>
            <a:gdLst>
              <a:gd name="connsiteX0" fmla="*/ 0 w 708231"/>
              <a:gd name="connsiteY0" fmla="*/ 15848 h 31697"/>
              <a:gd name="connsiteX1" fmla="*/ 708231 w 708231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08231" h="31697">
                <a:moveTo>
                  <a:pt x="0" y="15848"/>
                </a:moveTo>
                <a:lnTo>
                  <a:pt x="708231" y="15848"/>
                </a:lnTo>
              </a:path>
            </a:pathLst>
          </a:custGeom>
          <a:noFill/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49110" tIns="-1858" rIns="349109" bIns="-1857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30" name="Volný tvar 29"/>
          <p:cNvSpPr/>
          <p:nvPr/>
        </p:nvSpPr>
        <p:spPr>
          <a:xfrm>
            <a:off x="6731182" y="4467593"/>
            <a:ext cx="1867057" cy="933528"/>
          </a:xfrm>
          <a:custGeom>
            <a:avLst/>
            <a:gdLst>
              <a:gd name="connsiteX0" fmla="*/ 0 w 1867057"/>
              <a:gd name="connsiteY0" fmla="*/ 93353 h 933528"/>
              <a:gd name="connsiteX1" fmla="*/ 27343 w 1867057"/>
              <a:gd name="connsiteY1" fmla="*/ 27342 h 933528"/>
              <a:gd name="connsiteX2" fmla="*/ 93354 w 1867057"/>
              <a:gd name="connsiteY2" fmla="*/ 0 h 933528"/>
              <a:gd name="connsiteX3" fmla="*/ 1773704 w 1867057"/>
              <a:gd name="connsiteY3" fmla="*/ 0 h 933528"/>
              <a:gd name="connsiteX4" fmla="*/ 1839715 w 1867057"/>
              <a:gd name="connsiteY4" fmla="*/ 27343 h 933528"/>
              <a:gd name="connsiteX5" fmla="*/ 1867057 w 1867057"/>
              <a:gd name="connsiteY5" fmla="*/ 93354 h 933528"/>
              <a:gd name="connsiteX6" fmla="*/ 1867057 w 1867057"/>
              <a:gd name="connsiteY6" fmla="*/ 840175 h 933528"/>
              <a:gd name="connsiteX7" fmla="*/ 1839715 w 1867057"/>
              <a:gd name="connsiteY7" fmla="*/ 906186 h 933528"/>
              <a:gd name="connsiteX8" fmla="*/ 1773704 w 1867057"/>
              <a:gd name="connsiteY8" fmla="*/ 933528 h 933528"/>
              <a:gd name="connsiteX9" fmla="*/ 93353 w 1867057"/>
              <a:gd name="connsiteY9" fmla="*/ 933528 h 933528"/>
              <a:gd name="connsiteX10" fmla="*/ 27342 w 1867057"/>
              <a:gd name="connsiteY10" fmla="*/ 906185 h 933528"/>
              <a:gd name="connsiteX11" fmla="*/ 0 w 1867057"/>
              <a:gd name="connsiteY11" fmla="*/ 840174 h 933528"/>
              <a:gd name="connsiteX12" fmla="*/ 0 w 1867057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67057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1773704" y="0"/>
                </a:lnTo>
                <a:cubicBezTo>
                  <a:pt x="1798463" y="0"/>
                  <a:pt x="1822207" y="9835"/>
                  <a:pt x="1839715" y="27343"/>
                </a:cubicBezTo>
                <a:cubicBezTo>
                  <a:pt x="1857222" y="44850"/>
                  <a:pt x="1867057" y="68595"/>
                  <a:pt x="1867057" y="93354"/>
                </a:cubicBezTo>
                <a:lnTo>
                  <a:pt x="1867057" y="840175"/>
                </a:lnTo>
                <a:cubicBezTo>
                  <a:pt x="1867057" y="864934"/>
                  <a:pt x="1857222" y="888678"/>
                  <a:pt x="1839715" y="906186"/>
                </a:cubicBezTo>
                <a:cubicBezTo>
                  <a:pt x="1822208" y="923693"/>
                  <a:pt x="1798463" y="933528"/>
                  <a:pt x="1773704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blipFill rotWithShape="0">
            <a:blip r:embed="rId5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3537" tIns="63537" rIns="63537" bIns="63537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700" kern="1200"/>
          </a:p>
        </p:txBody>
      </p:sp>
      <p:sp>
        <p:nvSpPr>
          <p:cNvPr id="31" name="Volný tvar 30"/>
          <p:cNvSpPr/>
          <p:nvPr/>
        </p:nvSpPr>
        <p:spPr>
          <a:xfrm rot="3910074">
            <a:off x="1722522" y="4982857"/>
            <a:ext cx="1883593" cy="31697"/>
          </a:xfrm>
          <a:custGeom>
            <a:avLst/>
            <a:gdLst>
              <a:gd name="connsiteX0" fmla="*/ 0 w 1883593"/>
              <a:gd name="connsiteY0" fmla="*/ 15848 h 31697"/>
              <a:gd name="connsiteX1" fmla="*/ 1883593 w 1883593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883593" h="31697">
                <a:moveTo>
                  <a:pt x="0" y="15848"/>
                </a:moveTo>
                <a:lnTo>
                  <a:pt x="1883593" y="15848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907407" tIns="-31242" rIns="907406" bIns="-31241" numCol="1" spcCol="1270" anchor="ctr" anchorCtr="0">
            <a:noAutofit/>
          </a:bodyPr>
          <a:lstStyle/>
          <a:p>
            <a:pPr lvl="0" algn="ctr" defTabSz="266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600" kern="1200"/>
          </a:p>
        </p:txBody>
      </p:sp>
      <p:sp>
        <p:nvSpPr>
          <p:cNvPr id="32" name="Volný tvar 31"/>
          <p:cNvSpPr/>
          <p:nvPr/>
        </p:nvSpPr>
        <p:spPr>
          <a:xfrm>
            <a:off x="3059836" y="5386662"/>
            <a:ext cx="2968733" cy="933528"/>
          </a:xfrm>
          <a:custGeom>
            <a:avLst/>
            <a:gdLst>
              <a:gd name="connsiteX0" fmla="*/ 0 w 2968733"/>
              <a:gd name="connsiteY0" fmla="*/ 93353 h 933528"/>
              <a:gd name="connsiteX1" fmla="*/ 27343 w 2968733"/>
              <a:gd name="connsiteY1" fmla="*/ 27342 h 933528"/>
              <a:gd name="connsiteX2" fmla="*/ 93354 w 2968733"/>
              <a:gd name="connsiteY2" fmla="*/ 0 h 933528"/>
              <a:gd name="connsiteX3" fmla="*/ 2875380 w 2968733"/>
              <a:gd name="connsiteY3" fmla="*/ 0 h 933528"/>
              <a:gd name="connsiteX4" fmla="*/ 2941391 w 2968733"/>
              <a:gd name="connsiteY4" fmla="*/ 27343 h 933528"/>
              <a:gd name="connsiteX5" fmla="*/ 2968733 w 2968733"/>
              <a:gd name="connsiteY5" fmla="*/ 93354 h 933528"/>
              <a:gd name="connsiteX6" fmla="*/ 2968733 w 2968733"/>
              <a:gd name="connsiteY6" fmla="*/ 840175 h 933528"/>
              <a:gd name="connsiteX7" fmla="*/ 2941391 w 2968733"/>
              <a:gd name="connsiteY7" fmla="*/ 906186 h 933528"/>
              <a:gd name="connsiteX8" fmla="*/ 2875380 w 2968733"/>
              <a:gd name="connsiteY8" fmla="*/ 933528 h 933528"/>
              <a:gd name="connsiteX9" fmla="*/ 93353 w 2968733"/>
              <a:gd name="connsiteY9" fmla="*/ 933528 h 933528"/>
              <a:gd name="connsiteX10" fmla="*/ 27342 w 2968733"/>
              <a:gd name="connsiteY10" fmla="*/ 906185 h 933528"/>
              <a:gd name="connsiteX11" fmla="*/ 0 w 2968733"/>
              <a:gd name="connsiteY11" fmla="*/ 840174 h 933528"/>
              <a:gd name="connsiteX12" fmla="*/ 0 w 2968733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68733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2875380" y="0"/>
                </a:lnTo>
                <a:cubicBezTo>
                  <a:pt x="2900139" y="0"/>
                  <a:pt x="2923883" y="9835"/>
                  <a:pt x="2941391" y="27343"/>
                </a:cubicBezTo>
                <a:cubicBezTo>
                  <a:pt x="2958898" y="44850"/>
                  <a:pt x="2968733" y="68595"/>
                  <a:pt x="2968733" y="93354"/>
                </a:cubicBezTo>
                <a:lnTo>
                  <a:pt x="2968733" y="840175"/>
                </a:lnTo>
                <a:cubicBezTo>
                  <a:pt x="2968733" y="864934"/>
                  <a:pt x="2958898" y="888678"/>
                  <a:pt x="2941391" y="906186"/>
                </a:cubicBezTo>
                <a:cubicBezTo>
                  <a:pt x="2923884" y="923693"/>
                  <a:pt x="2900139" y="933528"/>
                  <a:pt x="2875380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2582" tIns="42582" rIns="42582" bIns="42582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The</a:t>
            </a:r>
            <a:r>
              <a:rPr lang="cs-CZ" sz="2400" b="1" kern="1200" dirty="0" smtClean="0"/>
              <a:t> Šumava </a:t>
            </a:r>
            <a:r>
              <a:rPr lang="cs-CZ" sz="2400" b="1" kern="1200" dirty="0" err="1" smtClean="0"/>
              <a:t>range</a:t>
            </a:r>
            <a:endParaRPr lang="cs-CZ" sz="2400" b="1" kern="1200" dirty="0"/>
          </a:p>
        </p:txBody>
      </p:sp>
      <p:sp>
        <p:nvSpPr>
          <p:cNvPr id="33" name="Volný tvar 32"/>
          <p:cNvSpPr/>
          <p:nvPr/>
        </p:nvSpPr>
        <p:spPr>
          <a:xfrm rot="744050">
            <a:off x="6020178" y="5914822"/>
            <a:ext cx="719395" cy="31697"/>
          </a:xfrm>
          <a:custGeom>
            <a:avLst/>
            <a:gdLst>
              <a:gd name="connsiteX0" fmla="*/ 0 w 719395"/>
              <a:gd name="connsiteY0" fmla="*/ 15848 h 31697"/>
              <a:gd name="connsiteX1" fmla="*/ 719395 w 719395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19395" h="31697">
                <a:moveTo>
                  <a:pt x="0" y="15848"/>
                </a:moveTo>
                <a:lnTo>
                  <a:pt x="719395" y="15848"/>
                </a:lnTo>
              </a:path>
            </a:pathLst>
          </a:custGeom>
          <a:noFill/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54413" tIns="-2137" rIns="354412" bIns="-2136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34" name="Volný tvar 33"/>
          <p:cNvSpPr/>
          <p:nvPr/>
        </p:nvSpPr>
        <p:spPr>
          <a:xfrm>
            <a:off x="6731182" y="5541152"/>
            <a:ext cx="1867057" cy="933528"/>
          </a:xfrm>
          <a:custGeom>
            <a:avLst/>
            <a:gdLst>
              <a:gd name="connsiteX0" fmla="*/ 0 w 1867057"/>
              <a:gd name="connsiteY0" fmla="*/ 93353 h 933528"/>
              <a:gd name="connsiteX1" fmla="*/ 27343 w 1867057"/>
              <a:gd name="connsiteY1" fmla="*/ 27342 h 933528"/>
              <a:gd name="connsiteX2" fmla="*/ 93354 w 1867057"/>
              <a:gd name="connsiteY2" fmla="*/ 0 h 933528"/>
              <a:gd name="connsiteX3" fmla="*/ 1773704 w 1867057"/>
              <a:gd name="connsiteY3" fmla="*/ 0 h 933528"/>
              <a:gd name="connsiteX4" fmla="*/ 1839715 w 1867057"/>
              <a:gd name="connsiteY4" fmla="*/ 27343 h 933528"/>
              <a:gd name="connsiteX5" fmla="*/ 1867057 w 1867057"/>
              <a:gd name="connsiteY5" fmla="*/ 93354 h 933528"/>
              <a:gd name="connsiteX6" fmla="*/ 1867057 w 1867057"/>
              <a:gd name="connsiteY6" fmla="*/ 840175 h 933528"/>
              <a:gd name="connsiteX7" fmla="*/ 1839715 w 1867057"/>
              <a:gd name="connsiteY7" fmla="*/ 906186 h 933528"/>
              <a:gd name="connsiteX8" fmla="*/ 1773704 w 1867057"/>
              <a:gd name="connsiteY8" fmla="*/ 933528 h 933528"/>
              <a:gd name="connsiteX9" fmla="*/ 93353 w 1867057"/>
              <a:gd name="connsiteY9" fmla="*/ 933528 h 933528"/>
              <a:gd name="connsiteX10" fmla="*/ 27342 w 1867057"/>
              <a:gd name="connsiteY10" fmla="*/ 906185 h 933528"/>
              <a:gd name="connsiteX11" fmla="*/ 0 w 1867057"/>
              <a:gd name="connsiteY11" fmla="*/ 840174 h 933528"/>
              <a:gd name="connsiteX12" fmla="*/ 0 w 1867057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67057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1773704" y="0"/>
                </a:lnTo>
                <a:cubicBezTo>
                  <a:pt x="1798463" y="0"/>
                  <a:pt x="1822207" y="9835"/>
                  <a:pt x="1839715" y="27343"/>
                </a:cubicBezTo>
                <a:cubicBezTo>
                  <a:pt x="1857222" y="44850"/>
                  <a:pt x="1867057" y="68595"/>
                  <a:pt x="1867057" y="93354"/>
                </a:cubicBezTo>
                <a:lnTo>
                  <a:pt x="1867057" y="840175"/>
                </a:lnTo>
                <a:cubicBezTo>
                  <a:pt x="1867057" y="864934"/>
                  <a:pt x="1857222" y="888678"/>
                  <a:pt x="1839715" y="906186"/>
                </a:cubicBezTo>
                <a:cubicBezTo>
                  <a:pt x="1822208" y="923693"/>
                  <a:pt x="1798463" y="933528"/>
                  <a:pt x="1773704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blipFill rotWithShape="0">
            <a:blip r:embed="rId6" cstate="print"/>
            <a:stretch>
              <a:fillRect/>
            </a:stretch>
          </a:blipFill>
          <a:ln w="76200">
            <a:solidFill>
              <a:srgbClr val="002060"/>
            </a:solidFill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3537" tIns="63537" rIns="63537" bIns="63537" numCol="1" spcCol="1270" anchor="ctr" anchorCtr="0">
            <a:noAutofit/>
          </a:bodyPr>
          <a:lstStyle/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dirty="0" smtClean="0">
              <a:solidFill>
                <a:schemeClr val="tx1"/>
              </a:solidFill>
            </a:endParaRPr>
          </a:p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b="1" dirty="0" smtClean="0">
              <a:solidFill>
                <a:schemeClr val="tx1"/>
              </a:solidFill>
            </a:endParaRPr>
          </a:p>
          <a:p>
            <a:pPr lvl="0" algn="ctr" defTabSz="2533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b="1" dirty="0" smtClean="0">
                <a:solidFill>
                  <a:schemeClr val="tx1"/>
                </a:solidFill>
              </a:rPr>
              <a:t>.u.a.a </a:t>
            </a:r>
            <a:r>
              <a:rPr lang="cs-CZ" b="1" kern="1200" dirty="0" smtClean="0">
                <a:solidFill>
                  <a:schemeClr val="tx1"/>
                </a:solidFill>
              </a:rPr>
              <a:t> </a:t>
            </a:r>
            <a:r>
              <a:rPr lang="cs-CZ" b="1" kern="1200" dirty="0" err="1" smtClean="0">
                <a:solidFill>
                  <a:schemeClr val="tx1"/>
                </a:solidFill>
              </a:rPr>
              <a:t>Nat</a:t>
            </a:r>
            <a:r>
              <a:rPr lang="cs-CZ" b="1" kern="1200" dirty="0" smtClean="0">
                <a:solidFill>
                  <a:schemeClr val="tx1"/>
                </a:solidFill>
              </a:rPr>
              <a:t>. Park</a:t>
            </a:r>
            <a:endParaRPr lang="cs-CZ" b="1" kern="12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604448" y="1628800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604448" y="2636912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842314" y="34914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47106" name="Picture 2" descr="http://upload.wikimedia.org/wikipedia/commons/thumb/1/1d/Aquila_chrysaetos_USFWS.jpg/87px-Aquila_chrysaetos_USFW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6200000">
            <a:off x="7263800" y="1908912"/>
            <a:ext cx="953107" cy="172819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40" name="Picture 8" descr="Kaple a sousoší svatého Cyrila a Metoděje na vrcholu Radhoště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31" t="296" r="31" b="348"/>
          <a:stretch>
            <a:fillRect/>
          </a:stretch>
        </p:blipFill>
        <p:spPr bwMode="auto">
          <a:xfrm>
            <a:off x="4572000" y="4437112"/>
            <a:ext cx="2376264" cy="213560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</a:rPr>
              <a:t>Geography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260648"/>
            <a:ext cx="8640960" cy="1200329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Make sentences</a:t>
            </a:r>
            <a:r>
              <a:rPr lang="en-GB" sz="2400" dirty="0" smtClean="0">
                <a:sym typeface="Wingdings" pitchFamily="2" charset="2"/>
              </a:rPr>
              <a:t>: (</a:t>
            </a:r>
            <a:r>
              <a:rPr lang="en-GB" sz="2400" dirty="0" smtClean="0"/>
              <a:t> vocabulary: destination for religious pilgrimage, the highest peak, high, Slavonic god of Sun, War and Victory</a:t>
            </a:r>
          </a:p>
          <a:p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395536" y="1210196"/>
            <a:ext cx="8208912" cy="5301208"/>
          </a:xfrm>
          <a:prstGeom prst="rect">
            <a:avLst/>
          </a:prstGeom>
          <a:noFill/>
        </p:spPr>
      </p:sp>
      <p:sp>
        <p:nvSpPr>
          <p:cNvPr id="14" name="Volný tvar 13"/>
          <p:cNvSpPr/>
          <p:nvPr/>
        </p:nvSpPr>
        <p:spPr>
          <a:xfrm>
            <a:off x="395536" y="2276872"/>
            <a:ext cx="1867057" cy="1583928"/>
          </a:xfrm>
          <a:custGeom>
            <a:avLst/>
            <a:gdLst>
              <a:gd name="connsiteX0" fmla="*/ 0 w 1867057"/>
              <a:gd name="connsiteY0" fmla="*/ 93353 h 933528"/>
              <a:gd name="connsiteX1" fmla="*/ 27343 w 1867057"/>
              <a:gd name="connsiteY1" fmla="*/ 27342 h 933528"/>
              <a:gd name="connsiteX2" fmla="*/ 93354 w 1867057"/>
              <a:gd name="connsiteY2" fmla="*/ 0 h 933528"/>
              <a:gd name="connsiteX3" fmla="*/ 1773704 w 1867057"/>
              <a:gd name="connsiteY3" fmla="*/ 0 h 933528"/>
              <a:gd name="connsiteX4" fmla="*/ 1839715 w 1867057"/>
              <a:gd name="connsiteY4" fmla="*/ 27343 h 933528"/>
              <a:gd name="connsiteX5" fmla="*/ 1867057 w 1867057"/>
              <a:gd name="connsiteY5" fmla="*/ 93354 h 933528"/>
              <a:gd name="connsiteX6" fmla="*/ 1867057 w 1867057"/>
              <a:gd name="connsiteY6" fmla="*/ 840175 h 933528"/>
              <a:gd name="connsiteX7" fmla="*/ 1839715 w 1867057"/>
              <a:gd name="connsiteY7" fmla="*/ 906186 h 933528"/>
              <a:gd name="connsiteX8" fmla="*/ 1773704 w 1867057"/>
              <a:gd name="connsiteY8" fmla="*/ 933528 h 933528"/>
              <a:gd name="connsiteX9" fmla="*/ 93353 w 1867057"/>
              <a:gd name="connsiteY9" fmla="*/ 933528 h 933528"/>
              <a:gd name="connsiteX10" fmla="*/ 27342 w 1867057"/>
              <a:gd name="connsiteY10" fmla="*/ 906185 h 933528"/>
              <a:gd name="connsiteX11" fmla="*/ 0 w 1867057"/>
              <a:gd name="connsiteY11" fmla="*/ 840174 h 933528"/>
              <a:gd name="connsiteX12" fmla="*/ 0 w 1867057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67057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1773704" y="0"/>
                </a:lnTo>
                <a:cubicBezTo>
                  <a:pt x="1798463" y="0"/>
                  <a:pt x="1822207" y="9835"/>
                  <a:pt x="1839715" y="27343"/>
                </a:cubicBezTo>
                <a:cubicBezTo>
                  <a:pt x="1857222" y="44850"/>
                  <a:pt x="1867057" y="68595"/>
                  <a:pt x="1867057" y="93354"/>
                </a:cubicBezTo>
                <a:lnTo>
                  <a:pt x="1867057" y="840175"/>
                </a:lnTo>
                <a:cubicBezTo>
                  <a:pt x="1867057" y="864934"/>
                  <a:pt x="1857222" y="888678"/>
                  <a:pt x="1839715" y="906186"/>
                </a:cubicBezTo>
                <a:cubicBezTo>
                  <a:pt x="1822208" y="923693"/>
                  <a:pt x="1798463" y="933528"/>
                  <a:pt x="1773704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2582" tIns="42582" rIns="42582" bIns="42582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Mountain</a:t>
            </a:r>
            <a:r>
              <a:rPr lang="cs-CZ" sz="2400" b="1" kern="1200" dirty="0" smtClean="0"/>
              <a:t> </a:t>
            </a:r>
            <a:r>
              <a:rPr lang="cs-CZ" sz="2400" b="1" kern="1200" dirty="0" err="1" smtClean="0"/>
              <a:t>ranges</a:t>
            </a:r>
            <a:r>
              <a:rPr lang="cs-CZ" sz="2400" b="1" kern="1200" dirty="0" smtClean="0"/>
              <a:t> (</a:t>
            </a:r>
            <a:r>
              <a:rPr lang="cs-CZ" sz="2400" b="1" kern="1200" dirty="0" err="1" smtClean="0"/>
              <a:t>Moravia</a:t>
            </a:r>
            <a:r>
              <a:rPr lang="cs-CZ" sz="2400" b="1" kern="1200" dirty="0" smtClean="0"/>
              <a:t>)</a:t>
            </a:r>
          </a:p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400" b="1" kern="1200" dirty="0"/>
          </a:p>
        </p:txBody>
      </p:sp>
      <p:sp>
        <p:nvSpPr>
          <p:cNvPr id="15" name="Volný tvar 14"/>
          <p:cNvSpPr/>
          <p:nvPr/>
        </p:nvSpPr>
        <p:spPr>
          <a:xfrm rot="1313120">
            <a:off x="2225257" y="2780690"/>
            <a:ext cx="910819" cy="720854"/>
          </a:xfrm>
          <a:custGeom>
            <a:avLst/>
            <a:gdLst>
              <a:gd name="connsiteX0" fmla="*/ 0 w 2503602"/>
              <a:gd name="connsiteY0" fmla="*/ 15848 h 31697"/>
              <a:gd name="connsiteX1" fmla="*/ 2503602 w 2503602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503602" h="31697">
                <a:moveTo>
                  <a:pt x="0" y="15848"/>
                </a:moveTo>
                <a:lnTo>
                  <a:pt x="2503602" y="15848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01910" tIns="-46742" rIns="1201911" bIns="-46742" numCol="1" spcCol="1270" anchor="ctr" anchorCtr="0">
            <a:noAutofit/>
          </a:bodyPr>
          <a:lstStyle/>
          <a:p>
            <a:pPr lvl="0" algn="ctr" defTabSz="355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800" kern="1200"/>
          </a:p>
        </p:txBody>
      </p:sp>
      <p:sp>
        <p:nvSpPr>
          <p:cNvPr id="16" name="Volný tvar 15"/>
          <p:cNvSpPr/>
          <p:nvPr/>
        </p:nvSpPr>
        <p:spPr>
          <a:xfrm>
            <a:off x="3059832" y="1844824"/>
            <a:ext cx="2929060" cy="902505"/>
          </a:xfrm>
          <a:custGeom>
            <a:avLst/>
            <a:gdLst>
              <a:gd name="connsiteX0" fmla="*/ 0 w 2968733"/>
              <a:gd name="connsiteY0" fmla="*/ 93353 h 933528"/>
              <a:gd name="connsiteX1" fmla="*/ 27343 w 2968733"/>
              <a:gd name="connsiteY1" fmla="*/ 27342 h 933528"/>
              <a:gd name="connsiteX2" fmla="*/ 93354 w 2968733"/>
              <a:gd name="connsiteY2" fmla="*/ 0 h 933528"/>
              <a:gd name="connsiteX3" fmla="*/ 2875380 w 2968733"/>
              <a:gd name="connsiteY3" fmla="*/ 0 h 933528"/>
              <a:gd name="connsiteX4" fmla="*/ 2941391 w 2968733"/>
              <a:gd name="connsiteY4" fmla="*/ 27343 h 933528"/>
              <a:gd name="connsiteX5" fmla="*/ 2968733 w 2968733"/>
              <a:gd name="connsiteY5" fmla="*/ 93354 h 933528"/>
              <a:gd name="connsiteX6" fmla="*/ 2968733 w 2968733"/>
              <a:gd name="connsiteY6" fmla="*/ 840175 h 933528"/>
              <a:gd name="connsiteX7" fmla="*/ 2941391 w 2968733"/>
              <a:gd name="connsiteY7" fmla="*/ 906186 h 933528"/>
              <a:gd name="connsiteX8" fmla="*/ 2875380 w 2968733"/>
              <a:gd name="connsiteY8" fmla="*/ 933528 h 933528"/>
              <a:gd name="connsiteX9" fmla="*/ 93353 w 2968733"/>
              <a:gd name="connsiteY9" fmla="*/ 933528 h 933528"/>
              <a:gd name="connsiteX10" fmla="*/ 27342 w 2968733"/>
              <a:gd name="connsiteY10" fmla="*/ 906185 h 933528"/>
              <a:gd name="connsiteX11" fmla="*/ 0 w 2968733"/>
              <a:gd name="connsiteY11" fmla="*/ 840174 h 933528"/>
              <a:gd name="connsiteX12" fmla="*/ 0 w 2968733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68733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2875380" y="0"/>
                </a:lnTo>
                <a:cubicBezTo>
                  <a:pt x="2900139" y="0"/>
                  <a:pt x="2923883" y="9835"/>
                  <a:pt x="2941391" y="27343"/>
                </a:cubicBezTo>
                <a:cubicBezTo>
                  <a:pt x="2958898" y="44850"/>
                  <a:pt x="2968733" y="68595"/>
                  <a:pt x="2968733" y="93354"/>
                </a:cubicBezTo>
                <a:lnTo>
                  <a:pt x="2968733" y="840175"/>
                </a:lnTo>
                <a:cubicBezTo>
                  <a:pt x="2968733" y="864934"/>
                  <a:pt x="2958898" y="888678"/>
                  <a:pt x="2941391" y="906186"/>
                </a:cubicBezTo>
                <a:cubicBezTo>
                  <a:pt x="2923884" y="923693"/>
                  <a:pt x="2900139" y="933528"/>
                  <a:pt x="2875380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2582" tIns="42582" rIns="42582" bIns="42582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dirty="0" smtClean="0">
                <a:solidFill>
                  <a:schemeClr val="bg1"/>
                </a:solidFill>
              </a:rPr>
              <a:t>Hrubý Jeseník</a:t>
            </a:r>
            <a:endParaRPr lang="cs-CZ" sz="2400" b="1" kern="1200" dirty="0">
              <a:solidFill>
                <a:schemeClr val="bg1"/>
              </a:solidFill>
            </a:endParaRPr>
          </a:p>
        </p:txBody>
      </p:sp>
      <p:sp>
        <p:nvSpPr>
          <p:cNvPr id="17" name="Volný tvar 16"/>
          <p:cNvSpPr/>
          <p:nvPr/>
        </p:nvSpPr>
        <p:spPr>
          <a:xfrm>
            <a:off x="5940152" y="1795919"/>
            <a:ext cx="504057" cy="873956"/>
          </a:xfrm>
          <a:custGeom>
            <a:avLst/>
            <a:gdLst>
              <a:gd name="connsiteX0" fmla="*/ 0 w 683841"/>
              <a:gd name="connsiteY0" fmla="*/ 15848 h 31697"/>
              <a:gd name="connsiteX1" fmla="*/ 683841 w 683841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83841" h="31697">
                <a:moveTo>
                  <a:pt x="0" y="15848"/>
                </a:moveTo>
                <a:lnTo>
                  <a:pt x="683841" y="15848"/>
                </a:lnTo>
              </a:path>
            </a:pathLst>
          </a:custGeom>
          <a:noFill/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37523" tIns="-1248" rIns="337525" bIns="-1248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19" name="Volný tvar 18"/>
          <p:cNvSpPr/>
          <p:nvPr/>
        </p:nvSpPr>
        <p:spPr>
          <a:xfrm rot="19496385">
            <a:off x="2090418" y="2400701"/>
            <a:ext cx="1097160" cy="606985"/>
          </a:xfrm>
          <a:custGeom>
            <a:avLst/>
            <a:gdLst>
              <a:gd name="connsiteX0" fmla="*/ 0 w 1596635"/>
              <a:gd name="connsiteY0" fmla="*/ 15848 h 31697"/>
              <a:gd name="connsiteX1" fmla="*/ 1596635 w 1596635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596635" h="31697">
                <a:moveTo>
                  <a:pt x="0" y="15848"/>
                </a:moveTo>
                <a:lnTo>
                  <a:pt x="1596635" y="15848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771101" tIns="-24067" rIns="771102" bIns="-24068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20" name="Volný tvar 19"/>
          <p:cNvSpPr/>
          <p:nvPr/>
        </p:nvSpPr>
        <p:spPr>
          <a:xfrm>
            <a:off x="3059832" y="2927272"/>
            <a:ext cx="2968733" cy="933528"/>
          </a:xfrm>
          <a:custGeom>
            <a:avLst/>
            <a:gdLst>
              <a:gd name="connsiteX0" fmla="*/ 0 w 2968733"/>
              <a:gd name="connsiteY0" fmla="*/ 93353 h 933528"/>
              <a:gd name="connsiteX1" fmla="*/ 27343 w 2968733"/>
              <a:gd name="connsiteY1" fmla="*/ 27342 h 933528"/>
              <a:gd name="connsiteX2" fmla="*/ 93354 w 2968733"/>
              <a:gd name="connsiteY2" fmla="*/ 0 h 933528"/>
              <a:gd name="connsiteX3" fmla="*/ 2875380 w 2968733"/>
              <a:gd name="connsiteY3" fmla="*/ 0 h 933528"/>
              <a:gd name="connsiteX4" fmla="*/ 2941391 w 2968733"/>
              <a:gd name="connsiteY4" fmla="*/ 27343 h 933528"/>
              <a:gd name="connsiteX5" fmla="*/ 2968733 w 2968733"/>
              <a:gd name="connsiteY5" fmla="*/ 93354 h 933528"/>
              <a:gd name="connsiteX6" fmla="*/ 2968733 w 2968733"/>
              <a:gd name="connsiteY6" fmla="*/ 840175 h 933528"/>
              <a:gd name="connsiteX7" fmla="*/ 2941391 w 2968733"/>
              <a:gd name="connsiteY7" fmla="*/ 906186 h 933528"/>
              <a:gd name="connsiteX8" fmla="*/ 2875380 w 2968733"/>
              <a:gd name="connsiteY8" fmla="*/ 933528 h 933528"/>
              <a:gd name="connsiteX9" fmla="*/ 93353 w 2968733"/>
              <a:gd name="connsiteY9" fmla="*/ 933528 h 933528"/>
              <a:gd name="connsiteX10" fmla="*/ 27342 w 2968733"/>
              <a:gd name="connsiteY10" fmla="*/ 906185 h 933528"/>
              <a:gd name="connsiteX11" fmla="*/ 0 w 2968733"/>
              <a:gd name="connsiteY11" fmla="*/ 840174 h 933528"/>
              <a:gd name="connsiteX12" fmla="*/ 0 w 2968733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68733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2875380" y="0"/>
                </a:lnTo>
                <a:cubicBezTo>
                  <a:pt x="2900139" y="0"/>
                  <a:pt x="2923883" y="9835"/>
                  <a:pt x="2941391" y="27343"/>
                </a:cubicBezTo>
                <a:cubicBezTo>
                  <a:pt x="2958898" y="44850"/>
                  <a:pt x="2968733" y="68595"/>
                  <a:pt x="2968733" y="93354"/>
                </a:cubicBezTo>
                <a:lnTo>
                  <a:pt x="2968733" y="840175"/>
                </a:lnTo>
                <a:cubicBezTo>
                  <a:pt x="2968733" y="864934"/>
                  <a:pt x="2958898" y="888678"/>
                  <a:pt x="2941391" y="906186"/>
                </a:cubicBezTo>
                <a:cubicBezTo>
                  <a:pt x="2923884" y="923693"/>
                  <a:pt x="2900139" y="933528"/>
                  <a:pt x="2875380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2582" tIns="42582" rIns="42582" bIns="42582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dirty="0" err="1" smtClean="0"/>
              <a:t>Moravian</a:t>
            </a:r>
            <a:r>
              <a:rPr lang="cs-CZ" sz="2400" b="1" dirty="0" smtClean="0"/>
              <a:t>-</a:t>
            </a:r>
            <a:r>
              <a:rPr lang="cs-CZ" sz="2400" b="1" dirty="0" err="1" smtClean="0"/>
              <a:t>Silesian</a:t>
            </a:r>
            <a:r>
              <a:rPr lang="cs-CZ" sz="2400" b="1" dirty="0" smtClean="0"/>
              <a:t> </a:t>
            </a:r>
            <a:r>
              <a:rPr lang="cs-CZ" sz="2400" b="1" kern="1200" dirty="0" err="1" smtClean="0"/>
              <a:t>Beskids</a:t>
            </a:r>
            <a:endParaRPr lang="cs-CZ" sz="2400" b="1" kern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604448" y="1628800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134076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321297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44034" name="Picture 2" descr="Praded letecky pohled 0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t="4049" b="12148"/>
          <a:stretch>
            <a:fillRect/>
          </a:stretch>
        </p:blipFill>
        <p:spPr bwMode="auto">
          <a:xfrm>
            <a:off x="6444208" y="1386174"/>
            <a:ext cx="2321422" cy="1459051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</p:pic>
      <p:sp>
        <p:nvSpPr>
          <p:cNvPr id="39" name="TextovéPole 38"/>
          <p:cNvSpPr txBox="1"/>
          <p:nvPr/>
        </p:nvSpPr>
        <p:spPr>
          <a:xfrm>
            <a:off x="6929498" y="2420888"/>
            <a:ext cx="1622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Praděd 1,490m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4038" name="Picture 6" descr="http://upload.wikimedia.org/wikipedia/commons/thumb/8/8f/Lysa_hora_vrchol.jpg/120px-Lysa_hora_vrcho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4509120"/>
            <a:ext cx="3132348" cy="2088232"/>
          </a:xfrm>
          <a:prstGeom prst="rect">
            <a:avLst/>
          </a:prstGeom>
          <a:noFill/>
        </p:spPr>
      </p:pic>
      <p:sp>
        <p:nvSpPr>
          <p:cNvPr id="40" name="TextovéPole 39"/>
          <p:cNvSpPr txBox="1"/>
          <p:nvPr/>
        </p:nvSpPr>
        <p:spPr>
          <a:xfrm>
            <a:off x="1115616" y="4221088"/>
            <a:ext cx="1896801" cy="36933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Lysá hora 1,323m 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572000" y="5949280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Sculpture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of</a:t>
            </a:r>
            <a:r>
              <a:rPr lang="cs-CZ" b="1" dirty="0" smtClean="0">
                <a:solidFill>
                  <a:schemeClr val="bg1"/>
                </a:solidFill>
              </a:rPr>
              <a:t> Cyril </a:t>
            </a:r>
            <a:r>
              <a:rPr lang="cs-CZ" b="1" dirty="0" err="1" smtClean="0">
                <a:solidFill>
                  <a:schemeClr val="bg1"/>
                </a:solidFill>
              </a:rPr>
              <a:t>and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Methodius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4042" name="Picture 10" descr="http://upload.wikimedia.org/wikipedia/commons/thumb/a/a0/New_granite_sculpture_of_Radegast.jpg/220px-New_granite_sculpture_of_Radegast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 l="6872" r="8590" b="12637"/>
          <a:stretch>
            <a:fillRect/>
          </a:stretch>
        </p:blipFill>
        <p:spPr bwMode="auto">
          <a:xfrm>
            <a:off x="6748862" y="3212976"/>
            <a:ext cx="1983576" cy="3065461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</p:pic>
      <p:sp>
        <p:nvSpPr>
          <p:cNvPr id="42" name="TextovéPole 41"/>
          <p:cNvSpPr txBox="1"/>
          <p:nvPr/>
        </p:nvSpPr>
        <p:spPr>
          <a:xfrm>
            <a:off x="5652120" y="4221088"/>
            <a:ext cx="1769074" cy="36933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Radhošť  1,129m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7164288" y="5589240"/>
            <a:ext cx="171946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Sculpture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of</a:t>
            </a:r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god</a:t>
            </a:r>
            <a:r>
              <a:rPr lang="cs-CZ" b="1" dirty="0" smtClean="0">
                <a:solidFill>
                  <a:schemeClr val="bg1"/>
                </a:solidFill>
              </a:rPr>
              <a:t> Radegast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4" name="Volný tvar 43"/>
          <p:cNvSpPr/>
          <p:nvPr/>
        </p:nvSpPr>
        <p:spPr>
          <a:xfrm rot="1243997">
            <a:off x="4590877" y="3646289"/>
            <a:ext cx="1200104" cy="720854"/>
          </a:xfrm>
          <a:custGeom>
            <a:avLst/>
            <a:gdLst>
              <a:gd name="connsiteX0" fmla="*/ 0 w 2503602"/>
              <a:gd name="connsiteY0" fmla="*/ 15848 h 31697"/>
              <a:gd name="connsiteX1" fmla="*/ 2503602 w 2503602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503602" h="31697">
                <a:moveTo>
                  <a:pt x="0" y="15848"/>
                </a:moveTo>
                <a:lnTo>
                  <a:pt x="2503602" y="15848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01910" tIns="-46742" rIns="1201911" bIns="-46742" numCol="1" spcCol="1270" anchor="ctr" anchorCtr="0">
            <a:noAutofit/>
          </a:bodyPr>
          <a:lstStyle/>
          <a:p>
            <a:pPr lvl="0" algn="ctr" defTabSz="355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800" kern="1200"/>
          </a:p>
        </p:txBody>
      </p:sp>
      <p:sp>
        <p:nvSpPr>
          <p:cNvPr id="45" name="Volný tvar 44"/>
          <p:cNvSpPr/>
          <p:nvPr/>
        </p:nvSpPr>
        <p:spPr>
          <a:xfrm rot="20786846">
            <a:off x="2879914" y="3682741"/>
            <a:ext cx="1761789" cy="720854"/>
          </a:xfrm>
          <a:custGeom>
            <a:avLst/>
            <a:gdLst>
              <a:gd name="connsiteX0" fmla="*/ 0 w 2503602"/>
              <a:gd name="connsiteY0" fmla="*/ 15848 h 31697"/>
              <a:gd name="connsiteX1" fmla="*/ 2503602 w 2503602"/>
              <a:gd name="connsiteY1" fmla="*/ 15848 h 31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503602" h="31697">
                <a:moveTo>
                  <a:pt x="0" y="15848"/>
                </a:moveTo>
                <a:lnTo>
                  <a:pt x="2503602" y="15848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201910" tIns="-46742" rIns="1201911" bIns="-46742" numCol="1" spcCol="1270" anchor="ctr" anchorCtr="0">
            <a:noAutofit/>
          </a:bodyPr>
          <a:lstStyle/>
          <a:p>
            <a:pPr lvl="0" algn="ctr" defTabSz="3556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800" kern="1200"/>
          </a:p>
        </p:txBody>
      </p:sp>
      <p:sp>
        <p:nvSpPr>
          <p:cNvPr id="46" name="TextovéPole 45"/>
          <p:cNvSpPr txBox="1"/>
          <p:nvPr/>
        </p:nvSpPr>
        <p:spPr>
          <a:xfrm>
            <a:off x="4572000" y="407707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83568" y="414908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Zástupný symbol pro obsah 3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604448" y="141277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  <p:pic>
        <p:nvPicPr>
          <p:cNvPr id="14340" name="Picture 4" descr="http://upload.wikimedia.org/wikipedia/commons/thumb/f/f7/Soutok_labe-ohre.jpg/500px-Soutok_labe-oh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8700" y="4437112"/>
            <a:ext cx="3805300" cy="936104"/>
          </a:xfrm>
          <a:prstGeom prst="rect">
            <a:avLst/>
          </a:prstGeom>
          <a:noFill/>
        </p:spPr>
      </p:pic>
      <p:sp>
        <p:nvSpPr>
          <p:cNvPr id="21" name="Volný tvar 20"/>
          <p:cNvSpPr/>
          <p:nvPr/>
        </p:nvSpPr>
        <p:spPr>
          <a:xfrm>
            <a:off x="6516216" y="2996952"/>
            <a:ext cx="2129276" cy="1386342"/>
          </a:xfrm>
          <a:custGeom>
            <a:avLst/>
            <a:gdLst>
              <a:gd name="connsiteX0" fmla="*/ 0 w 1380831"/>
              <a:gd name="connsiteY0" fmla="*/ 129944 h 1299437"/>
              <a:gd name="connsiteX1" fmla="*/ 38060 w 1380831"/>
              <a:gd name="connsiteY1" fmla="*/ 38060 h 1299437"/>
              <a:gd name="connsiteX2" fmla="*/ 129944 w 1380831"/>
              <a:gd name="connsiteY2" fmla="*/ 0 h 1299437"/>
              <a:gd name="connsiteX3" fmla="*/ 1250887 w 1380831"/>
              <a:gd name="connsiteY3" fmla="*/ 0 h 1299437"/>
              <a:gd name="connsiteX4" fmla="*/ 1342771 w 1380831"/>
              <a:gd name="connsiteY4" fmla="*/ 38060 h 1299437"/>
              <a:gd name="connsiteX5" fmla="*/ 1380831 w 1380831"/>
              <a:gd name="connsiteY5" fmla="*/ 129944 h 1299437"/>
              <a:gd name="connsiteX6" fmla="*/ 1380831 w 1380831"/>
              <a:gd name="connsiteY6" fmla="*/ 1169493 h 1299437"/>
              <a:gd name="connsiteX7" fmla="*/ 1342771 w 1380831"/>
              <a:gd name="connsiteY7" fmla="*/ 1261377 h 1299437"/>
              <a:gd name="connsiteX8" fmla="*/ 1250887 w 1380831"/>
              <a:gd name="connsiteY8" fmla="*/ 1299437 h 1299437"/>
              <a:gd name="connsiteX9" fmla="*/ 129944 w 1380831"/>
              <a:gd name="connsiteY9" fmla="*/ 1299437 h 1299437"/>
              <a:gd name="connsiteX10" fmla="*/ 38060 w 1380831"/>
              <a:gd name="connsiteY10" fmla="*/ 1261377 h 1299437"/>
              <a:gd name="connsiteX11" fmla="*/ 0 w 1380831"/>
              <a:gd name="connsiteY11" fmla="*/ 1169493 h 1299437"/>
              <a:gd name="connsiteX12" fmla="*/ 0 w 1380831"/>
              <a:gd name="connsiteY12" fmla="*/ 129944 h 12994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380831" h="1299437">
                <a:moveTo>
                  <a:pt x="0" y="129944"/>
                </a:moveTo>
                <a:cubicBezTo>
                  <a:pt x="0" y="95481"/>
                  <a:pt x="13691" y="62429"/>
                  <a:pt x="38060" y="38060"/>
                </a:cubicBezTo>
                <a:cubicBezTo>
                  <a:pt x="62429" y="13691"/>
                  <a:pt x="95481" y="0"/>
                  <a:pt x="129944" y="0"/>
                </a:cubicBezTo>
                <a:lnTo>
                  <a:pt x="1250887" y="0"/>
                </a:lnTo>
                <a:cubicBezTo>
                  <a:pt x="1285350" y="0"/>
                  <a:pt x="1318402" y="13691"/>
                  <a:pt x="1342771" y="38060"/>
                </a:cubicBezTo>
                <a:cubicBezTo>
                  <a:pt x="1367140" y="62429"/>
                  <a:pt x="1380831" y="95481"/>
                  <a:pt x="1380831" y="129944"/>
                </a:cubicBezTo>
                <a:lnTo>
                  <a:pt x="1380831" y="1169493"/>
                </a:lnTo>
                <a:cubicBezTo>
                  <a:pt x="1380831" y="1203956"/>
                  <a:pt x="1367141" y="1237008"/>
                  <a:pt x="1342771" y="1261377"/>
                </a:cubicBezTo>
                <a:cubicBezTo>
                  <a:pt x="1318402" y="1285746"/>
                  <a:pt x="1285350" y="1299437"/>
                  <a:pt x="1250887" y="1299437"/>
                </a:cubicBezTo>
                <a:lnTo>
                  <a:pt x="129944" y="1299437"/>
                </a:lnTo>
                <a:cubicBezTo>
                  <a:pt x="95481" y="1299437"/>
                  <a:pt x="62429" y="1285746"/>
                  <a:pt x="38060" y="1261377"/>
                </a:cubicBezTo>
                <a:cubicBezTo>
                  <a:pt x="13691" y="1237008"/>
                  <a:pt x="0" y="1203956"/>
                  <a:pt x="0" y="1169493"/>
                </a:cubicBezTo>
                <a:lnTo>
                  <a:pt x="0" y="129944"/>
                </a:lnTo>
                <a:close/>
              </a:path>
            </a:pathLst>
          </a:custGeom>
          <a:blipFill rotWithShape="0">
            <a:blip r:embed="rId4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699" tIns="78699" rIns="78699" bIns="78699" numCol="1" spcCol="1270" anchor="ctr" anchorCtr="0">
            <a:noAutofit/>
          </a:bodyPr>
          <a:lstStyle/>
          <a:p>
            <a:pPr lvl="0" algn="ctr" defTabSz="2844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kern="1200" dirty="0" smtClean="0"/>
          </a:p>
          <a:p>
            <a:pPr lvl="0" algn="ctr" defTabSz="2844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dirty="0" smtClean="0"/>
          </a:p>
          <a:p>
            <a:pPr lvl="0" algn="ctr" defTabSz="2844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kern="1200" dirty="0" smtClean="0"/>
          </a:p>
          <a:p>
            <a:pPr algn="ctr" defTabSz="2844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b="1" dirty="0" smtClean="0"/>
          </a:p>
          <a:p>
            <a:pPr algn="ctr" defTabSz="2844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fi-FI" b="1" dirty="0" smtClean="0"/>
              <a:t>Slapy dam on </a:t>
            </a:r>
            <a:r>
              <a:rPr lang="cs-CZ" b="1" dirty="0" smtClean="0"/>
              <a:t>…</a:t>
            </a:r>
            <a:r>
              <a:rPr lang="fi-FI" b="1" dirty="0" smtClean="0"/>
              <a:t>river</a:t>
            </a:r>
            <a:endParaRPr lang="cs-CZ" b="1" dirty="0" smtClean="0"/>
          </a:p>
          <a:p>
            <a:pPr lvl="0" algn="ctr" defTabSz="2844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dirty="0" smtClean="0"/>
          </a:p>
        </p:txBody>
      </p:sp>
      <p:pic>
        <p:nvPicPr>
          <p:cNvPr id="14338" name="Picture 2" descr="Soubor:Usti strekov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 l="6378" t="28346" r="3543"/>
          <a:stretch>
            <a:fillRect/>
          </a:stretch>
        </p:blipFill>
        <p:spPr bwMode="auto">
          <a:xfrm>
            <a:off x="6850683" y="1720755"/>
            <a:ext cx="2113805" cy="126105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err="1" smtClean="0"/>
              <a:t>Geography</a:t>
            </a:r>
            <a:endParaRPr lang="cs-CZ" b="1" dirty="0"/>
          </a:p>
        </p:txBody>
      </p:sp>
      <p:sp>
        <p:nvSpPr>
          <p:cNvPr id="8" name="Volný tvar 7"/>
          <p:cNvSpPr/>
          <p:nvPr/>
        </p:nvSpPr>
        <p:spPr>
          <a:xfrm>
            <a:off x="494416" y="4030609"/>
            <a:ext cx="1093857" cy="546928"/>
          </a:xfrm>
          <a:custGeom>
            <a:avLst/>
            <a:gdLst>
              <a:gd name="connsiteX0" fmla="*/ 0 w 1093857"/>
              <a:gd name="connsiteY0" fmla="*/ 54693 h 546928"/>
              <a:gd name="connsiteX1" fmla="*/ 16019 w 1093857"/>
              <a:gd name="connsiteY1" fmla="*/ 16019 h 546928"/>
              <a:gd name="connsiteX2" fmla="*/ 54693 w 1093857"/>
              <a:gd name="connsiteY2" fmla="*/ 0 h 546928"/>
              <a:gd name="connsiteX3" fmla="*/ 1039164 w 1093857"/>
              <a:gd name="connsiteY3" fmla="*/ 0 h 546928"/>
              <a:gd name="connsiteX4" fmla="*/ 1077838 w 1093857"/>
              <a:gd name="connsiteY4" fmla="*/ 16019 h 546928"/>
              <a:gd name="connsiteX5" fmla="*/ 1093857 w 1093857"/>
              <a:gd name="connsiteY5" fmla="*/ 54693 h 546928"/>
              <a:gd name="connsiteX6" fmla="*/ 1093857 w 1093857"/>
              <a:gd name="connsiteY6" fmla="*/ 492235 h 546928"/>
              <a:gd name="connsiteX7" fmla="*/ 1077838 w 1093857"/>
              <a:gd name="connsiteY7" fmla="*/ 530909 h 546928"/>
              <a:gd name="connsiteX8" fmla="*/ 1039164 w 1093857"/>
              <a:gd name="connsiteY8" fmla="*/ 546928 h 546928"/>
              <a:gd name="connsiteX9" fmla="*/ 54693 w 1093857"/>
              <a:gd name="connsiteY9" fmla="*/ 546928 h 546928"/>
              <a:gd name="connsiteX10" fmla="*/ 16019 w 1093857"/>
              <a:gd name="connsiteY10" fmla="*/ 530909 h 546928"/>
              <a:gd name="connsiteX11" fmla="*/ 0 w 1093857"/>
              <a:gd name="connsiteY11" fmla="*/ 492235 h 546928"/>
              <a:gd name="connsiteX12" fmla="*/ 0 w 1093857"/>
              <a:gd name="connsiteY12" fmla="*/ 54693 h 546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93857" h="546928">
                <a:moveTo>
                  <a:pt x="0" y="54693"/>
                </a:moveTo>
                <a:cubicBezTo>
                  <a:pt x="0" y="40188"/>
                  <a:pt x="5762" y="26276"/>
                  <a:pt x="16019" y="16019"/>
                </a:cubicBezTo>
                <a:cubicBezTo>
                  <a:pt x="26276" y="5762"/>
                  <a:pt x="40187" y="0"/>
                  <a:pt x="54693" y="0"/>
                </a:cubicBezTo>
                <a:lnTo>
                  <a:pt x="1039164" y="0"/>
                </a:lnTo>
                <a:cubicBezTo>
                  <a:pt x="1053669" y="0"/>
                  <a:pt x="1067581" y="5762"/>
                  <a:pt x="1077838" y="16019"/>
                </a:cubicBezTo>
                <a:cubicBezTo>
                  <a:pt x="1088095" y="26276"/>
                  <a:pt x="1093857" y="40187"/>
                  <a:pt x="1093857" y="54693"/>
                </a:cubicBezTo>
                <a:lnTo>
                  <a:pt x="1093857" y="492235"/>
                </a:lnTo>
                <a:cubicBezTo>
                  <a:pt x="1093857" y="506740"/>
                  <a:pt x="1088095" y="520652"/>
                  <a:pt x="1077838" y="530909"/>
                </a:cubicBezTo>
                <a:cubicBezTo>
                  <a:pt x="1067581" y="541166"/>
                  <a:pt x="1053670" y="546928"/>
                  <a:pt x="1039164" y="546928"/>
                </a:cubicBezTo>
                <a:lnTo>
                  <a:pt x="54693" y="546928"/>
                </a:lnTo>
                <a:cubicBezTo>
                  <a:pt x="40188" y="546928"/>
                  <a:pt x="26276" y="541166"/>
                  <a:pt x="16019" y="530909"/>
                </a:cubicBezTo>
                <a:cubicBezTo>
                  <a:pt x="5762" y="520652"/>
                  <a:pt x="0" y="506741"/>
                  <a:pt x="0" y="492235"/>
                </a:cubicBezTo>
                <a:lnTo>
                  <a:pt x="0" y="54693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1259" tIns="31259" rIns="31259" bIns="31259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rivers</a:t>
            </a:r>
            <a:endParaRPr lang="cs-CZ" sz="2400" b="1" kern="1200" dirty="0"/>
          </a:p>
        </p:txBody>
      </p:sp>
      <p:sp>
        <p:nvSpPr>
          <p:cNvPr id="10" name="Volný tvar 9"/>
          <p:cNvSpPr/>
          <p:nvPr/>
        </p:nvSpPr>
        <p:spPr>
          <a:xfrm rot="17001972">
            <a:off x="740321" y="3290885"/>
            <a:ext cx="2063707" cy="18570"/>
          </a:xfrm>
          <a:custGeom>
            <a:avLst/>
            <a:gdLst>
              <a:gd name="connsiteX0" fmla="*/ 0 w 2063707"/>
              <a:gd name="connsiteY0" fmla="*/ 9285 h 18570"/>
              <a:gd name="connsiteX1" fmla="*/ 2063707 w 2063707"/>
              <a:gd name="connsiteY1" fmla="*/ 9285 h 18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63707" h="18570">
                <a:moveTo>
                  <a:pt x="0" y="9285"/>
                </a:moveTo>
                <a:lnTo>
                  <a:pt x="2063707" y="9285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992960" tIns="-42307" rIns="992961" bIns="-42309" numCol="1" spcCol="1270" anchor="ctr" anchorCtr="0">
            <a:noAutofit/>
          </a:bodyPr>
          <a:lstStyle/>
          <a:p>
            <a:pPr lvl="0" algn="ctr" defTabSz="311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700" kern="1200"/>
          </a:p>
        </p:txBody>
      </p:sp>
      <p:sp>
        <p:nvSpPr>
          <p:cNvPr id="11" name="Volný tvar 10"/>
          <p:cNvSpPr/>
          <p:nvPr/>
        </p:nvSpPr>
        <p:spPr>
          <a:xfrm>
            <a:off x="2065349" y="2022803"/>
            <a:ext cx="1739299" cy="546928"/>
          </a:xfrm>
          <a:custGeom>
            <a:avLst/>
            <a:gdLst>
              <a:gd name="connsiteX0" fmla="*/ 0 w 1739299"/>
              <a:gd name="connsiteY0" fmla="*/ 54693 h 546928"/>
              <a:gd name="connsiteX1" fmla="*/ 16019 w 1739299"/>
              <a:gd name="connsiteY1" fmla="*/ 16019 h 546928"/>
              <a:gd name="connsiteX2" fmla="*/ 54693 w 1739299"/>
              <a:gd name="connsiteY2" fmla="*/ 0 h 546928"/>
              <a:gd name="connsiteX3" fmla="*/ 1684606 w 1739299"/>
              <a:gd name="connsiteY3" fmla="*/ 0 h 546928"/>
              <a:gd name="connsiteX4" fmla="*/ 1723280 w 1739299"/>
              <a:gd name="connsiteY4" fmla="*/ 16019 h 546928"/>
              <a:gd name="connsiteX5" fmla="*/ 1739299 w 1739299"/>
              <a:gd name="connsiteY5" fmla="*/ 54693 h 546928"/>
              <a:gd name="connsiteX6" fmla="*/ 1739299 w 1739299"/>
              <a:gd name="connsiteY6" fmla="*/ 492235 h 546928"/>
              <a:gd name="connsiteX7" fmla="*/ 1723280 w 1739299"/>
              <a:gd name="connsiteY7" fmla="*/ 530909 h 546928"/>
              <a:gd name="connsiteX8" fmla="*/ 1684606 w 1739299"/>
              <a:gd name="connsiteY8" fmla="*/ 546928 h 546928"/>
              <a:gd name="connsiteX9" fmla="*/ 54693 w 1739299"/>
              <a:gd name="connsiteY9" fmla="*/ 546928 h 546928"/>
              <a:gd name="connsiteX10" fmla="*/ 16019 w 1739299"/>
              <a:gd name="connsiteY10" fmla="*/ 530909 h 546928"/>
              <a:gd name="connsiteX11" fmla="*/ 0 w 1739299"/>
              <a:gd name="connsiteY11" fmla="*/ 492235 h 546928"/>
              <a:gd name="connsiteX12" fmla="*/ 0 w 1739299"/>
              <a:gd name="connsiteY12" fmla="*/ 54693 h 546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39299" h="546928">
                <a:moveTo>
                  <a:pt x="0" y="54693"/>
                </a:moveTo>
                <a:cubicBezTo>
                  <a:pt x="0" y="40188"/>
                  <a:pt x="5762" y="26276"/>
                  <a:pt x="16019" y="16019"/>
                </a:cubicBezTo>
                <a:cubicBezTo>
                  <a:pt x="26276" y="5762"/>
                  <a:pt x="40187" y="0"/>
                  <a:pt x="54693" y="0"/>
                </a:cubicBezTo>
                <a:lnTo>
                  <a:pt x="1684606" y="0"/>
                </a:lnTo>
                <a:cubicBezTo>
                  <a:pt x="1699111" y="0"/>
                  <a:pt x="1713023" y="5762"/>
                  <a:pt x="1723280" y="16019"/>
                </a:cubicBezTo>
                <a:cubicBezTo>
                  <a:pt x="1733537" y="26276"/>
                  <a:pt x="1739299" y="40187"/>
                  <a:pt x="1739299" y="54693"/>
                </a:cubicBezTo>
                <a:lnTo>
                  <a:pt x="1739299" y="492235"/>
                </a:lnTo>
                <a:cubicBezTo>
                  <a:pt x="1739299" y="506740"/>
                  <a:pt x="1733537" y="520652"/>
                  <a:pt x="1723280" y="530909"/>
                </a:cubicBezTo>
                <a:cubicBezTo>
                  <a:pt x="1713023" y="541166"/>
                  <a:pt x="1699112" y="546928"/>
                  <a:pt x="1684606" y="546928"/>
                </a:cubicBezTo>
                <a:lnTo>
                  <a:pt x="54693" y="546928"/>
                </a:lnTo>
                <a:cubicBezTo>
                  <a:pt x="40188" y="546928"/>
                  <a:pt x="26276" y="541166"/>
                  <a:pt x="16019" y="530909"/>
                </a:cubicBezTo>
                <a:cubicBezTo>
                  <a:pt x="5762" y="520652"/>
                  <a:pt x="0" y="506741"/>
                  <a:pt x="0" y="492235"/>
                </a:cubicBezTo>
                <a:lnTo>
                  <a:pt x="0" y="54693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1259" tIns="31259" rIns="31259" bIns="31259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The</a:t>
            </a:r>
            <a:r>
              <a:rPr lang="cs-CZ" sz="2400" b="1" kern="1200" dirty="0" smtClean="0"/>
              <a:t> </a:t>
            </a:r>
            <a:r>
              <a:rPr lang="cs-CZ" sz="2400" b="1" kern="1200" dirty="0" err="1" smtClean="0"/>
              <a:t>Elbe</a:t>
            </a:r>
            <a:endParaRPr lang="cs-CZ" sz="2400" b="1" kern="1200" dirty="0" smtClean="0"/>
          </a:p>
        </p:txBody>
      </p:sp>
      <p:sp>
        <p:nvSpPr>
          <p:cNvPr id="12" name="Volný tvar 11"/>
          <p:cNvSpPr/>
          <p:nvPr/>
        </p:nvSpPr>
        <p:spPr>
          <a:xfrm rot="21137199">
            <a:off x="3748097" y="2258580"/>
            <a:ext cx="423225" cy="18570"/>
          </a:xfrm>
          <a:custGeom>
            <a:avLst/>
            <a:gdLst>
              <a:gd name="connsiteX0" fmla="*/ 0 w 423225"/>
              <a:gd name="connsiteY0" fmla="*/ 9285 h 18570"/>
              <a:gd name="connsiteX1" fmla="*/ 423225 w 423225"/>
              <a:gd name="connsiteY1" fmla="*/ 9285 h 18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23225" h="18570">
                <a:moveTo>
                  <a:pt x="0" y="9285"/>
                </a:moveTo>
                <a:lnTo>
                  <a:pt x="423225" y="9285"/>
                </a:lnTo>
              </a:path>
            </a:pathLst>
          </a:custGeom>
          <a:noFill/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13732" tIns="-1296" rIns="213731" bIns="-1296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13" name="Volný tvar 12"/>
          <p:cNvSpPr/>
          <p:nvPr/>
        </p:nvSpPr>
        <p:spPr>
          <a:xfrm>
            <a:off x="4169408" y="1784445"/>
            <a:ext cx="2577479" cy="910035"/>
          </a:xfrm>
          <a:custGeom>
            <a:avLst/>
            <a:gdLst>
              <a:gd name="connsiteX0" fmla="*/ 0 w 2577479"/>
              <a:gd name="connsiteY0" fmla="*/ 91004 h 910035"/>
              <a:gd name="connsiteX1" fmla="*/ 26655 w 2577479"/>
              <a:gd name="connsiteY1" fmla="*/ 26654 h 910035"/>
              <a:gd name="connsiteX2" fmla="*/ 91005 w 2577479"/>
              <a:gd name="connsiteY2" fmla="*/ 0 h 910035"/>
              <a:gd name="connsiteX3" fmla="*/ 2486475 w 2577479"/>
              <a:gd name="connsiteY3" fmla="*/ 0 h 910035"/>
              <a:gd name="connsiteX4" fmla="*/ 2550825 w 2577479"/>
              <a:gd name="connsiteY4" fmla="*/ 26655 h 910035"/>
              <a:gd name="connsiteX5" fmla="*/ 2577479 w 2577479"/>
              <a:gd name="connsiteY5" fmla="*/ 91005 h 910035"/>
              <a:gd name="connsiteX6" fmla="*/ 2577479 w 2577479"/>
              <a:gd name="connsiteY6" fmla="*/ 819031 h 910035"/>
              <a:gd name="connsiteX7" fmla="*/ 2550825 w 2577479"/>
              <a:gd name="connsiteY7" fmla="*/ 883381 h 910035"/>
              <a:gd name="connsiteX8" fmla="*/ 2486475 w 2577479"/>
              <a:gd name="connsiteY8" fmla="*/ 910035 h 910035"/>
              <a:gd name="connsiteX9" fmla="*/ 91004 w 2577479"/>
              <a:gd name="connsiteY9" fmla="*/ 910035 h 910035"/>
              <a:gd name="connsiteX10" fmla="*/ 26654 w 2577479"/>
              <a:gd name="connsiteY10" fmla="*/ 883380 h 910035"/>
              <a:gd name="connsiteX11" fmla="*/ 0 w 2577479"/>
              <a:gd name="connsiteY11" fmla="*/ 819030 h 910035"/>
              <a:gd name="connsiteX12" fmla="*/ 0 w 2577479"/>
              <a:gd name="connsiteY12" fmla="*/ 91004 h 9100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77479" h="910035">
                <a:moveTo>
                  <a:pt x="0" y="91004"/>
                </a:moveTo>
                <a:cubicBezTo>
                  <a:pt x="0" y="66868"/>
                  <a:pt x="9588" y="43721"/>
                  <a:pt x="26655" y="26654"/>
                </a:cubicBezTo>
                <a:cubicBezTo>
                  <a:pt x="43722" y="9587"/>
                  <a:pt x="66869" y="0"/>
                  <a:pt x="91005" y="0"/>
                </a:cubicBezTo>
                <a:lnTo>
                  <a:pt x="2486475" y="0"/>
                </a:lnTo>
                <a:cubicBezTo>
                  <a:pt x="2510611" y="0"/>
                  <a:pt x="2533758" y="9588"/>
                  <a:pt x="2550825" y="26655"/>
                </a:cubicBezTo>
                <a:cubicBezTo>
                  <a:pt x="2567892" y="43722"/>
                  <a:pt x="2577479" y="66869"/>
                  <a:pt x="2577479" y="91005"/>
                </a:cubicBezTo>
                <a:lnTo>
                  <a:pt x="2577479" y="819031"/>
                </a:lnTo>
                <a:cubicBezTo>
                  <a:pt x="2577479" y="843167"/>
                  <a:pt x="2567891" y="866314"/>
                  <a:pt x="2550825" y="883381"/>
                </a:cubicBezTo>
                <a:cubicBezTo>
                  <a:pt x="2533758" y="900448"/>
                  <a:pt x="2510611" y="910035"/>
                  <a:pt x="2486475" y="910035"/>
                </a:cubicBezTo>
                <a:lnTo>
                  <a:pt x="91004" y="910035"/>
                </a:lnTo>
                <a:cubicBezTo>
                  <a:pt x="66868" y="910035"/>
                  <a:pt x="43721" y="900447"/>
                  <a:pt x="26654" y="883380"/>
                </a:cubicBezTo>
                <a:cubicBezTo>
                  <a:pt x="9587" y="866313"/>
                  <a:pt x="0" y="843166"/>
                  <a:pt x="0" y="819030"/>
                </a:cubicBezTo>
                <a:lnTo>
                  <a:pt x="0" y="91004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1894" tIns="41894" rIns="41894" bIns="41894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smtClean="0"/>
              <a:t>Děčín</a:t>
            </a:r>
          </a:p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smtClean="0"/>
              <a:t> Ústí nad Labem</a:t>
            </a:r>
            <a:endParaRPr lang="cs-CZ" sz="2400" b="1" kern="1200" dirty="0"/>
          </a:p>
        </p:txBody>
      </p:sp>
      <p:sp>
        <p:nvSpPr>
          <p:cNvPr id="14" name="Volný tvar 13"/>
          <p:cNvSpPr/>
          <p:nvPr/>
        </p:nvSpPr>
        <p:spPr>
          <a:xfrm rot="652707">
            <a:off x="6743007" y="2270929"/>
            <a:ext cx="431860" cy="18570"/>
          </a:xfrm>
          <a:custGeom>
            <a:avLst/>
            <a:gdLst>
              <a:gd name="connsiteX0" fmla="*/ 0 w 431860"/>
              <a:gd name="connsiteY0" fmla="*/ 9285 h 18570"/>
              <a:gd name="connsiteX1" fmla="*/ 431860 w 431860"/>
              <a:gd name="connsiteY1" fmla="*/ 9285 h 18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31860" h="18570">
                <a:moveTo>
                  <a:pt x="0" y="9285"/>
                </a:moveTo>
                <a:lnTo>
                  <a:pt x="431860" y="9285"/>
                </a:lnTo>
              </a:path>
            </a:pathLst>
          </a:custGeom>
          <a:noFill/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17834" tIns="-1512" rIns="217832" bIns="-1512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16" name="Volný tvar 15"/>
          <p:cNvSpPr/>
          <p:nvPr/>
        </p:nvSpPr>
        <p:spPr>
          <a:xfrm rot="18048627">
            <a:off x="1312952" y="3906231"/>
            <a:ext cx="904814" cy="18570"/>
          </a:xfrm>
          <a:custGeom>
            <a:avLst/>
            <a:gdLst>
              <a:gd name="connsiteX0" fmla="*/ 0 w 904814"/>
              <a:gd name="connsiteY0" fmla="*/ 9285 h 18570"/>
              <a:gd name="connsiteX1" fmla="*/ 904814 w 904814"/>
              <a:gd name="connsiteY1" fmla="*/ 9285 h 18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04814" h="18570">
                <a:moveTo>
                  <a:pt x="0" y="9285"/>
                </a:moveTo>
                <a:lnTo>
                  <a:pt x="904814" y="9285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42486" tIns="-13335" rIns="442487" bIns="-13335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17" name="Volný tvar 16"/>
          <p:cNvSpPr/>
          <p:nvPr/>
        </p:nvSpPr>
        <p:spPr>
          <a:xfrm>
            <a:off x="2051720" y="3253494"/>
            <a:ext cx="1739299" cy="546928"/>
          </a:xfrm>
          <a:custGeom>
            <a:avLst/>
            <a:gdLst>
              <a:gd name="connsiteX0" fmla="*/ 0 w 1739299"/>
              <a:gd name="connsiteY0" fmla="*/ 54693 h 546928"/>
              <a:gd name="connsiteX1" fmla="*/ 16019 w 1739299"/>
              <a:gd name="connsiteY1" fmla="*/ 16019 h 546928"/>
              <a:gd name="connsiteX2" fmla="*/ 54693 w 1739299"/>
              <a:gd name="connsiteY2" fmla="*/ 0 h 546928"/>
              <a:gd name="connsiteX3" fmla="*/ 1684606 w 1739299"/>
              <a:gd name="connsiteY3" fmla="*/ 0 h 546928"/>
              <a:gd name="connsiteX4" fmla="*/ 1723280 w 1739299"/>
              <a:gd name="connsiteY4" fmla="*/ 16019 h 546928"/>
              <a:gd name="connsiteX5" fmla="*/ 1739299 w 1739299"/>
              <a:gd name="connsiteY5" fmla="*/ 54693 h 546928"/>
              <a:gd name="connsiteX6" fmla="*/ 1739299 w 1739299"/>
              <a:gd name="connsiteY6" fmla="*/ 492235 h 546928"/>
              <a:gd name="connsiteX7" fmla="*/ 1723280 w 1739299"/>
              <a:gd name="connsiteY7" fmla="*/ 530909 h 546928"/>
              <a:gd name="connsiteX8" fmla="*/ 1684606 w 1739299"/>
              <a:gd name="connsiteY8" fmla="*/ 546928 h 546928"/>
              <a:gd name="connsiteX9" fmla="*/ 54693 w 1739299"/>
              <a:gd name="connsiteY9" fmla="*/ 546928 h 546928"/>
              <a:gd name="connsiteX10" fmla="*/ 16019 w 1739299"/>
              <a:gd name="connsiteY10" fmla="*/ 530909 h 546928"/>
              <a:gd name="connsiteX11" fmla="*/ 0 w 1739299"/>
              <a:gd name="connsiteY11" fmla="*/ 492235 h 546928"/>
              <a:gd name="connsiteX12" fmla="*/ 0 w 1739299"/>
              <a:gd name="connsiteY12" fmla="*/ 54693 h 546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39299" h="546928">
                <a:moveTo>
                  <a:pt x="0" y="54693"/>
                </a:moveTo>
                <a:cubicBezTo>
                  <a:pt x="0" y="40188"/>
                  <a:pt x="5762" y="26276"/>
                  <a:pt x="16019" y="16019"/>
                </a:cubicBezTo>
                <a:cubicBezTo>
                  <a:pt x="26276" y="5762"/>
                  <a:pt x="40187" y="0"/>
                  <a:pt x="54693" y="0"/>
                </a:cubicBezTo>
                <a:lnTo>
                  <a:pt x="1684606" y="0"/>
                </a:lnTo>
                <a:cubicBezTo>
                  <a:pt x="1699111" y="0"/>
                  <a:pt x="1713023" y="5762"/>
                  <a:pt x="1723280" y="16019"/>
                </a:cubicBezTo>
                <a:cubicBezTo>
                  <a:pt x="1733537" y="26276"/>
                  <a:pt x="1739299" y="40187"/>
                  <a:pt x="1739299" y="54693"/>
                </a:cubicBezTo>
                <a:lnTo>
                  <a:pt x="1739299" y="492235"/>
                </a:lnTo>
                <a:cubicBezTo>
                  <a:pt x="1739299" y="506740"/>
                  <a:pt x="1733537" y="520652"/>
                  <a:pt x="1723280" y="530909"/>
                </a:cubicBezTo>
                <a:cubicBezTo>
                  <a:pt x="1713023" y="541166"/>
                  <a:pt x="1699112" y="546928"/>
                  <a:pt x="1684606" y="546928"/>
                </a:cubicBezTo>
                <a:lnTo>
                  <a:pt x="54693" y="546928"/>
                </a:lnTo>
                <a:cubicBezTo>
                  <a:pt x="40188" y="546928"/>
                  <a:pt x="26276" y="541166"/>
                  <a:pt x="16019" y="530909"/>
                </a:cubicBezTo>
                <a:cubicBezTo>
                  <a:pt x="5762" y="520652"/>
                  <a:pt x="0" y="506741"/>
                  <a:pt x="0" y="492235"/>
                </a:cubicBezTo>
                <a:lnTo>
                  <a:pt x="0" y="54693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1259" tIns="31259" rIns="31259" bIns="31259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The</a:t>
            </a:r>
            <a:r>
              <a:rPr lang="cs-CZ" sz="2400" b="1" kern="1200" dirty="0" smtClean="0"/>
              <a:t> Vltava</a:t>
            </a:r>
            <a:endParaRPr lang="cs-CZ" sz="2400" b="1" kern="1200" dirty="0"/>
          </a:p>
        </p:txBody>
      </p:sp>
      <p:sp>
        <p:nvSpPr>
          <p:cNvPr id="18" name="Volný tvar 17"/>
          <p:cNvSpPr/>
          <p:nvPr/>
        </p:nvSpPr>
        <p:spPr>
          <a:xfrm rot="147488">
            <a:off x="3736193" y="3526509"/>
            <a:ext cx="412019" cy="18570"/>
          </a:xfrm>
          <a:custGeom>
            <a:avLst/>
            <a:gdLst>
              <a:gd name="connsiteX0" fmla="*/ 0 w 412019"/>
              <a:gd name="connsiteY0" fmla="*/ 9285 h 18570"/>
              <a:gd name="connsiteX1" fmla="*/ 412019 w 412019"/>
              <a:gd name="connsiteY1" fmla="*/ 9285 h 18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12019" h="18570">
                <a:moveTo>
                  <a:pt x="0" y="9285"/>
                </a:moveTo>
                <a:lnTo>
                  <a:pt x="412019" y="9285"/>
                </a:lnTo>
              </a:path>
            </a:pathLst>
          </a:custGeom>
          <a:noFill/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08408" tIns="-1016" rIns="208410" bIns="-1015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19" name="Volný tvar 18"/>
          <p:cNvSpPr/>
          <p:nvPr/>
        </p:nvSpPr>
        <p:spPr>
          <a:xfrm>
            <a:off x="4148023" y="2796516"/>
            <a:ext cx="2000688" cy="1496228"/>
          </a:xfrm>
          <a:custGeom>
            <a:avLst/>
            <a:gdLst>
              <a:gd name="connsiteX0" fmla="*/ 0 w 2000688"/>
              <a:gd name="connsiteY0" fmla="*/ 149623 h 1496228"/>
              <a:gd name="connsiteX1" fmla="*/ 43824 w 2000688"/>
              <a:gd name="connsiteY1" fmla="*/ 43824 h 1496228"/>
              <a:gd name="connsiteX2" fmla="*/ 149624 w 2000688"/>
              <a:gd name="connsiteY2" fmla="*/ 1 h 1496228"/>
              <a:gd name="connsiteX3" fmla="*/ 1851065 w 2000688"/>
              <a:gd name="connsiteY3" fmla="*/ 0 h 1496228"/>
              <a:gd name="connsiteX4" fmla="*/ 1956864 w 2000688"/>
              <a:gd name="connsiteY4" fmla="*/ 43824 h 1496228"/>
              <a:gd name="connsiteX5" fmla="*/ 2000687 w 2000688"/>
              <a:gd name="connsiteY5" fmla="*/ 149624 h 1496228"/>
              <a:gd name="connsiteX6" fmla="*/ 2000688 w 2000688"/>
              <a:gd name="connsiteY6" fmla="*/ 1346605 h 1496228"/>
              <a:gd name="connsiteX7" fmla="*/ 1956864 w 2000688"/>
              <a:gd name="connsiteY7" fmla="*/ 1452404 h 1496228"/>
              <a:gd name="connsiteX8" fmla="*/ 1851065 w 2000688"/>
              <a:gd name="connsiteY8" fmla="*/ 1496228 h 1496228"/>
              <a:gd name="connsiteX9" fmla="*/ 149623 w 2000688"/>
              <a:gd name="connsiteY9" fmla="*/ 1496228 h 1496228"/>
              <a:gd name="connsiteX10" fmla="*/ 43824 w 2000688"/>
              <a:gd name="connsiteY10" fmla="*/ 1452404 h 1496228"/>
              <a:gd name="connsiteX11" fmla="*/ 1 w 2000688"/>
              <a:gd name="connsiteY11" fmla="*/ 1346604 h 1496228"/>
              <a:gd name="connsiteX12" fmla="*/ 0 w 2000688"/>
              <a:gd name="connsiteY12" fmla="*/ 149623 h 1496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000688" h="1496228">
                <a:moveTo>
                  <a:pt x="0" y="149623"/>
                </a:moveTo>
                <a:cubicBezTo>
                  <a:pt x="0" y="109940"/>
                  <a:pt x="15764" y="71883"/>
                  <a:pt x="43824" y="43824"/>
                </a:cubicBezTo>
                <a:cubicBezTo>
                  <a:pt x="71884" y="15764"/>
                  <a:pt x="109941" y="1"/>
                  <a:pt x="149624" y="1"/>
                </a:cubicBezTo>
                <a:lnTo>
                  <a:pt x="1851065" y="0"/>
                </a:lnTo>
                <a:cubicBezTo>
                  <a:pt x="1890748" y="0"/>
                  <a:pt x="1928805" y="15764"/>
                  <a:pt x="1956864" y="43824"/>
                </a:cubicBezTo>
                <a:cubicBezTo>
                  <a:pt x="1984924" y="71884"/>
                  <a:pt x="2000687" y="109941"/>
                  <a:pt x="2000687" y="149624"/>
                </a:cubicBezTo>
                <a:cubicBezTo>
                  <a:pt x="2000687" y="548618"/>
                  <a:pt x="2000688" y="947611"/>
                  <a:pt x="2000688" y="1346605"/>
                </a:cubicBezTo>
                <a:cubicBezTo>
                  <a:pt x="2000688" y="1386288"/>
                  <a:pt x="1984924" y="1424345"/>
                  <a:pt x="1956864" y="1452404"/>
                </a:cubicBezTo>
                <a:cubicBezTo>
                  <a:pt x="1928804" y="1480464"/>
                  <a:pt x="1890747" y="1496228"/>
                  <a:pt x="1851065" y="1496228"/>
                </a:cubicBezTo>
                <a:lnTo>
                  <a:pt x="149623" y="1496228"/>
                </a:lnTo>
                <a:cubicBezTo>
                  <a:pt x="109940" y="1496228"/>
                  <a:pt x="71883" y="1480464"/>
                  <a:pt x="43824" y="1452404"/>
                </a:cubicBezTo>
                <a:cubicBezTo>
                  <a:pt x="15764" y="1424344"/>
                  <a:pt x="0" y="1386287"/>
                  <a:pt x="1" y="1346604"/>
                </a:cubicBezTo>
                <a:cubicBezTo>
                  <a:pt x="1" y="947610"/>
                  <a:pt x="0" y="548617"/>
                  <a:pt x="0" y="149623"/>
                </a:cubicBez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59063" tIns="59063" rIns="59063" bIns="59063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Prague</a:t>
            </a:r>
            <a:endParaRPr lang="cs-CZ" sz="2400" b="1" kern="1200" dirty="0" smtClean="0"/>
          </a:p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smtClean="0"/>
              <a:t>Český Krumlov /  Lipno, Slapy</a:t>
            </a:r>
            <a:endParaRPr lang="cs-CZ" sz="2400" b="1" kern="1200" dirty="0"/>
          </a:p>
        </p:txBody>
      </p:sp>
      <p:sp>
        <p:nvSpPr>
          <p:cNvPr id="20" name="Volný tvar 19"/>
          <p:cNvSpPr/>
          <p:nvPr/>
        </p:nvSpPr>
        <p:spPr>
          <a:xfrm rot="21562166">
            <a:off x="6148837" y="3531342"/>
            <a:ext cx="727189" cy="45719"/>
          </a:xfrm>
          <a:custGeom>
            <a:avLst/>
            <a:gdLst>
              <a:gd name="connsiteX0" fmla="*/ 0 w 436344"/>
              <a:gd name="connsiteY0" fmla="*/ 9285 h 18570"/>
              <a:gd name="connsiteX1" fmla="*/ 436344 w 436344"/>
              <a:gd name="connsiteY1" fmla="*/ 9285 h 18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36344" h="18570">
                <a:moveTo>
                  <a:pt x="0" y="9285"/>
                </a:moveTo>
                <a:lnTo>
                  <a:pt x="436344" y="9285"/>
                </a:lnTo>
              </a:path>
            </a:pathLst>
          </a:custGeom>
          <a:noFill/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19963" tIns="-1623" rIns="219963" bIns="-1625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22" name="Volný tvar 21"/>
          <p:cNvSpPr/>
          <p:nvPr/>
        </p:nvSpPr>
        <p:spPr>
          <a:xfrm rot="2723100">
            <a:off x="1435430" y="4529646"/>
            <a:ext cx="659860" cy="18570"/>
          </a:xfrm>
          <a:custGeom>
            <a:avLst/>
            <a:gdLst>
              <a:gd name="connsiteX0" fmla="*/ 0 w 659860"/>
              <a:gd name="connsiteY0" fmla="*/ 9285 h 18570"/>
              <a:gd name="connsiteX1" fmla="*/ 659860 w 659860"/>
              <a:gd name="connsiteY1" fmla="*/ 9285 h 18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59860" h="18570">
                <a:moveTo>
                  <a:pt x="0" y="9285"/>
                </a:moveTo>
                <a:lnTo>
                  <a:pt x="659860" y="9285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26133" tIns="-7211" rIns="326133" bIns="-7213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23" name="Volný tvar 22"/>
          <p:cNvSpPr/>
          <p:nvPr/>
        </p:nvSpPr>
        <p:spPr>
          <a:xfrm>
            <a:off x="2051720" y="4500325"/>
            <a:ext cx="1739299" cy="546928"/>
          </a:xfrm>
          <a:custGeom>
            <a:avLst/>
            <a:gdLst>
              <a:gd name="connsiteX0" fmla="*/ 0 w 1739299"/>
              <a:gd name="connsiteY0" fmla="*/ 54693 h 546928"/>
              <a:gd name="connsiteX1" fmla="*/ 16019 w 1739299"/>
              <a:gd name="connsiteY1" fmla="*/ 16019 h 546928"/>
              <a:gd name="connsiteX2" fmla="*/ 54693 w 1739299"/>
              <a:gd name="connsiteY2" fmla="*/ 0 h 546928"/>
              <a:gd name="connsiteX3" fmla="*/ 1684606 w 1739299"/>
              <a:gd name="connsiteY3" fmla="*/ 0 h 546928"/>
              <a:gd name="connsiteX4" fmla="*/ 1723280 w 1739299"/>
              <a:gd name="connsiteY4" fmla="*/ 16019 h 546928"/>
              <a:gd name="connsiteX5" fmla="*/ 1739299 w 1739299"/>
              <a:gd name="connsiteY5" fmla="*/ 54693 h 546928"/>
              <a:gd name="connsiteX6" fmla="*/ 1739299 w 1739299"/>
              <a:gd name="connsiteY6" fmla="*/ 492235 h 546928"/>
              <a:gd name="connsiteX7" fmla="*/ 1723280 w 1739299"/>
              <a:gd name="connsiteY7" fmla="*/ 530909 h 546928"/>
              <a:gd name="connsiteX8" fmla="*/ 1684606 w 1739299"/>
              <a:gd name="connsiteY8" fmla="*/ 546928 h 546928"/>
              <a:gd name="connsiteX9" fmla="*/ 54693 w 1739299"/>
              <a:gd name="connsiteY9" fmla="*/ 546928 h 546928"/>
              <a:gd name="connsiteX10" fmla="*/ 16019 w 1739299"/>
              <a:gd name="connsiteY10" fmla="*/ 530909 h 546928"/>
              <a:gd name="connsiteX11" fmla="*/ 0 w 1739299"/>
              <a:gd name="connsiteY11" fmla="*/ 492235 h 546928"/>
              <a:gd name="connsiteX12" fmla="*/ 0 w 1739299"/>
              <a:gd name="connsiteY12" fmla="*/ 54693 h 546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39299" h="546928">
                <a:moveTo>
                  <a:pt x="0" y="54693"/>
                </a:moveTo>
                <a:cubicBezTo>
                  <a:pt x="0" y="40188"/>
                  <a:pt x="5762" y="26276"/>
                  <a:pt x="16019" y="16019"/>
                </a:cubicBezTo>
                <a:cubicBezTo>
                  <a:pt x="26276" y="5762"/>
                  <a:pt x="40187" y="0"/>
                  <a:pt x="54693" y="0"/>
                </a:cubicBezTo>
                <a:lnTo>
                  <a:pt x="1684606" y="0"/>
                </a:lnTo>
                <a:cubicBezTo>
                  <a:pt x="1699111" y="0"/>
                  <a:pt x="1713023" y="5762"/>
                  <a:pt x="1723280" y="16019"/>
                </a:cubicBezTo>
                <a:cubicBezTo>
                  <a:pt x="1733537" y="26276"/>
                  <a:pt x="1739299" y="40187"/>
                  <a:pt x="1739299" y="54693"/>
                </a:cubicBezTo>
                <a:lnTo>
                  <a:pt x="1739299" y="492235"/>
                </a:lnTo>
                <a:cubicBezTo>
                  <a:pt x="1739299" y="506740"/>
                  <a:pt x="1733537" y="520652"/>
                  <a:pt x="1723280" y="530909"/>
                </a:cubicBezTo>
                <a:cubicBezTo>
                  <a:pt x="1713023" y="541166"/>
                  <a:pt x="1699112" y="546928"/>
                  <a:pt x="1684606" y="546928"/>
                </a:cubicBezTo>
                <a:lnTo>
                  <a:pt x="54693" y="546928"/>
                </a:lnTo>
                <a:cubicBezTo>
                  <a:pt x="40188" y="546928"/>
                  <a:pt x="26276" y="541166"/>
                  <a:pt x="16019" y="530909"/>
                </a:cubicBezTo>
                <a:cubicBezTo>
                  <a:pt x="5762" y="520652"/>
                  <a:pt x="0" y="506741"/>
                  <a:pt x="0" y="492235"/>
                </a:cubicBezTo>
                <a:lnTo>
                  <a:pt x="0" y="54693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1259" tIns="31259" rIns="31259" bIns="31259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The</a:t>
            </a:r>
            <a:r>
              <a:rPr lang="cs-CZ" sz="2400" b="1" kern="1200" dirty="0" smtClean="0"/>
              <a:t> </a:t>
            </a:r>
            <a:r>
              <a:rPr lang="cs-CZ" sz="2400" b="1" kern="1200" dirty="0" err="1" smtClean="0"/>
              <a:t>Eger</a:t>
            </a:r>
            <a:endParaRPr lang="cs-CZ" sz="2400" b="1" kern="1200" dirty="0"/>
          </a:p>
        </p:txBody>
      </p:sp>
      <p:sp>
        <p:nvSpPr>
          <p:cNvPr id="24" name="Volný tvar 23"/>
          <p:cNvSpPr/>
          <p:nvPr/>
        </p:nvSpPr>
        <p:spPr>
          <a:xfrm rot="464911">
            <a:off x="3734486" y="4792510"/>
            <a:ext cx="415433" cy="18570"/>
          </a:xfrm>
          <a:custGeom>
            <a:avLst/>
            <a:gdLst>
              <a:gd name="connsiteX0" fmla="*/ 0 w 415433"/>
              <a:gd name="connsiteY0" fmla="*/ 9285 h 18570"/>
              <a:gd name="connsiteX1" fmla="*/ 415433 w 415433"/>
              <a:gd name="connsiteY1" fmla="*/ 9285 h 18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15433" h="18570">
                <a:moveTo>
                  <a:pt x="0" y="9285"/>
                </a:moveTo>
                <a:lnTo>
                  <a:pt x="415433" y="9285"/>
                </a:lnTo>
              </a:path>
            </a:pathLst>
          </a:custGeom>
          <a:noFill/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10030" tIns="-1102" rIns="210031" bIns="-1100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25" name="Volný tvar 24"/>
          <p:cNvSpPr/>
          <p:nvPr/>
        </p:nvSpPr>
        <p:spPr>
          <a:xfrm>
            <a:off x="4148023" y="4374783"/>
            <a:ext cx="1093857" cy="910035"/>
          </a:xfrm>
          <a:custGeom>
            <a:avLst/>
            <a:gdLst>
              <a:gd name="connsiteX0" fmla="*/ 0 w 1093857"/>
              <a:gd name="connsiteY0" fmla="*/ 91004 h 910035"/>
              <a:gd name="connsiteX1" fmla="*/ 26655 w 1093857"/>
              <a:gd name="connsiteY1" fmla="*/ 26654 h 910035"/>
              <a:gd name="connsiteX2" fmla="*/ 91005 w 1093857"/>
              <a:gd name="connsiteY2" fmla="*/ 0 h 910035"/>
              <a:gd name="connsiteX3" fmla="*/ 1002853 w 1093857"/>
              <a:gd name="connsiteY3" fmla="*/ 0 h 910035"/>
              <a:gd name="connsiteX4" fmla="*/ 1067203 w 1093857"/>
              <a:gd name="connsiteY4" fmla="*/ 26655 h 910035"/>
              <a:gd name="connsiteX5" fmla="*/ 1093857 w 1093857"/>
              <a:gd name="connsiteY5" fmla="*/ 91005 h 910035"/>
              <a:gd name="connsiteX6" fmla="*/ 1093857 w 1093857"/>
              <a:gd name="connsiteY6" fmla="*/ 819031 h 910035"/>
              <a:gd name="connsiteX7" fmla="*/ 1067203 w 1093857"/>
              <a:gd name="connsiteY7" fmla="*/ 883381 h 910035"/>
              <a:gd name="connsiteX8" fmla="*/ 1002853 w 1093857"/>
              <a:gd name="connsiteY8" fmla="*/ 910035 h 910035"/>
              <a:gd name="connsiteX9" fmla="*/ 91004 w 1093857"/>
              <a:gd name="connsiteY9" fmla="*/ 910035 h 910035"/>
              <a:gd name="connsiteX10" fmla="*/ 26654 w 1093857"/>
              <a:gd name="connsiteY10" fmla="*/ 883380 h 910035"/>
              <a:gd name="connsiteX11" fmla="*/ 0 w 1093857"/>
              <a:gd name="connsiteY11" fmla="*/ 819030 h 910035"/>
              <a:gd name="connsiteX12" fmla="*/ 0 w 1093857"/>
              <a:gd name="connsiteY12" fmla="*/ 91004 h 9100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93857" h="910035">
                <a:moveTo>
                  <a:pt x="0" y="91004"/>
                </a:moveTo>
                <a:cubicBezTo>
                  <a:pt x="0" y="66868"/>
                  <a:pt x="9588" y="43721"/>
                  <a:pt x="26655" y="26654"/>
                </a:cubicBezTo>
                <a:cubicBezTo>
                  <a:pt x="43722" y="9587"/>
                  <a:pt x="66869" y="0"/>
                  <a:pt x="91005" y="0"/>
                </a:cubicBezTo>
                <a:lnTo>
                  <a:pt x="1002853" y="0"/>
                </a:lnTo>
                <a:cubicBezTo>
                  <a:pt x="1026989" y="0"/>
                  <a:pt x="1050136" y="9588"/>
                  <a:pt x="1067203" y="26655"/>
                </a:cubicBezTo>
                <a:cubicBezTo>
                  <a:pt x="1084270" y="43722"/>
                  <a:pt x="1093857" y="66869"/>
                  <a:pt x="1093857" y="91005"/>
                </a:cubicBezTo>
                <a:lnTo>
                  <a:pt x="1093857" y="819031"/>
                </a:lnTo>
                <a:cubicBezTo>
                  <a:pt x="1093857" y="843167"/>
                  <a:pt x="1084269" y="866314"/>
                  <a:pt x="1067203" y="883381"/>
                </a:cubicBezTo>
                <a:cubicBezTo>
                  <a:pt x="1050136" y="900448"/>
                  <a:pt x="1026989" y="910035"/>
                  <a:pt x="1002853" y="910035"/>
                </a:cubicBezTo>
                <a:lnTo>
                  <a:pt x="91004" y="910035"/>
                </a:lnTo>
                <a:cubicBezTo>
                  <a:pt x="66868" y="910035"/>
                  <a:pt x="43721" y="900447"/>
                  <a:pt x="26654" y="883380"/>
                </a:cubicBezTo>
                <a:cubicBezTo>
                  <a:pt x="9587" y="866313"/>
                  <a:pt x="0" y="843166"/>
                  <a:pt x="0" y="819030"/>
                </a:cubicBezTo>
                <a:lnTo>
                  <a:pt x="0" y="91004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1894" tIns="41894" rIns="41894" bIns="41894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400" b="1" kern="1200" dirty="0" smtClean="0"/>
          </a:p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smtClean="0"/>
              <a:t>Louny</a:t>
            </a:r>
          </a:p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2400" b="1" kern="1200" dirty="0"/>
          </a:p>
        </p:txBody>
      </p:sp>
      <p:sp>
        <p:nvSpPr>
          <p:cNvPr id="26" name="Volný tvar 25"/>
          <p:cNvSpPr/>
          <p:nvPr/>
        </p:nvSpPr>
        <p:spPr>
          <a:xfrm rot="4464400">
            <a:off x="903321" y="5125099"/>
            <a:ext cx="1724078" cy="18570"/>
          </a:xfrm>
          <a:custGeom>
            <a:avLst/>
            <a:gdLst>
              <a:gd name="connsiteX0" fmla="*/ 0 w 1724078"/>
              <a:gd name="connsiteY0" fmla="*/ 9285 h 18570"/>
              <a:gd name="connsiteX1" fmla="*/ 1724078 w 1724078"/>
              <a:gd name="connsiteY1" fmla="*/ 9285 h 18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724078" h="18570">
                <a:moveTo>
                  <a:pt x="0" y="9285"/>
                </a:moveTo>
                <a:lnTo>
                  <a:pt x="1724078" y="9285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831636" tIns="-33817" rIns="831638" bIns="-33817" numCol="1" spcCol="1270" anchor="ctr" anchorCtr="0">
            <a:noAutofit/>
          </a:bodyPr>
          <a:lstStyle/>
          <a:p>
            <a:pPr lvl="0" algn="ctr" defTabSz="266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600" kern="1200"/>
          </a:p>
        </p:txBody>
      </p:sp>
      <p:sp>
        <p:nvSpPr>
          <p:cNvPr id="27" name="Volný tvar 26"/>
          <p:cNvSpPr/>
          <p:nvPr/>
        </p:nvSpPr>
        <p:spPr>
          <a:xfrm>
            <a:off x="2051720" y="5691230"/>
            <a:ext cx="1739299" cy="546928"/>
          </a:xfrm>
          <a:custGeom>
            <a:avLst/>
            <a:gdLst>
              <a:gd name="connsiteX0" fmla="*/ 0 w 1739299"/>
              <a:gd name="connsiteY0" fmla="*/ 54693 h 546928"/>
              <a:gd name="connsiteX1" fmla="*/ 16019 w 1739299"/>
              <a:gd name="connsiteY1" fmla="*/ 16019 h 546928"/>
              <a:gd name="connsiteX2" fmla="*/ 54693 w 1739299"/>
              <a:gd name="connsiteY2" fmla="*/ 0 h 546928"/>
              <a:gd name="connsiteX3" fmla="*/ 1684606 w 1739299"/>
              <a:gd name="connsiteY3" fmla="*/ 0 h 546928"/>
              <a:gd name="connsiteX4" fmla="*/ 1723280 w 1739299"/>
              <a:gd name="connsiteY4" fmla="*/ 16019 h 546928"/>
              <a:gd name="connsiteX5" fmla="*/ 1739299 w 1739299"/>
              <a:gd name="connsiteY5" fmla="*/ 54693 h 546928"/>
              <a:gd name="connsiteX6" fmla="*/ 1739299 w 1739299"/>
              <a:gd name="connsiteY6" fmla="*/ 492235 h 546928"/>
              <a:gd name="connsiteX7" fmla="*/ 1723280 w 1739299"/>
              <a:gd name="connsiteY7" fmla="*/ 530909 h 546928"/>
              <a:gd name="connsiteX8" fmla="*/ 1684606 w 1739299"/>
              <a:gd name="connsiteY8" fmla="*/ 546928 h 546928"/>
              <a:gd name="connsiteX9" fmla="*/ 54693 w 1739299"/>
              <a:gd name="connsiteY9" fmla="*/ 546928 h 546928"/>
              <a:gd name="connsiteX10" fmla="*/ 16019 w 1739299"/>
              <a:gd name="connsiteY10" fmla="*/ 530909 h 546928"/>
              <a:gd name="connsiteX11" fmla="*/ 0 w 1739299"/>
              <a:gd name="connsiteY11" fmla="*/ 492235 h 546928"/>
              <a:gd name="connsiteX12" fmla="*/ 0 w 1739299"/>
              <a:gd name="connsiteY12" fmla="*/ 54693 h 5469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39299" h="546928">
                <a:moveTo>
                  <a:pt x="0" y="54693"/>
                </a:moveTo>
                <a:cubicBezTo>
                  <a:pt x="0" y="40188"/>
                  <a:pt x="5762" y="26276"/>
                  <a:pt x="16019" y="16019"/>
                </a:cubicBezTo>
                <a:cubicBezTo>
                  <a:pt x="26276" y="5762"/>
                  <a:pt x="40187" y="0"/>
                  <a:pt x="54693" y="0"/>
                </a:cubicBezTo>
                <a:lnTo>
                  <a:pt x="1684606" y="0"/>
                </a:lnTo>
                <a:cubicBezTo>
                  <a:pt x="1699111" y="0"/>
                  <a:pt x="1713023" y="5762"/>
                  <a:pt x="1723280" y="16019"/>
                </a:cubicBezTo>
                <a:cubicBezTo>
                  <a:pt x="1733537" y="26276"/>
                  <a:pt x="1739299" y="40187"/>
                  <a:pt x="1739299" y="54693"/>
                </a:cubicBezTo>
                <a:lnTo>
                  <a:pt x="1739299" y="492235"/>
                </a:lnTo>
                <a:cubicBezTo>
                  <a:pt x="1739299" y="506740"/>
                  <a:pt x="1733537" y="520652"/>
                  <a:pt x="1723280" y="530909"/>
                </a:cubicBezTo>
                <a:cubicBezTo>
                  <a:pt x="1713023" y="541166"/>
                  <a:pt x="1699112" y="546928"/>
                  <a:pt x="1684606" y="546928"/>
                </a:cubicBezTo>
                <a:lnTo>
                  <a:pt x="54693" y="546928"/>
                </a:lnTo>
                <a:cubicBezTo>
                  <a:pt x="40188" y="546928"/>
                  <a:pt x="26276" y="541166"/>
                  <a:pt x="16019" y="530909"/>
                </a:cubicBezTo>
                <a:cubicBezTo>
                  <a:pt x="5762" y="520652"/>
                  <a:pt x="0" y="506741"/>
                  <a:pt x="0" y="492235"/>
                </a:cubicBezTo>
                <a:lnTo>
                  <a:pt x="0" y="54693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31259" tIns="31259" rIns="31259" bIns="31259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err="1" smtClean="0"/>
              <a:t>The</a:t>
            </a:r>
            <a:r>
              <a:rPr lang="cs-CZ" sz="2400" b="1" kern="1200" dirty="0" smtClean="0"/>
              <a:t> Morava</a:t>
            </a:r>
            <a:endParaRPr lang="cs-CZ" sz="2400" b="1" kern="1200" dirty="0"/>
          </a:p>
        </p:txBody>
      </p:sp>
      <p:sp>
        <p:nvSpPr>
          <p:cNvPr id="28" name="Volný tvar 27"/>
          <p:cNvSpPr/>
          <p:nvPr/>
        </p:nvSpPr>
        <p:spPr>
          <a:xfrm rot="433391">
            <a:off x="3734736" y="5981495"/>
            <a:ext cx="414933" cy="18570"/>
          </a:xfrm>
          <a:custGeom>
            <a:avLst/>
            <a:gdLst>
              <a:gd name="connsiteX0" fmla="*/ 0 w 414933"/>
              <a:gd name="connsiteY0" fmla="*/ 9285 h 18570"/>
              <a:gd name="connsiteX1" fmla="*/ 414933 w 414933"/>
              <a:gd name="connsiteY1" fmla="*/ 9285 h 18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14933" h="18570">
                <a:moveTo>
                  <a:pt x="0" y="9285"/>
                </a:moveTo>
                <a:lnTo>
                  <a:pt x="414933" y="9285"/>
                </a:lnTo>
              </a:path>
            </a:pathLst>
          </a:custGeom>
          <a:noFill/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09792" tIns="-1088" rIns="209794" bIns="-1088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29" name="Volný tvar 28"/>
          <p:cNvSpPr/>
          <p:nvPr/>
        </p:nvSpPr>
        <p:spPr>
          <a:xfrm>
            <a:off x="4148023" y="5561849"/>
            <a:ext cx="1537986" cy="910035"/>
          </a:xfrm>
          <a:custGeom>
            <a:avLst/>
            <a:gdLst>
              <a:gd name="connsiteX0" fmla="*/ 0 w 1537986"/>
              <a:gd name="connsiteY0" fmla="*/ 91004 h 910035"/>
              <a:gd name="connsiteX1" fmla="*/ 26655 w 1537986"/>
              <a:gd name="connsiteY1" fmla="*/ 26654 h 910035"/>
              <a:gd name="connsiteX2" fmla="*/ 91005 w 1537986"/>
              <a:gd name="connsiteY2" fmla="*/ 0 h 910035"/>
              <a:gd name="connsiteX3" fmla="*/ 1446982 w 1537986"/>
              <a:gd name="connsiteY3" fmla="*/ 0 h 910035"/>
              <a:gd name="connsiteX4" fmla="*/ 1511332 w 1537986"/>
              <a:gd name="connsiteY4" fmla="*/ 26655 h 910035"/>
              <a:gd name="connsiteX5" fmla="*/ 1537986 w 1537986"/>
              <a:gd name="connsiteY5" fmla="*/ 91005 h 910035"/>
              <a:gd name="connsiteX6" fmla="*/ 1537986 w 1537986"/>
              <a:gd name="connsiteY6" fmla="*/ 819031 h 910035"/>
              <a:gd name="connsiteX7" fmla="*/ 1511332 w 1537986"/>
              <a:gd name="connsiteY7" fmla="*/ 883381 h 910035"/>
              <a:gd name="connsiteX8" fmla="*/ 1446982 w 1537986"/>
              <a:gd name="connsiteY8" fmla="*/ 910035 h 910035"/>
              <a:gd name="connsiteX9" fmla="*/ 91004 w 1537986"/>
              <a:gd name="connsiteY9" fmla="*/ 910035 h 910035"/>
              <a:gd name="connsiteX10" fmla="*/ 26654 w 1537986"/>
              <a:gd name="connsiteY10" fmla="*/ 883380 h 910035"/>
              <a:gd name="connsiteX11" fmla="*/ 0 w 1537986"/>
              <a:gd name="connsiteY11" fmla="*/ 819030 h 910035"/>
              <a:gd name="connsiteX12" fmla="*/ 0 w 1537986"/>
              <a:gd name="connsiteY12" fmla="*/ 91004 h 9100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537986" h="910035">
                <a:moveTo>
                  <a:pt x="0" y="91004"/>
                </a:moveTo>
                <a:cubicBezTo>
                  <a:pt x="0" y="66868"/>
                  <a:pt x="9588" y="43721"/>
                  <a:pt x="26655" y="26654"/>
                </a:cubicBezTo>
                <a:cubicBezTo>
                  <a:pt x="43722" y="9587"/>
                  <a:pt x="66869" y="0"/>
                  <a:pt x="91005" y="0"/>
                </a:cubicBezTo>
                <a:lnTo>
                  <a:pt x="1446982" y="0"/>
                </a:lnTo>
                <a:cubicBezTo>
                  <a:pt x="1471118" y="0"/>
                  <a:pt x="1494265" y="9588"/>
                  <a:pt x="1511332" y="26655"/>
                </a:cubicBezTo>
                <a:cubicBezTo>
                  <a:pt x="1528399" y="43722"/>
                  <a:pt x="1537986" y="66869"/>
                  <a:pt x="1537986" y="91005"/>
                </a:cubicBezTo>
                <a:lnTo>
                  <a:pt x="1537986" y="819031"/>
                </a:lnTo>
                <a:cubicBezTo>
                  <a:pt x="1537986" y="843167"/>
                  <a:pt x="1528398" y="866314"/>
                  <a:pt x="1511332" y="883381"/>
                </a:cubicBezTo>
                <a:cubicBezTo>
                  <a:pt x="1494265" y="900448"/>
                  <a:pt x="1471118" y="910035"/>
                  <a:pt x="1446982" y="910035"/>
                </a:cubicBezTo>
                <a:lnTo>
                  <a:pt x="91004" y="910035"/>
                </a:lnTo>
                <a:cubicBezTo>
                  <a:pt x="66868" y="910035"/>
                  <a:pt x="43721" y="900447"/>
                  <a:pt x="26654" y="883380"/>
                </a:cubicBezTo>
                <a:cubicBezTo>
                  <a:pt x="9587" y="866313"/>
                  <a:pt x="0" y="843166"/>
                  <a:pt x="0" y="819030"/>
                </a:cubicBezTo>
                <a:lnTo>
                  <a:pt x="0" y="91004"/>
                </a:lnTo>
                <a:close/>
              </a:path>
            </a:pathLst>
          </a:custGeom>
          <a:solidFill>
            <a:srgbClr val="00206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1894" tIns="41894" rIns="41894" bIns="41894" numCol="1" spcCol="1270" anchor="ctr" anchorCtr="0">
            <a:no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smtClean="0"/>
              <a:t>Olomouc</a:t>
            </a:r>
          </a:p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kern="1200" dirty="0" smtClean="0"/>
              <a:t>Kroměříž</a:t>
            </a:r>
            <a:endParaRPr lang="cs-CZ" sz="2400" b="1" kern="1200" dirty="0"/>
          </a:p>
        </p:txBody>
      </p:sp>
      <p:sp>
        <p:nvSpPr>
          <p:cNvPr id="30" name="Volný tvar 29"/>
          <p:cNvSpPr/>
          <p:nvPr/>
        </p:nvSpPr>
        <p:spPr>
          <a:xfrm rot="21038305">
            <a:off x="5679478" y="5927811"/>
            <a:ext cx="980787" cy="18570"/>
          </a:xfrm>
          <a:custGeom>
            <a:avLst/>
            <a:gdLst>
              <a:gd name="connsiteX0" fmla="*/ 0 w 980787"/>
              <a:gd name="connsiteY0" fmla="*/ 9285 h 18570"/>
              <a:gd name="connsiteX1" fmla="*/ 980787 w 980787"/>
              <a:gd name="connsiteY1" fmla="*/ 9285 h 18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80787" h="18570">
                <a:moveTo>
                  <a:pt x="0" y="9285"/>
                </a:moveTo>
                <a:lnTo>
                  <a:pt x="980787" y="9285"/>
                </a:lnTo>
              </a:path>
            </a:pathLst>
          </a:custGeom>
          <a:noFill/>
        </p:spPr>
        <p:style>
          <a:lnRef idx="2">
            <a:schemeClr val="accent1">
              <a:shade val="8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78573" tIns="-15234" rIns="478574" bIns="-15236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31" name="Volný tvar 30"/>
          <p:cNvSpPr/>
          <p:nvPr/>
        </p:nvSpPr>
        <p:spPr>
          <a:xfrm>
            <a:off x="6588224" y="5373216"/>
            <a:ext cx="1584176" cy="1268761"/>
          </a:xfrm>
          <a:custGeom>
            <a:avLst/>
            <a:gdLst>
              <a:gd name="connsiteX0" fmla="*/ 0 w 1672060"/>
              <a:gd name="connsiteY0" fmla="*/ 130002 h 1300017"/>
              <a:gd name="connsiteX1" fmla="*/ 38077 w 1672060"/>
              <a:gd name="connsiteY1" fmla="*/ 38077 h 1300017"/>
              <a:gd name="connsiteX2" fmla="*/ 130002 w 1672060"/>
              <a:gd name="connsiteY2" fmla="*/ 0 h 1300017"/>
              <a:gd name="connsiteX3" fmla="*/ 1542058 w 1672060"/>
              <a:gd name="connsiteY3" fmla="*/ 0 h 1300017"/>
              <a:gd name="connsiteX4" fmla="*/ 1633983 w 1672060"/>
              <a:gd name="connsiteY4" fmla="*/ 38077 h 1300017"/>
              <a:gd name="connsiteX5" fmla="*/ 1672060 w 1672060"/>
              <a:gd name="connsiteY5" fmla="*/ 130002 h 1300017"/>
              <a:gd name="connsiteX6" fmla="*/ 1672060 w 1672060"/>
              <a:gd name="connsiteY6" fmla="*/ 1170015 h 1300017"/>
              <a:gd name="connsiteX7" fmla="*/ 1633983 w 1672060"/>
              <a:gd name="connsiteY7" fmla="*/ 1261940 h 1300017"/>
              <a:gd name="connsiteX8" fmla="*/ 1542058 w 1672060"/>
              <a:gd name="connsiteY8" fmla="*/ 1300017 h 1300017"/>
              <a:gd name="connsiteX9" fmla="*/ 130002 w 1672060"/>
              <a:gd name="connsiteY9" fmla="*/ 1300017 h 1300017"/>
              <a:gd name="connsiteX10" fmla="*/ 38077 w 1672060"/>
              <a:gd name="connsiteY10" fmla="*/ 1261940 h 1300017"/>
              <a:gd name="connsiteX11" fmla="*/ 0 w 1672060"/>
              <a:gd name="connsiteY11" fmla="*/ 1170015 h 1300017"/>
              <a:gd name="connsiteX12" fmla="*/ 0 w 1672060"/>
              <a:gd name="connsiteY12" fmla="*/ 130002 h 1300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2060" h="1300017">
                <a:moveTo>
                  <a:pt x="0" y="130002"/>
                </a:moveTo>
                <a:cubicBezTo>
                  <a:pt x="0" y="95523"/>
                  <a:pt x="13697" y="62457"/>
                  <a:pt x="38077" y="38077"/>
                </a:cubicBezTo>
                <a:cubicBezTo>
                  <a:pt x="62457" y="13697"/>
                  <a:pt x="95524" y="0"/>
                  <a:pt x="130002" y="0"/>
                </a:cubicBezTo>
                <a:lnTo>
                  <a:pt x="1542058" y="0"/>
                </a:lnTo>
                <a:cubicBezTo>
                  <a:pt x="1576537" y="0"/>
                  <a:pt x="1609603" y="13697"/>
                  <a:pt x="1633983" y="38077"/>
                </a:cubicBezTo>
                <a:cubicBezTo>
                  <a:pt x="1658363" y="62457"/>
                  <a:pt x="1672060" y="95524"/>
                  <a:pt x="1672060" y="130002"/>
                </a:cubicBezTo>
                <a:lnTo>
                  <a:pt x="1672060" y="1170015"/>
                </a:lnTo>
                <a:cubicBezTo>
                  <a:pt x="1672060" y="1204494"/>
                  <a:pt x="1658363" y="1237560"/>
                  <a:pt x="1633983" y="1261940"/>
                </a:cubicBezTo>
                <a:cubicBezTo>
                  <a:pt x="1609603" y="1286320"/>
                  <a:pt x="1576536" y="1300017"/>
                  <a:pt x="1542058" y="1300017"/>
                </a:cubicBezTo>
                <a:lnTo>
                  <a:pt x="130002" y="1300017"/>
                </a:lnTo>
                <a:cubicBezTo>
                  <a:pt x="95523" y="1300017"/>
                  <a:pt x="62457" y="1286320"/>
                  <a:pt x="38077" y="1261940"/>
                </a:cubicBezTo>
                <a:cubicBezTo>
                  <a:pt x="13697" y="1237560"/>
                  <a:pt x="0" y="1204493"/>
                  <a:pt x="0" y="1170015"/>
                </a:cubicBezTo>
                <a:lnTo>
                  <a:pt x="0" y="130002"/>
                </a:lnTo>
                <a:close/>
              </a:path>
            </a:pathLst>
          </a:custGeom>
          <a:blipFill rotWithShape="0">
            <a:blip r:embed="rId7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8716" tIns="78716" rIns="78716" bIns="78716" numCol="1" spcCol="1270" anchor="ctr" anchorCtr="0">
            <a:noAutofit/>
          </a:bodyPr>
          <a:lstStyle/>
          <a:p>
            <a:pPr lvl="0" algn="ctr" defTabSz="2844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b="1" dirty="0" smtClean="0"/>
          </a:p>
          <a:p>
            <a:pPr lvl="0" algn="ctr" defTabSz="2844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b="1" dirty="0" smtClean="0"/>
          </a:p>
          <a:p>
            <a:pPr lvl="0" algn="ctr" defTabSz="2844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b="1" dirty="0" smtClean="0"/>
              <a:t>Olomouc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7544" y="260648"/>
            <a:ext cx="8208912" cy="1200329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 err="1" smtClean="0"/>
              <a:t>Make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sentences</a:t>
            </a:r>
            <a:r>
              <a:rPr lang="cs-CZ" sz="2400" dirty="0" smtClean="0">
                <a:sym typeface="Wingdings" pitchFamily="2" charset="2"/>
              </a:rPr>
              <a:t>: (</a:t>
            </a:r>
            <a:r>
              <a:rPr lang="cs-CZ" sz="2400" dirty="0" err="1" smtClean="0"/>
              <a:t>Offered</a:t>
            </a:r>
            <a:r>
              <a:rPr lang="cs-CZ" sz="2400" dirty="0" smtClean="0"/>
              <a:t> </a:t>
            </a:r>
            <a:r>
              <a:rPr lang="cs-CZ" sz="2400" dirty="0" err="1" smtClean="0"/>
              <a:t>vocabulary</a:t>
            </a:r>
            <a:r>
              <a:rPr lang="cs-CZ" sz="2400" dirty="0" smtClean="0"/>
              <a:t>: </a:t>
            </a:r>
            <a:r>
              <a:rPr lang="en-US" sz="2400" dirty="0" smtClean="0"/>
              <a:t>major cities along the river </a:t>
            </a:r>
            <a:r>
              <a:rPr lang="cs-CZ" sz="2400" dirty="0" smtClean="0"/>
              <a:t>, </a:t>
            </a:r>
            <a:r>
              <a:rPr lang="cs-CZ" sz="2400" dirty="0" err="1" smtClean="0"/>
              <a:t>flows</a:t>
            </a:r>
            <a:r>
              <a:rPr lang="cs-CZ" sz="2400" dirty="0" smtClean="0"/>
              <a:t> </a:t>
            </a:r>
            <a:r>
              <a:rPr lang="cs-CZ" sz="2400" dirty="0" err="1" smtClean="0"/>
              <a:t>into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North</a:t>
            </a:r>
            <a:r>
              <a:rPr lang="cs-CZ" sz="2400" dirty="0" smtClean="0"/>
              <a:t> </a:t>
            </a:r>
            <a:r>
              <a:rPr lang="cs-CZ" sz="2400" dirty="0" err="1" smtClean="0"/>
              <a:t>Sea</a:t>
            </a:r>
            <a:r>
              <a:rPr lang="cs-CZ" sz="2400" dirty="0" smtClean="0"/>
              <a:t>, /</a:t>
            </a:r>
            <a:r>
              <a:rPr lang="cs-CZ" sz="2400" i="1" dirty="0" err="1" smtClean="0"/>
              <a:t>Danube</a:t>
            </a:r>
            <a:r>
              <a:rPr lang="cs-CZ" sz="2400" i="1" dirty="0" smtClean="0"/>
              <a:t>/</a:t>
            </a:r>
            <a:r>
              <a:rPr lang="cs-CZ" sz="2400" dirty="0" smtClean="0"/>
              <a:t>,  </a:t>
            </a:r>
            <a:r>
              <a:rPr lang="cs-CZ" sz="2400" dirty="0" err="1" smtClean="0"/>
              <a:t>Black</a:t>
            </a:r>
            <a:r>
              <a:rPr lang="cs-CZ" sz="2400" dirty="0" smtClean="0"/>
              <a:t> </a:t>
            </a:r>
            <a:r>
              <a:rPr lang="cs-CZ" sz="2400" dirty="0" err="1" smtClean="0"/>
              <a:t>Sea</a:t>
            </a:r>
            <a:r>
              <a:rPr lang="cs-CZ" sz="2400" dirty="0" smtClean="0"/>
              <a:t>,  </a:t>
            </a:r>
            <a:r>
              <a:rPr lang="cs-CZ" sz="2400" i="1" dirty="0" err="1" smtClean="0"/>
              <a:t>tributary</a:t>
            </a:r>
            <a:r>
              <a:rPr lang="cs-CZ" sz="2400" i="1" dirty="0" smtClean="0"/>
              <a:t>,</a:t>
            </a:r>
            <a:r>
              <a:rPr lang="cs-CZ" sz="2400" dirty="0" smtClean="0"/>
              <a:t> </a:t>
            </a:r>
            <a:r>
              <a:rPr lang="cs-CZ" sz="2400" dirty="0" err="1" smtClean="0"/>
              <a:t>dams</a:t>
            </a:r>
            <a:r>
              <a:rPr lang="cs-CZ" sz="2400" dirty="0" smtClean="0"/>
              <a:t>, </a:t>
            </a:r>
            <a:r>
              <a:rPr lang="cs-CZ" sz="2400" dirty="0" err="1" smtClean="0"/>
              <a:t>water</a:t>
            </a:r>
            <a:r>
              <a:rPr lang="cs-CZ" sz="2400" dirty="0" smtClean="0"/>
              <a:t> </a:t>
            </a:r>
            <a:r>
              <a:rPr lang="cs-CZ" sz="2400" dirty="0" err="1" smtClean="0"/>
              <a:t>sports</a:t>
            </a:r>
            <a:r>
              <a:rPr lang="cs-CZ" sz="2400" dirty="0" smtClean="0"/>
              <a:t>, </a:t>
            </a:r>
            <a:r>
              <a:rPr lang="cs-CZ" sz="2400" dirty="0" err="1" smtClean="0"/>
              <a:t>floods</a:t>
            </a:r>
            <a:r>
              <a:rPr lang="cs-CZ" sz="2400" dirty="0" smtClean="0"/>
              <a:t>)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8604448" y="306896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604448" y="4077072"/>
            <a:ext cx="656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172400" y="61653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7204591" y="2564904"/>
            <a:ext cx="1533241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defTabSz="2844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b="1" dirty="0" err="1" smtClean="0">
                <a:solidFill>
                  <a:schemeClr val="bg1"/>
                </a:solidFill>
              </a:rPr>
              <a:t>Střekov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Castle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326560" y="5013176"/>
            <a:ext cx="381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Confluence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of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Elbe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and</a:t>
            </a:r>
            <a:r>
              <a:rPr lang="cs-CZ" b="1" dirty="0" smtClean="0">
                <a:solidFill>
                  <a:schemeClr val="bg1"/>
                </a:solidFill>
              </a:rPr>
              <a:t> .. in Litoměřice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1838" y="1556792"/>
            <a:ext cx="8208912" cy="5301208"/>
          </a:xfrm>
          <a:prstGeom prst="rect">
            <a:avLst/>
          </a:prstGeom>
          <a:noFill/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Volný tvar 61"/>
          <p:cNvSpPr/>
          <p:nvPr/>
        </p:nvSpPr>
        <p:spPr>
          <a:xfrm>
            <a:off x="971600" y="1844824"/>
            <a:ext cx="5112568" cy="1511796"/>
          </a:xfrm>
          <a:custGeom>
            <a:avLst/>
            <a:gdLst>
              <a:gd name="connsiteX0" fmla="*/ 0 w 2968733"/>
              <a:gd name="connsiteY0" fmla="*/ 93353 h 933528"/>
              <a:gd name="connsiteX1" fmla="*/ 27343 w 2968733"/>
              <a:gd name="connsiteY1" fmla="*/ 27342 h 933528"/>
              <a:gd name="connsiteX2" fmla="*/ 93354 w 2968733"/>
              <a:gd name="connsiteY2" fmla="*/ 0 h 933528"/>
              <a:gd name="connsiteX3" fmla="*/ 2875380 w 2968733"/>
              <a:gd name="connsiteY3" fmla="*/ 0 h 933528"/>
              <a:gd name="connsiteX4" fmla="*/ 2941391 w 2968733"/>
              <a:gd name="connsiteY4" fmla="*/ 27343 h 933528"/>
              <a:gd name="connsiteX5" fmla="*/ 2968733 w 2968733"/>
              <a:gd name="connsiteY5" fmla="*/ 93354 h 933528"/>
              <a:gd name="connsiteX6" fmla="*/ 2968733 w 2968733"/>
              <a:gd name="connsiteY6" fmla="*/ 840175 h 933528"/>
              <a:gd name="connsiteX7" fmla="*/ 2941391 w 2968733"/>
              <a:gd name="connsiteY7" fmla="*/ 906186 h 933528"/>
              <a:gd name="connsiteX8" fmla="*/ 2875380 w 2968733"/>
              <a:gd name="connsiteY8" fmla="*/ 933528 h 933528"/>
              <a:gd name="connsiteX9" fmla="*/ 93353 w 2968733"/>
              <a:gd name="connsiteY9" fmla="*/ 933528 h 933528"/>
              <a:gd name="connsiteX10" fmla="*/ 27342 w 2968733"/>
              <a:gd name="connsiteY10" fmla="*/ 906185 h 933528"/>
              <a:gd name="connsiteX11" fmla="*/ 0 w 2968733"/>
              <a:gd name="connsiteY11" fmla="*/ 840174 h 933528"/>
              <a:gd name="connsiteX12" fmla="*/ 0 w 2968733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68733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2875380" y="0"/>
                </a:lnTo>
                <a:cubicBezTo>
                  <a:pt x="2900139" y="0"/>
                  <a:pt x="2923883" y="9835"/>
                  <a:pt x="2941391" y="27343"/>
                </a:cubicBezTo>
                <a:cubicBezTo>
                  <a:pt x="2958898" y="44850"/>
                  <a:pt x="2968733" y="68595"/>
                  <a:pt x="2968733" y="93354"/>
                </a:cubicBezTo>
                <a:lnTo>
                  <a:pt x="2968733" y="840175"/>
                </a:lnTo>
                <a:cubicBezTo>
                  <a:pt x="2968733" y="864934"/>
                  <a:pt x="2958898" y="888678"/>
                  <a:pt x="2941391" y="906186"/>
                </a:cubicBezTo>
                <a:cubicBezTo>
                  <a:pt x="2923884" y="923693"/>
                  <a:pt x="2900139" y="933528"/>
                  <a:pt x="2875380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2582" tIns="42582" rIns="42582" bIns="42582" numCol="1" spcCol="1270" anchor="ctr" anchorCtr="0">
            <a:noAutofit/>
          </a:bodyPr>
          <a:lstStyle/>
          <a:p>
            <a:pPr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dirty="0" smtClean="0">
                <a:solidFill>
                  <a:srgbClr val="C00000"/>
                </a:solidFill>
              </a:rPr>
              <a:t>Brown </a:t>
            </a:r>
            <a:r>
              <a:rPr lang="cs-CZ" sz="2400" b="1" dirty="0" err="1" smtClean="0">
                <a:solidFill>
                  <a:srgbClr val="C00000"/>
                </a:solidFill>
              </a:rPr>
              <a:t>coal</a:t>
            </a:r>
            <a:r>
              <a:rPr lang="cs-CZ" sz="2400" b="1" dirty="0" smtClean="0">
                <a:solidFill>
                  <a:srgbClr val="C00000"/>
                </a:solidFill>
              </a:rPr>
              <a:t>, lignite</a:t>
            </a:r>
          </a:p>
          <a:p>
            <a:pPr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dirty="0" err="1" smtClean="0">
                <a:solidFill>
                  <a:srgbClr val="C00000"/>
                </a:solidFill>
              </a:rPr>
              <a:t>North</a:t>
            </a:r>
            <a:r>
              <a:rPr lang="cs-CZ" sz="2400" dirty="0" smtClean="0">
                <a:solidFill>
                  <a:srgbClr val="C00000"/>
                </a:solidFill>
              </a:rPr>
              <a:t> Bohemia </a:t>
            </a:r>
            <a:r>
              <a:rPr lang="cs-CZ" sz="2400" dirty="0" err="1" smtClean="0">
                <a:solidFill>
                  <a:srgbClr val="C00000"/>
                </a:solidFill>
              </a:rPr>
              <a:t>Coal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basin</a:t>
            </a:r>
            <a:r>
              <a:rPr lang="cs-CZ" sz="2400" dirty="0" smtClean="0">
                <a:solidFill>
                  <a:srgbClr val="C00000"/>
                </a:solidFill>
              </a:rPr>
              <a:t> (Chomutov, Most, Teplice), Sokolov </a:t>
            </a:r>
            <a:r>
              <a:rPr lang="cs-CZ" sz="2400" dirty="0" err="1" smtClean="0">
                <a:solidFill>
                  <a:srgbClr val="C00000"/>
                </a:solidFill>
              </a:rPr>
              <a:t>Basin</a:t>
            </a:r>
            <a:r>
              <a:rPr lang="cs-CZ" sz="2400" dirty="0" smtClean="0">
                <a:solidFill>
                  <a:srgbClr val="C00000"/>
                </a:solidFill>
              </a:rPr>
              <a:t> (Karlovy Vary)</a:t>
            </a:r>
            <a:endParaRPr lang="cs-CZ" sz="2400" b="1" kern="1200" dirty="0">
              <a:solidFill>
                <a:srgbClr val="C00000"/>
              </a:solidFill>
            </a:endParaRPr>
          </a:p>
        </p:txBody>
      </p:sp>
      <p:sp>
        <p:nvSpPr>
          <p:cNvPr id="16" name="Volný tvar 15"/>
          <p:cNvSpPr/>
          <p:nvPr/>
        </p:nvSpPr>
        <p:spPr>
          <a:xfrm>
            <a:off x="755576" y="1916832"/>
            <a:ext cx="5760740" cy="1440160"/>
          </a:xfrm>
          <a:custGeom>
            <a:avLst/>
            <a:gdLst>
              <a:gd name="connsiteX0" fmla="*/ 0 w 2968733"/>
              <a:gd name="connsiteY0" fmla="*/ 93353 h 933528"/>
              <a:gd name="connsiteX1" fmla="*/ 27343 w 2968733"/>
              <a:gd name="connsiteY1" fmla="*/ 27342 h 933528"/>
              <a:gd name="connsiteX2" fmla="*/ 93354 w 2968733"/>
              <a:gd name="connsiteY2" fmla="*/ 0 h 933528"/>
              <a:gd name="connsiteX3" fmla="*/ 2875380 w 2968733"/>
              <a:gd name="connsiteY3" fmla="*/ 0 h 933528"/>
              <a:gd name="connsiteX4" fmla="*/ 2941391 w 2968733"/>
              <a:gd name="connsiteY4" fmla="*/ 27343 h 933528"/>
              <a:gd name="connsiteX5" fmla="*/ 2968733 w 2968733"/>
              <a:gd name="connsiteY5" fmla="*/ 93354 h 933528"/>
              <a:gd name="connsiteX6" fmla="*/ 2968733 w 2968733"/>
              <a:gd name="connsiteY6" fmla="*/ 840175 h 933528"/>
              <a:gd name="connsiteX7" fmla="*/ 2941391 w 2968733"/>
              <a:gd name="connsiteY7" fmla="*/ 906186 h 933528"/>
              <a:gd name="connsiteX8" fmla="*/ 2875380 w 2968733"/>
              <a:gd name="connsiteY8" fmla="*/ 933528 h 933528"/>
              <a:gd name="connsiteX9" fmla="*/ 93353 w 2968733"/>
              <a:gd name="connsiteY9" fmla="*/ 933528 h 933528"/>
              <a:gd name="connsiteX10" fmla="*/ 27342 w 2968733"/>
              <a:gd name="connsiteY10" fmla="*/ 906185 h 933528"/>
              <a:gd name="connsiteX11" fmla="*/ 0 w 2968733"/>
              <a:gd name="connsiteY11" fmla="*/ 840174 h 933528"/>
              <a:gd name="connsiteX12" fmla="*/ 0 w 2968733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68733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2875380" y="0"/>
                </a:lnTo>
                <a:cubicBezTo>
                  <a:pt x="2900139" y="0"/>
                  <a:pt x="2923883" y="9835"/>
                  <a:pt x="2941391" y="27343"/>
                </a:cubicBezTo>
                <a:cubicBezTo>
                  <a:pt x="2958898" y="44850"/>
                  <a:pt x="2968733" y="68595"/>
                  <a:pt x="2968733" y="93354"/>
                </a:cubicBezTo>
                <a:lnTo>
                  <a:pt x="2968733" y="840175"/>
                </a:lnTo>
                <a:cubicBezTo>
                  <a:pt x="2968733" y="864934"/>
                  <a:pt x="2958898" y="888678"/>
                  <a:pt x="2941391" y="906186"/>
                </a:cubicBezTo>
                <a:cubicBezTo>
                  <a:pt x="2923884" y="923693"/>
                  <a:pt x="2900139" y="933528"/>
                  <a:pt x="2875380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2582" tIns="42582" rIns="42582" bIns="42582" numCol="1" spcCol="1270" anchor="ctr" anchorCtr="0">
            <a:noAutofit/>
          </a:bodyPr>
          <a:lstStyle/>
          <a:p>
            <a:pPr lvl="0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dirty="0" smtClean="0">
                <a:solidFill>
                  <a:srgbClr val="C00000"/>
                </a:solidFill>
              </a:rPr>
              <a:t>    hně</a:t>
            </a:r>
            <a:r>
              <a:rPr lang="cs-CZ" sz="2400" b="1" kern="1200" dirty="0" smtClean="0">
                <a:solidFill>
                  <a:srgbClr val="C00000"/>
                </a:solidFill>
              </a:rPr>
              <a:t>dé uhlí / lignit</a:t>
            </a:r>
            <a:endParaRPr lang="cs-CZ" sz="2400" b="1" kern="1200" dirty="0">
              <a:solidFill>
                <a:srgbClr val="C00000"/>
              </a:solidFill>
            </a:endParaRPr>
          </a:p>
        </p:txBody>
      </p:sp>
      <p:sp>
        <p:nvSpPr>
          <p:cNvPr id="74" name="Volný tvar 73"/>
          <p:cNvSpPr/>
          <p:nvPr/>
        </p:nvSpPr>
        <p:spPr>
          <a:xfrm>
            <a:off x="1043037" y="3356992"/>
            <a:ext cx="6192788" cy="1190537"/>
          </a:xfrm>
          <a:custGeom>
            <a:avLst/>
            <a:gdLst>
              <a:gd name="connsiteX0" fmla="*/ 0 w 2968733"/>
              <a:gd name="connsiteY0" fmla="*/ 93353 h 933528"/>
              <a:gd name="connsiteX1" fmla="*/ 27343 w 2968733"/>
              <a:gd name="connsiteY1" fmla="*/ 27342 h 933528"/>
              <a:gd name="connsiteX2" fmla="*/ 93354 w 2968733"/>
              <a:gd name="connsiteY2" fmla="*/ 0 h 933528"/>
              <a:gd name="connsiteX3" fmla="*/ 2875380 w 2968733"/>
              <a:gd name="connsiteY3" fmla="*/ 0 h 933528"/>
              <a:gd name="connsiteX4" fmla="*/ 2941391 w 2968733"/>
              <a:gd name="connsiteY4" fmla="*/ 27343 h 933528"/>
              <a:gd name="connsiteX5" fmla="*/ 2968733 w 2968733"/>
              <a:gd name="connsiteY5" fmla="*/ 93354 h 933528"/>
              <a:gd name="connsiteX6" fmla="*/ 2968733 w 2968733"/>
              <a:gd name="connsiteY6" fmla="*/ 840175 h 933528"/>
              <a:gd name="connsiteX7" fmla="*/ 2941391 w 2968733"/>
              <a:gd name="connsiteY7" fmla="*/ 906186 h 933528"/>
              <a:gd name="connsiteX8" fmla="*/ 2875380 w 2968733"/>
              <a:gd name="connsiteY8" fmla="*/ 933528 h 933528"/>
              <a:gd name="connsiteX9" fmla="*/ 93353 w 2968733"/>
              <a:gd name="connsiteY9" fmla="*/ 933528 h 933528"/>
              <a:gd name="connsiteX10" fmla="*/ 27342 w 2968733"/>
              <a:gd name="connsiteY10" fmla="*/ 906185 h 933528"/>
              <a:gd name="connsiteX11" fmla="*/ 0 w 2968733"/>
              <a:gd name="connsiteY11" fmla="*/ 840174 h 933528"/>
              <a:gd name="connsiteX12" fmla="*/ 0 w 2968733"/>
              <a:gd name="connsiteY12" fmla="*/ 93353 h 9335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68733" h="933528">
                <a:moveTo>
                  <a:pt x="0" y="93353"/>
                </a:moveTo>
                <a:cubicBezTo>
                  <a:pt x="0" y="68594"/>
                  <a:pt x="9835" y="44850"/>
                  <a:pt x="27343" y="27342"/>
                </a:cubicBezTo>
                <a:cubicBezTo>
                  <a:pt x="44850" y="9835"/>
                  <a:pt x="68595" y="0"/>
                  <a:pt x="93354" y="0"/>
                </a:cubicBezTo>
                <a:lnTo>
                  <a:pt x="2875380" y="0"/>
                </a:lnTo>
                <a:cubicBezTo>
                  <a:pt x="2900139" y="0"/>
                  <a:pt x="2923883" y="9835"/>
                  <a:pt x="2941391" y="27343"/>
                </a:cubicBezTo>
                <a:cubicBezTo>
                  <a:pt x="2958898" y="44850"/>
                  <a:pt x="2968733" y="68595"/>
                  <a:pt x="2968733" y="93354"/>
                </a:cubicBezTo>
                <a:lnTo>
                  <a:pt x="2968733" y="840175"/>
                </a:lnTo>
                <a:cubicBezTo>
                  <a:pt x="2968733" y="864934"/>
                  <a:pt x="2958898" y="888678"/>
                  <a:pt x="2941391" y="906186"/>
                </a:cubicBezTo>
                <a:cubicBezTo>
                  <a:pt x="2923884" y="923693"/>
                  <a:pt x="2900139" y="933528"/>
                  <a:pt x="2875380" y="933528"/>
                </a:cubicBezTo>
                <a:lnTo>
                  <a:pt x="93353" y="933528"/>
                </a:lnTo>
                <a:cubicBezTo>
                  <a:pt x="68594" y="933528"/>
                  <a:pt x="44850" y="923693"/>
                  <a:pt x="27342" y="906185"/>
                </a:cubicBezTo>
                <a:cubicBezTo>
                  <a:pt x="9835" y="888678"/>
                  <a:pt x="0" y="864933"/>
                  <a:pt x="0" y="840174"/>
                </a:cubicBezTo>
                <a:lnTo>
                  <a:pt x="0" y="93353"/>
                </a:lnTo>
                <a:close/>
              </a:path>
            </a:pathLst>
          </a:custGeom>
          <a:solidFill>
            <a:schemeClr val="bg1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2582" tIns="42582" rIns="42582" bIns="42582" numCol="1" spcCol="1270" anchor="ctr" anchorCtr="0">
            <a:noAutofit/>
          </a:bodyPr>
          <a:lstStyle/>
          <a:p>
            <a:pPr lvl="0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dirty="0" err="1" smtClean="0">
                <a:solidFill>
                  <a:schemeClr val="tx1"/>
                </a:solidFill>
              </a:rPr>
              <a:t>black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coal</a:t>
            </a:r>
            <a:r>
              <a:rPr lang="cs-CZ" sz="2400" b="1" dirty="0" smtClean="0">
                <a:solidFill>
                  <a:schemeClr val="tx1"/>
                </a:solidFill>
              </a:rPr>
              <a:t> / </a:t>
            </a:r>
            <a:r>
              <a:rPr lang="cs-CZ" sz="2400" b="1" dirty="0" err="1" smtClean="0">
                <a:solidFill>
                  <a:schemeClr val="tx1"/>
                </a:solidFill>
              </a:rPr>
              <a:t>anthracite</a:t>
            </a:r>
            <a:r>
              <a:rPr lang="cs-CZ" sz="2400" b="1" dirty="0" smtClean="0">
                <a:solidFill>
                  <a:srgbClr val="C00000"/>
                </a:solidFill>
              </a:rPr>
              <a:t>	</a:t>
            </a:r>
          </a:p>
          <a:p>
            <a:pPr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dirty="0" smtClean="0">
                <a:solidFill>
                  <a:schemeClr val="tx1"/>
                </a:solidFill>
              </a:rPr>
              <a:t>Ostrava  </a:t>
            </a:r>
            <a:r>
              <a:rPr lang="cs-CZ" sz="2400" dirty="0" err="1" smtClean="0">
                <a:solidFill>
                  <a:schemeClr val="tx1"/>
                </a:solidFill>
              </a:rPr>
              <a:t>Coal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Basin</a:t>
            </a:r>
            <a:r>
              <a:rPr lang="cs-CZ" sz="2400" dirty="0" smtClean="0">
                <a:solidFill>
                  <a:schemeClr val="tx1"/>
                </a:solidFill>
              </a:rPr>
              <a:t>, Kladno, Plzeň</a:t>
            </a:r>
            <a:r>
              <a:rPr lang="cs-CZ" sz="2400" b="1" kern="1200" dirty="0" smtClean="0">
                <a:solidFill>
                  <a:srgbClr val="C00000"/>
                </a:solidFill>
              </a:rPr>
              <a:t> </a:t>
            </a:r>
            <a:endParaRPr lang="cs-CZ" sz="2400" b="1" kern="1200" dirty="0">
              <a:solidFill>
                <a:srgbClr val="C0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899592" y="3573016"/>
            <a:ext cx="511256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černé uhlí / antracit</a:t>
            </a:r>
          </a:p>
          <a:p>
            <a:endParaRPr lang="cs-CZ" sz="24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827584" y="5445224"/>
            <a:ext cx="381642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graphite</a:t>
            </a:r>
            <a:r>
              <a:rPr lang="cs-CZ" sz="2400" b="1" dirty="0" smtClean="0"/>
              <a:t>, </a:t>
            </a:r>
            <a:r>
              <a:rPr lang="cs-CZ" sz="2400" b="1" dirty="0" smtClean="0">
                <a:hlinkClick r:id="rId2"/>
              </a:rPr>
              <a:t>,</a:t>
            </a:r>
            <a:r>
              <a:rPr lang="cs-CZ" sz="2400" b="1" dirty="0" smtClean="0"/>
              <a:t>  </a:t>
            </a:r>
            <a:r>
              <a:rPr lang="cs-CZ" sz="2400" b="1" dirty="0" err="1" smtClean="0"/>
              <a:t>timber</a:t>
            </a:r>
            <a:r>
              <a:rPr lang="cs-CZ" sz="2400" b="1" dirty="0" smtClean="0"/>
              <a:t>, iron </a:t>
            </a:r>
            <a:r>
              <a:rPr lang="cs-CZ" sz="2400" b="1" dirty="0" err="1" smtClean="0"/>
              <a:t>ore</a:t>
            </a:r>
            <a:r>
              <a:rPr lang="cs-CZ" sz="2400" b="1" dirty="0" smtClean="0"/>
              <a:t>, uranium, </a:t>
            </a:r>
            <a:r>
              <a:rPr lang="cs-CZ" sz="2400" b="1" dirty="0" err="1" smtClean="0"/>
              <a:t>oil</a:t>
            </a:r>
            <a:endParaRPr lang="cs-CZ" sz="24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827584" y="5373216"/>
            <a:ext cx="367240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grafit, stavební dříví, železná ruda, uran, ropa </a:t>
            </a:r>
            <a:endParaRPr lang="cs-CZ" sz="2400" b="1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899592" y="4653136"/>
            <a:ext cx="3240360" cy="83099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ln>
                  <a:solidFill>
                    <a:srgbClr val="002060"/>
                  </a:solidFill>
                </a:ln>
                <a:solidFill>
                  <a:schemeClr val="bg1"/>
                </a:solidFill>
              </a:rPr>
              <a:t>clay</a:t>
            </a:r>
            <a:r>
              <a:rPr lang="cs-CZ" sz="2400" b="1" dirty="0" smtClean="0">
                <a:ln>
                  <a:solidFill>
                    <a:srgbClr val="002060"/>
                  </a:solidFill>
                </a:ln>
                <a:solidFill>
                  <a:schemeClr val="bg1"/>
                </a:solidFill>
              </a:rPr>
              <a:t>  /  kaolin</a:t>
            </a:r>
            <a:endParaRPr lang="cs-CZ" sz="2400" b="1" dirty="0" smtClean="0">
              <a:ln>
                <a:solidFill>
                  <a:srgbClr val="002060"/>
                </a:solidFill>
              </a:ln>
              <a:solidFill>
                <a:schemeClr val="bg1"/>
              </a:solidFill>
              <a:latin typeface="Batang" pitchFamily="18" charset="-127"/>
              <a:ea typeface="Batang" pitchFamily="18" charset="-127"/>
            </a:endParaRPr>
          </a:p>
          <a:p>
            <a:r>
              <a:rPr lang="cs-CZ" sz="2400" dirty="0" smtClean="0">
                <a:ln>
                  <a:solidFill>
                    <a:srgbClr val="002060"/>
                  </a:solidFill>
                </a:ln>
                <a:solidFill>
                  <a:schemeClr val="bg1"/>
                </a:solidFill>
              </a:rPr>
              <a:t>Karlovy Vary region</a:t>
            </a:r>
            <a:endParaRPr lang="cs-CZ" sz="2400" b="1" dirty="0">
              <a:ln>
                <a:solidFill>
                  <a:srgbClr val="00206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101" name="TextovéPole 100"/>
          <p:cNvSpPr txBox="1"/>
          <p:nvPr/>
        </p:nvSpPr>
        <p:spPr>
          <a:xfrm>
            <a:off x="971600" y="4581128"/>
            <a:ext cx="4320480" cy="83099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>
                  <a:solidFill>
                    <a:srgbClr val="002060"/>
                  </a:solidFill>
                </a:ln>
                <a:solidFill>
                  <a:schemeClr val="bg1"/>
                </a:solidFill>
              </a:rPr>
              <a:t>hrnčířská hlína, kaolin</a:t>
            </a:r>
          </a:p>
          <a:p>
            <a:endParaRPr lang="cs-CZ" sz="2400" b="1" dirty="0" smtClean="0">
              <a:ln>
                <a:solidFill>
                  <a:srgbClr val="002060"/>
                </a:solidFill>
              </a:ln>
              <a:solidFill>
                <a:schemeClr val="bg1"/>
              </a:solidFill>
            </a:endParaRPr>
          </a:p>
        </p:txBody>
      </p:sp>
      <p:grpSp>
        <p:nvGrpSpPr>
          <p:cNvPr id="49" name="Group 6"/>
          <p:cNvGrpSpPr>
            <a:grpSpLocks noChangeAspect="1"/>
          </p:cNvGrpSpPr>
          <p:nvPr/>
        </p:nvGrpSpPr>
        <p:grpSpPr bwMode="auto">
          <a:xfrm>
            <a:off x="6084168" y="3520566"/>
            <a:ext cx="720080" cy="844538"/>
            <a:chOff x="2245" y="890"/>
            <a:chExt cx="486" cy="570"/>
          </a:xfrm>
        </p:grpSpPr>
        <p:sp>
          <p:nvSpPr>
            <p:cNvPr id="50" name="AutoShape 5"/>
            <p:cNvSpPr>
              <a:spLocks noChangeAspect="1" noChangeArrowheads="1" noTextEdit="1"/>
            </p:cNvSpPr>
            <p:nvPr/>
          </p:nvSpPr>
          <p:spPr bwMode="auto">
            <a:xfrm>
              <a:off x="2245" y="890"/>
              <a:ext cx="486" cy="5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7"/>
            <p:cNvSpPr>
              <a:spLocks/>
            </p:cNvSpPr>
            <p:nvPr/>
          </p:nvSpPr>
          <p:spPr bwMode="auto">
            <a:xfrm>
              <a:off x="2255" y="890"/>
              <a:ext cx="476" cy="568"/>
            </a:xfrm>
            <a:custGeom>
              <a:avLst/>
              <a:gdLst/>
              <a:ahLst/>
              <a:cxnLst>
                <a:cxn ang="0">
                  <a:pos x="476" y="248"/>
                </a:cxn>
                <a:cxn ang="0">
                  <a:pos x="426" y="79"/>
                </a:cxn>
                <a:cxn ang="0">
                  <a:pos x="415" y="26"/>
                </a:cxn>
                <a:cxn ang="0">
                  <a:pos x="139" y="0"/>
                </a:cxn>
                <a:cxn ang="0">
                  <a:pos x="62" y="91"/>
                </a:cxn>
                <a:cxn ang="0">
                  <a:pos x="58" y="119"/>
                </a:cxn>
                <a:cxn ang="0">
                  <a:pos x="8" y="176"/>
                </a:cxn>
                <a:cxn ang="0">
                  <a:pos x="26" y="335"/>
                </a:cxn>
                <a:cxn ang="0">
                  <a:pos x="123" y="408"/>
                </a:cxn>
                <a:cxn ang="0">
                  <a:pos x="87" y="513"/>
                </a:cxn>
                <a:cxn ang="0">
                  <a:pos x="27" y="482"/>
                </a:cxn>
                <a:cxn ang="0">
                  <a:pos x="24" y="481"/>
                </a:cxn>
                <a:cxn ang="0">
                  <a:pos x="20" y="480"/>
                </a:cxn>
                <a:cxn ang="0">
                  <a:pos x="16" y="480"/>
                </a:cxn>
                <a:cxn ang="0">
                  <a:pos x="13" y="481"/>
                </a:cxn>
                <a:cxn ang="0">
                  <a:pos x="10" y="482"/>
                </a:cxn>
                <a:cxn ang="0">
                  <a:pos x="7" y="484"/>
                </a:cxn>
                <a:cxn ang="0">
                  <a:pos x="4" y="487"/>
                </a:cxn>
                <a:cxn ang="0">
                  <a:pos x="1" y="490"/>
                </a:cxn>
                <a:cxn ang="0">
                  <a:pos x="0" y="498"/>
                </a:cxn>
                <a:cxn ang="0">
                  <a:pos x="0" y="505"/>
                </a:cxn>
                <a:cxn ang="0">
                  <a:pos x="4" y="511"/>
                </a:cxn>
                <a:cxn ang="0">
                  <a:pos x="10" y="516"/>
                </a:cxn>
                <a:cxn ang="0">
                  <a:pos x="108" y="567"/>
                </a:cxn>
                <a:cxn ang="0">
                  <a:pos x="156" y="430"/>
                </a:cxn>
                <a:cxn ang="0">
                  <a:pos x="254" y="425"/>
                </a:cxn>
                <a:cxn ang="0">
                  <a:pos x="255" y="426"/>
                </a:cxn>
                <a:cxn ang="0">
                  <a:pos x="255" y="426"/>
                </a:cxn>
                <a:cxn ang="0">
                  <a:pos x="255" y="427"/>
                </a:cxn>
                <a:cxn ang="0">
                  <a:pos x="255" y="427"/>
                </a:cxn>
                <a:cxn ang="0">
                  <a:pos x="313" y="513"/>
                </a:cxn>
                <a:cxn ang="0">
                  <a:pos x="252" y="531"/>
                </a:cxn>
                <a:cxn ang="0">
                  <a:pos x="246" y="534"/>
                </a:cxn>
                <a:cxn ang="0">
                  <a:pos x="241" y="540"/>
                </a:cxn>
                <a:cxn ang="0">
                  <a:pos x="239" y="547"/>
                </a:cxn>
                <a:cxn ang="0">
                  <a:pos x="240" y="555"/>
                </a:cxn>
                <a:cxn ang="0">
                  <a:pos x="241" y="558"/>
                </a:cxn>
                <a:cxn ang="0">
                  <a:pos x="243" y="561"/>
                </a:cxn>
                <a:cxn ang="0">
                  <a:pos x="246" y="564"/>
                </a:cxn>
                <a:cxn ang="0">
                  <a:pos x="249" y="566"/>
                </a:cxn>
                <a:cxn ang="0">
                  <a:pos x="252" y="567"/>
                </a:cxn>
                <a:cxn ang="0">
                  <a:pos x="256" y="568"/>
                </a:cxn>
                <a:cxn ang="0">
                  <a:pos x="260" y="568"/>
                </a:cxn>
                <a:cxn ang="0">
                  <a:pos x="263" y="567"/>
                </a:cxn>
                <a:cxn ang="0">
                  <a:pos x="373" y="534"/>
                </a:cxn>
                <a:cxn ang="0">
                  <a:pos x="298" y="422"/>
                </a:cxn>
                <a:cxn ang="0">
                  <a:pos x="382" y="418"/>
                </a:cxn>
                <a:cxn ang="0">
                  <a:pos x="386" y="321"/>
                </a:cxn>
                <a:cxn ang="0">
                  <a:pos x="476" y="248"/>
                </a:cxn>
              </a:cxnLst>
              <a:rect l="0" t="0" r="r" b="b"/>
              <a:pathLst>
                <a:path w="476" h="568">
                  <a:moveTo>
                    <a:pt x="476" y="248"/>
                  </a:moveTo>
                  <a:lnTo>
                    <a:pt x="426" y="79"/>
                  </a:lnTo>
                  <a:lnTo>
                    <a:pt x="415" y="26"/>
                  </a:lnTo>
                  <a:lnTo>
                    <a:pt x="139" y="0"/>
                  </a:lnTo>
                  <a:lnTo>
                    <a:pt x="62" y="91"/>
                  </a:lnTo>
                  <a:lnTo>
                    <a:pt x="58" y="119"/>
                  </a:lnTo>
                  <a:lnTo>
                    <a:pt x="8" y="176"/>
                  </a:lnTo>
                  <a:lnTo>
                    <a:pt x="26" y="335"/>
                  </a:lnTo>
                  <a:lnTo>
                    <a:pt x="123" y="408"/>
                  </a:lnTo>
                  <a:lnTo>
                    <a:pt x="87" y="513"/>
                  </a:lnTo>
                  <a:lnTo>
                    <a:pt x="27" y="482"/>
                  </a:lnTo>
                  <a:lnTo>
                    <a:pt x="24" y="481"/>
                  </a:lnTo>
                  <a:lnTo>
                    <a:pt x="20" y="480"/>
                  </a:lnTo>
                  <a:lnTo>
                    <a:pt x="16" y="480"/>
                  </a:lnTo>
                  <a:lnTo>
                    <a:pt x="13" y="481"/>
                  </a:lnTo>
                  <a:lnTo>
                    <a:pt x="10" y="482"/>
                  </a:lnTo>
                  <a:lnTo>
                    <a:pt x="7" y="484"/>
                  </a:lnTo>
                  <a:lnTo>
                    <a:pt x="4" y="487"/>
                  </a:lnTo>
                  <a:lnTo>
                    <a:pt x="1" y="490"/>
                  </a:lnTo>
                  <a:lnTo>
                    <a:pt x="0" y="498"/>
                  </a:lnTo>
                  <a:lnTo>
                    <a:pt x="0" y="505"/>
                  </a:lnTo>
                  <a:lnTo>
                    <a:pt x="4" y="511"/>
                  </a:lnTo>
                  <a:lnTo>
                    <a:pt x="10" y="516"/>
                  </a:lnTo>
                  <a:lnTo>
                    <a:pt x="108" y="567"/>
                  </a:lnTo>
                  <a:lnTo>
                    <a:pt x="156" y="430"/>
                  </a:lnTo>
                  <a:lnTo>
                    <a:pt x="254" y="425"/>
                  </a:lnTo>
                  <a:lnTo>
                    <a:pt x="255" y="426"/>
                  </a:lnTo>
                  <a:lnTo>
                    <a:pt x="255" y="426"/>
                  </a:lnTo>
                  <a:lnTo>
                    <a:pt x="255" y="427"/>
                  </a:lnTo>
                  <a:lnTo>
                    <a:pt x="255" y="427"/>
                  </a:lnTo>
                  <a:lnTo>
                    <a:pt x="313" y="513"/>
                  </a:lnTo>
                  <a:lnTo>
                    <a:pt x="252" y="531"/>
                  </a:lnTo>
                  <a:lnTo>
                    <a:pt x="246" y="534"/>
                  </a:lnTo>
                  <a:lnTo>
                    <a:pt x="241" y="540"/>
                  </a:lnTo>
                  <a:lnTo>
                    <a:pt x="239" y="547"/>
                  </a:lnTo>
                  <a:lnTo>
                    <a:pt x="240" y="555"/>
                  </a:lnTo>
                  <a:lnTo>
                    <a:pt x="241" y="558"/>
                  </a:lnTo>
                  <a:lnTo>
                    <a:pt x="243" y="561"/>
                  </a:lnTo>
                  <a:lnTo>
                    <a:pt x="246" y="564"/>
                  </a:lnTo>
                  <a:lnTo>
                    <a:pt x="249" y="566"/>
                  </a:lnTo>
                  <a:lnTo>
                    <a:pt x="252" y="567"/>
                  </a:lnTo>
                  <a:lnTo>
                    <a:pt x="256" y="568"/>
                  </a:lnTo>
                  <a:lnTo>
                    <a:pt x="260" y="568"/>
                  </a:lnTo>
                  <a:lnTo>
                    <a:pt x="263" y="567"/>
                  </a:lnTo>
                  <a:lnTo>
                    <a:pt x="373" y="534"/>
                  </a:lnTo>
                  <a:lnTo>
                    <a:pt x="298" y="422"/>
                  </a:lnTo>
                  <a:lnTo>
                    <a:pt x="382" y="418"/>
                  </a:lnTo>
                  <a:lnTo>
                    <a:pt x="386" y="321"/>
                  </a:lnTo>
                  <a:lnTo>
                    <a:pt x="476" y="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8"/>
            <p:cNvSpPr>
              <a:spLocks/>
            </p:cNvSpPr>
            <p:nvPr/>
          </p:nvSpPr>
          <p:spPr bwMode="auto">
            <a:xfrm>
              <a:off x="2460" y="946"/>
              <a:ext cx="228" cy="234"/>
            </a:xfrm>
            <a:custGeom>
              <a:avLst/>
              <a:gdLst/>
              <a:ahLst/>
              <a:cxnLst>
                <a:cxn ang="0">
                  <a:pos x="228" y="178"/>
                </a:cxn>
                <a:cxn ang="0">
                  <a:pos x="160" y="234"/>
                </a:cxn>
                <a:cxn ang="0">
                  <a:pos x="0" y="159"/>
                </a:cxn>
                <a:cxn ang="0">
                  <a:pos x="35" y="120"/>
                </a:cxn>
                <a:cxn ang="0">
                  <a:pos x="36" y="120"/>
                </a:cxn>
                <a:cxn ang="0">
                  <a:pos x="119" y="0"/>
                </a:cxn>
                <a:cxn ang="0">
                  <a:pos x="178" y="6"/>
                </a:cxn>
                <a:cxn ang="0">
                  <a:pos x="184" y="33"/>
                </a:cxn>
                <a:cxn ang="0">
                  <a:pos x="228" y="178"/>
                </a:cxn>
              </a:cxnLst>
              <a:rect l="0" t="0" r="r" b="b"/>
              <a:pathLst>
                <a:path w="228" h="234">
                  <a:moveTo>
                    <a:pt x="228" y="178"/>
                  </a:moveTo>
                  <a:lnTo>
                    <a:pt x="160" y="234"/>
                  </a:lnTo>
                  <a:lnTo>
                    <a:pt x="0" y="159"/>
                  </a:lnTo>
                  <a:lnTo>
                    <a:pt x="35" y="120"/>
                  </a:lnTo>
                  <a:lnTo>
                    <a:pt x="36" y="120"/>
                  </a:lnTo>
                  <a:lnTo>
                    <a:pt x="119" y="0"/>
                  </a:lnTo>
                  <a:lnTo>
                    <a:pt x="178" y="6"/>
                  </a:lnTo>
                  <a:lnTo>
                    <a:pt x="184" y="33"/>
                  </a:lnTo>
                  <a:lnTo>
                    <a:pt x="228" y="178"/>
                  </a:lnTo>
                  <a:close/>
                </a:path>
              </a:pathLst>
            </a:custGeom>
            <a:solidFill>
              <a:schemeClr val="tx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9"/>
            <p:cNvSpPr>
              <a:spLocks/>
            </p:cNvSpPr>
            <p:nvPr/>
          </p:nvSpPr>
          <p:spPr bwMode="auto">
            <a:xfrm>
              <a:off x="2438" y="1148"/>
              <a:ext cx="165" cy="133"/>
            </a:xfrm>
            <a:custGeom>
              <a:avLst/>
              <a:gdLst/>
              <a:ahLst/>
              <a:cxnLst>
                <a:cxn ang="0">
                  <a:pos x="0" y="133"/>
                </a:cxn>
                <a:cxn ang="0">
                  <a:pos x="31" y="18"/>
                </a:cxn>
                <a:cxn ang="0">
                  <a:pos x="25" y="0"/>
                </a:cxn>
                <a:cxn ang="0">
                  <a:pos x="165" y="66"/>
                </a:cxn>
                <a:cxn ang="0">
                  <a:pos x="162" y="123"/>
                </a:cxn>
                <a:cxn ang="0">
                  <a:pos x="0" y="133"/>
                </a:cxn>
              </a:cxnLst>
              <a:rect l="0" t="0" r="r" b="b"/>
              <a:pathLst>
                <a:path w="165" h="133">
                  <a:moveTo>
                    <a:pt x="0" y="133"/>
                  </a:moveTo>
                  <a:lnTo>
                    <a:pt x="31" y="18"/>
                  </a:lnTo>
                  <a:lnTo>
                    <a:pt x="25" y="0"/>
                  </a:lnTo>
                  <a:lnTo>
                    <a:pt x="165" y="66"/>
                  </a:lnTo>
                  <a:lnTo>
                    <a:pt x="162" y="123"/>
                  </a:lnTo>
                  <a:lnTo>
                    <a:pt x="0" y="133"/>
                  </a:lnTo>
                  <a:close/>
                </a:path>
              </a:pathLst>
            </a:custGeom>
            <a:solidFill>
              <a:schemeClr val="tx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10"/>
            <p:cNvSpPr>
              <a:spLocks/>
            </p:cNvSpPr>
            <p:nvPr/>
          </p:nvSpPr>
          <p:spPr bwMode="auto">
            <a:xfrm>
              <a:off x="2303" y="1024"/>
              <a:ext cx="152" cy="245"/>
            </a:xfrm>
            <a:custGeom>
              <a:avLst/>
              <a:gdLst/>
              <a:ahLst/>
              <a:cxnLst>
                <a:cxn ang="0">
                  <a:pos x="94" y="130"/>
                </a:cxn>
                <a:cxn ang="0">
                  <a:pos x="94" y="129"/>
                </a:cxn>
                <a:cxn ang="0">
                  <a:pos x="86" y="126"/>
                </a:cxn>
                <a:cxn ang="0">
                  <a:pos x="77" y="123"/>
                </a:cxn>
                <a:cxn ang="0">
                  <a:pos x="69" y="120"/>
                </a:cxn>
                <a:cxn ang="0">
                  <a:pos x="60" y="118"/>
                </a:cxn>
                <a:cxn ang="0">
                  <a:pos x="51" y="115"/>
                </a:cxn>
                <a:cxn ang="0">
                  <a:pos x="41" y="114"/>
                </a:cxn>
                <a:cxn ang="0">
                  <a:pos x="31" y="112"/>
                </a:cxn>
                <a:cxn ang="0">
                  <a:pos x="21" y="111"/>
                </a:cxn>
                <a:cxn ang="0">
                  <a:pos x="17" y="110"/>
                </a:cxn>
                <a:cxn ang="0">
                  <a:pos x="14" y="110"/>
                </a:cxn>
                <a:cxn ang="0">
                  <a:pos x="10" y="110"/>
                </a:cxn>
                <a:cxn ang="0">
                  <a:pos x="6" y="110"/>
                </a:cxn>
                <a:cxn ang="0">
                  <a:pos x="0" y="54"/>
                </a:cxn>
                <a:cxn ang="0">
                  <a:pos x="46" y="0"/>
                </a:cxn>
                <a:cxn ang="0">
                  <a:pos x="46" y="0"/>
                </a:cxn>
                <a:cxn ang="0">
                  <a:pos x="152" y="30"/>
                </a:cxn>
                <a:cxn ang="0">
                  <a:pos x="104" y="83"/>
                </a:cxn>
                <a:cxn ang="0">
                  <a:pos x="126" y="144"/>
                </a:cxn>
                <a:cxn ang="0">
                  <a:pos x="99" y="245"/>
                </a:cxn>
                <a:cxn ang="0">
                  <a:pos x="14" y="180"/>
                </a:cxn>
                <a:cxn ang="0">
                  <a:pos x="11" y="152"/>
                </a:cxn>
                <a:cxn ang="0">
                  <a:pos x="20" y="153"/>
                </a:cxn>
                <a:cxn ang="0">
                  <a:pos x="29" y="154"/>
                </a:cxn>
                <a:cxn ang="0">
                  <a:pos x="38" y="156"/>
                </a:cxn>
                <a:cxn ang="0">
                  <a:pos x="47" y="157"/>
                </a:cxn>
                <a:cxn ang="0">
                  <a:pos x="55" y="160"/>
                </a:cxn>
                <a:cxn ang="0">
                  <a:pos x="63" y="162"/>
                </a:cxn>
                <a:cxn ang="0">
                  <a:pos x="71" y="165"/>
                </a:cxn>
                <a:cxn ang="0">
                  <a:pos x="77" y="168"/>
                </a:cxn>
                <a:cxn ang="0">
                  <a:pos x="79" y="168"/>
                </a:cxn>
                <a:cxn ang="0">
                  <a:pos x="81" y="169"/>
                </a:cxn>
                <a:cxn ang="0">
                  <a:pos x="82" y="169"/>
                </a:cxn>
                <a:cxn ang="0">
                  <a:pos x="84" y="169"/>
                </a:cxn>
                <a:cxn ang="0">
                  <a:pos x="88" y="169"/>
                </a:cxn>
                <a:cxn ang="0">
                  <a:pos x="92" y="168"/>
                </a:cxn>
                <a:cxn ang="0">
                  <a:pos x="96" y="167"/>
                </a:cxn>
                <a:cxn ang="0">
                  <a:pos x="99" y="165"/>
                </a:cxn>
                <a:cxn ang="0">
                  <a:pos x="102" y="162"/>
                </a:cxn>
                <a:cxn ang="0">
                  <a:pos x="104" y="159"/>
                </a:cxn>
                <a:cxn ang="0">
                  <a:pos x="106" y="155"/>
                </a:cxn>
                <a:cxn ang="0">
                  <a:pos x="106" y="150"/>
                </a:cxn>
                <a:cxn ang="0">
                  <a:pos x="106" y="144"/>
                </a:cxn>
                <a:cxn ang="0">
                  <a:pos x="104" y="138"/>
                </a:cxn>
                <a:cxn ang="0">
                  <a:pos x="99" y="133"/>
                </a:cxn>
                <a:cxn ang="0">
                  <a:pos x="94" y="130"/>
                </a:cxn>
              </a:cxnLst>
              <a:rect l="0" t="0" r="r" b="b"/>
              <a:pathLst>
                <a:path w="152" h="245">
                  <a:moveTo>
                    <a:pt x="94" y="130"/>
                  </a:moveTo>
                  <a:lnTo>
                    <a:pt x="94" y="129"/>
                  </a:lnTo>
                  <a:lnTo>
                    <a:pt x="86" y="126"/>
                  </a:lnTo>
                  <a:lnTo>
                    <a:pt x="77" y="123"/>
                  </a:lnTo>
                  <a:lnTo>
                    <a:pt x="69" y="120"/>
                  </a:lnTo>
                  <a:lnTo>
                    <a:pt x="60" y="118"/>
                  </a:lnTo>
                  <a:lnTo>
                    <a:pt x="51" y="115"/>
                  </a:lnTo>
                  <a:lnTo>
                    <a:pt x="41" y="114"/>
                  </a:lnTo>
                  <a:lnTo>
                    <a:pt x="31" y="112"/>
                  </a:lnTo>
                  <a:lnTo>
                    <a:pt x="21" y="111"/>
                  </a:lnTo>
                  <a:lnTo>
                    <a:pt x="17" y="110"/>
                  </a:lnTo>
                  <a:lnTo>
                    <a:pt x="14" y="110"/>
                  </a:lnTo>
                  <a:lnTo>
                    <a:pt x="10" y="110"/>
                  </a:lnTo>
                  <a:lnTo>
                    <a:pt x="6" y="110"/>
                  </a:lnTo>
                  <a:lnTo>
                    <a:pt x="0" y="54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152" y="30"/>
                  </a:lnTo>
                  <a:lnTo>
                    <a:pt x="104" y="83"/>
                  </a:lnTo>
                  <a:lnTo>
                    <a:pt x="126" y="144"/>
                  </a:lnTo>
                  <a:lnTo>
                    <a:pt x="99" y="245"/>
                  </a:lnTo>
                  <a:lnTo>
                    <a:pt x="14" y="180"/>
                  </a:lnTo>
                  <a:lnTo>
                    <a:pt x="11" y="152"/>
                  </a:lnTo>
                  <a:lnTo>
                    <a:pt x="20" y="153"/>
                  </a:lnTo>
                  <a:lnTo>
                    <a:pt x="29" y="154"/>
                  </a:lnTo>
                  <a:lnTo>
                    <a:pt x="38" y="156"/>
                  </a:lnTo>
                  <a:lnTo>
                    <a:pt x="47" y="157"/>
                  </a:lnTo>
                  <a:lnTo>
                    <a:pt x="55" y="160"/>
                  </a:lnTo>
                  <a:lnTo>
                    <a:pt x="63" y="162"/>
                  </a:lnTo>
                  <a:lnTo>
                    <a:pt x="71" y="165"/>
                  </a:lnTo>
                  <a:lnTo>
                    <a:pt x="77" y="168"/>
                  </a:lnTo>
                  <a:lnTo>
                    <a:pt x="79" y="168"/>
                  </a:lnTo>
                  <a:lnTo>
                    <a:pt x="81" y="169"/>
                  </a:lnTo>
                  <a:lnTo>
                    <a:pt x="82" y="169"/>
                  </a:lnTo>
                  <a:lnTo>
                    <a:pt x="84" y="169"/>
                  </a:lnTo>
                  <a:lnTo>
                    <a:pt x="88" y="169"/>
                  </a:lnTo>
                  <a:lnTo>
                    <a:pt x="92" y="168"/>
                  </a:lnTo>
                  <a:lnTo>
                    <a:pt x="96" y="167"/>
                  </a:lnTo>
                  <a:lnTo>
                    <a:pt x="99" y="165"/>
                  </a:lnTo>
                  <a:lnTo>
                    <a:pt x="102" y="162"/>
                  </a:lnTo>
                  <a:lnTo>
                    <a:pt x="104" y="159"/>
                  </a:lnTo>
                  <a:lnTo>
                    <a:pt x="106" y="155"/>
                  </a:lnTo>
                  <a:lnTo>
                    <a:pt x="106" y="150"/>
                  </a:lnTo>
                  <a:lnTo>
                    <a:pt x="106" y="144"/>
                  </a:lnTo>
                  <a:lnTo>
                    <a:pt x="104" y="138"/>
                  </a:lnTo>
                  <a:lnTo>
                    <a:pt x="99" y="133"/>
                  </a:lnTo>
                  <a:lnTo>
                    <a:pt x="94" y="130"/>
                  </a:lnTo>
                  <a:close/>
                </a:path>
              </a:pathLst>
            </a:custGeom>
            <a:solidFill>
              <a:schemeClr val="tx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11"/>
            <p:cNvSpPr>
              <a:spLocks/>
            </p:cNvSpPr>
            <p:nvPr/>
          </p:nvSpPr>
          <p:spPr bwMode="auto">
            <a:xfrm>
              <a:off x="2360" y="930"/>
              <a:ext cx="175" cy="92"/>
            </a:xfrm>
            <a:custGeom>
              <a:avLst/>
              <a:gdLst/>
              <a:ahLst/>
              <a:cxnLst>
                <a:cxn ang="0">
                  <a:pos x="50" y="0"/>
                </a:cxn>
                <a:cxn ang="0">
                  <a:pos x="175" y="12"/>
                </a:cxn>
                <a:cxn ang="0">
                  <a:pos x="120" y="92"/>
                </a:cxn>
                <a:cxn ang="0">
                  <a:pos x="0" y="58"/>
                </a:cxn>
                <a:cxn ang="0">
                  <a:pos x="50" y="0"/>
                </a:cxn>
              </a:cxnLst>
              <a:rect l="0" t="0" r="r" b="b"/>
              <a:pathLst>
                <a:path w="175" h="92">
                  <a:moveTo>
                    <a:pt x="50" y="0"/>
                  </a:moveTo>
                  <a:lnTo>
                    <a:pt x="175" y="12"/>
                  </a:lnTo>
                  <a:lnTo>
                    <a:pt x="120" y="92"/>
                  </a:lnTo>
                  <a:lnTo>
                    <a:pt x="0" y="58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chemeClr val="tx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12"/>
            <p:cNvSpPr>
              <a:spLocks/>
            </p:cNvSpPr>
            <p:nvPr/>
          </p:nvSpPr>
          <p:spPr bwMode="auto">
            <a:xfrm>
              <a:off x="2245" y="990"/>
              <a:ext cx="125" cy="121"/>
            </a:xfrm>
            <a:custGeom>
              <a:avLst/>
              <a:gdLst/>
              <a:ahLst/>
              <a:cxnLst>
                <a:cxn ang="0">
                  <a:pos x="125" y="60"/>
                </a:cxn>
                <a:cxn ang="0">
                  <a:pos x="125" y="54"/>
                </a:cxn>
                <a:cxn ang="0">
                  <a:pos x="124" y="49"/>
                </a:cxn>
                <a:cxn ang="0">
                  <a:pos x="122" y="43"/>
                </a:cxn>
                <a:cxn ang="0">
                  <a:pos x="121" y="37"/>
                </a:cxn>
                <a:cxn ang="0">
                  <a:pos x="118" y="32"/>
                </a:cxn>
                <a:cxn ang="0">
                  <a:pos x="115" y="27"/>
                </a:cxn>
                <a:cxn ang="0">
                  <a:pos x="111" y="23"/>
                </a:cxn>
                <a:cxn ang="0">
                  <a:pos x="107" y="18"/>
                </a:cxn>
                <a:cxn ang="0">
                  <a:pos x="103" y="14"/>
                </a:cxn>
                <a:cxn ang="0">
                  <a:pos x="98" y="10"/>
                </a:cxn>
                <a:cxn ang="0">
                  <a:pos x="92" y="7"/>
                </a:cxn>
                <a:cxn ang="0">
                  <a:pos x="87" y="4"/>
                </a:cxn>
                <a:cxn ang="0">
                  <a:pos x="81" y="2"/>
                </a:cxn>
                <a:cxn ang="0">
                  <a:pos x="75" y="1"/>
                </a:cxn>
                <a:cxn ang="0">
                  <a:pos x="69" y="0"/>
                </a:cxn>
                <a:cxn ang="0">
                  <a:pos x="63" y="0"/>
                </a:cxn>
                <a:cxn ang="0">
                  <a:pos x="50" y="1"/>
                </a:cxn>
                <a:cxn ang="0">
                  <a:pos x="38" y="4"/>
                </a:cxn>
                <a:cxn ang="0">
                  <a:pos x="28" y="10"/>
                </a:cxn>
                <a:cxn ang="0">
                  <a:pos x="18" y="17"/>
                </a:cxn>
                <a:cxn ang="0">
                  <a:pos x="11" y="26"/>
                </a:cxn>
                <a:cxn ang="0">
                  <a:pos x="5" y="36"/>
                </a:cxn>
                <a:cxn ang="0">
                  <a:pos x="1" y="48"/>
                </a:cxn>
                <a:cxn ang="0">
                  <a:pos x="0" y="60"/>
                </a:cxn>
                <a:cxn ang="0">
                  <a:pos x="1" y="66"/>
                </a:cxn>
                <a:cxn ang="0">
                  <a:pos x="1" y="72"/>
                </a:cxn>
                <a:cxn ang="0">
                  <a:pos x="3" y="77"/>
                </a:cxn>
                <a:cxn ang="0">
                  <a:pos x="5" y="83"/>
                </a:cxn>
                <a:cxn ang="0">
                  <a:pos x="7" y="88"/>
                </a:cxn>
                <a:cxn ang="0">
                  <a:pos x="10" y="93"/>
                </a:cxn>
                <a:cxn ang="0">
                  <a:pos x="14" y="98"/>
                </a:cxn>
                <a:cxn ang="0">
                  <a:pos x="18" y="103"/>
                </a:cxn>
                <a:cxn ang="0">
                  <a:pos x="22" y="107"/>
                </a:cxn>
                <a:cxn ang="0">
                  <a:pos x="28" y="111"/>
                </a:cxn>
                <a:cxn ang="0">
                  <a:pos x="33" y="114"/>
                </a:cxn>
                <a:cxn ang="0">
                  <a:pos x="38" y="117"/>
                </a:cxn>
                <a:cxn ang="0">
                  <a:pos x="44" y="118"/>
                </a:cxn>
                <a:cxn ang="0">
                  <a:pos x="50" y="120"/>
                </a:cxn>
                <a:cxn ang="0">
                  <a:pos x="56" y="121"/>
                </a:cxn>
                <a:cxn ang="0">
                  <a:pos x="63" y="121"/>
                </a:cxn>
                <a:cxn ang="0">
                  <a:pos x="69" y="121"/>
                </a:cxn>
                <a:cxn ang="0">
                  <a:pos x="75" y="120"/>
                </a:cxn>
                <a:cxn ang="0">
                  <a:pos x="81" y="118"/>
                </a:cxn>
                <a:cxn ang="0">
                  <a:pos x="87" y="117"/>
                </a:cxn>
                <a:cxn ang="0">
                  <a:pos x="92" y="114"/>
                </a:cxn>
                <a:cxn ang="0">
                  <a:pos x="98" y="111"/>
                </a:cxn>
                <a:cxn ang="0">
                  <a:pos x="103" y="107"/>
                </a:cxn>
                <a:cxn ang="0">
                  <a:pos x="107" y="103"/>
                </a:cxn>
                <a:cxn ang="0">
                  <a:pos x="111" y="98"/>
                </a:cxn>
                <a:cxn ang="0">
                  <a:pos x="115" y="93"/>
                </a:cxn>
                <a:cxn ang="0">
                  <a:pos x="118" y="88"/>
                </a:cxn>
                <a:cxn ang="0">
                  <a:pos x="121" y="83"/>
                </a:cxn>
                <a:cxn ang="0">
                  <a:pos x="122" y="77"/>
                </a:cxn>
                <a:cxn ang="0">
                  <a:pos x="124" y="72"/>
                </a:cxn>
                <a:cxn ang="0">
                  <a:pos x="125" y="66"/>
                </a:cxn>
                <a:cxn ang="0">
                  <a:pos x="125" y="60"/>
                </a:cxn>
              </a:cxnLst>
              <a:rect l="0" t="0" r="r" b="b"/>
              <a:pathLst>
                <a:path w="125" h="121">
                  <a:moveTo>
                    <a:pt x="125" y="60"/>
                  </a:moveTo>
                  <a:lnTo>
                    <a:pt x="125" y="54"/>
                  </a:lnTo>
                  <a:lnTo>
                    <a:pt x="124" y="49"/>
                  </a:lnTo>
                  <a:lnTo>
                    <a:pt x="122" y="43"/>
                  </a:lnTo>
                  <a:lnTo>
                    <a:pt x="121" y="37"/>
                  </a:lnTo>
                  <a:lnTo>
                    <a:pt x="118" y="32"/>
                  </a:lnTo>
                  <a:lnTo>
                    <a:pt x="115" y="27"/>
                  </a:lnTo>
                  <a:lnTo>
                    <a:pt x="111" y="23"/>
                  </a:lnTo>
                  <a:lnTo>
                    <a:pt x="107" y="18"/>
                  </a:lnTo>
                  <a:lnTo>
                    <a:pt x="103" y="14"/>
                  </a:lnTo>
                  <a:lnTo>
                    <a:pt x="98" y="10"/>
                  </a:lnTo>
                  <a:lnTo>
                    <a:pt x="92" y="7"/>
                  </a:lnTo>
                  <a:lnTo>
                    <a:pt x="87" y="4"/>
                  </a:lnTo>
                  <a:lnTo>
                    <a:pt x="81" y="2"/>
                  </a:lnTo>
                  <a:lnTo>
                    <a:pt x="75" y="1"/>
                  </a:lnTo>
                  <a:lnTo>
                    <a:pt x="69" y="0"/>
                  </a:lnTo>
                  <a:lnTo>
                    <a:pt x="63" y="0"/>
                  </a:lnTo>
                  <a:lnTo>
                    <a:pt x="50" y="1"/>
                  </a:lnTo>
                  <a:lnTo>
                    <a:pt x="38" y="4"/>
                  </a:lnTo>
                  <a:lnTo>
                    <a:pt x="28" y="10"/>
                  </a:lnTo>
                  <a:lnTo>
                    <a:pt x="18" y="17"/>
                  </a:lnTo>
                  <a:lnTo>
                    <a:pt x="11" y="26"/>
                  </a:lnTo>
                  <a:lnTo>
                    <a:pt x="5" y="36"/>
                  </a:lnTo>
                  <a:lnTo>
                    <a:pt x="1" y="48"/>
                  </a:lnTo>
                  <a:lnTo>
                    <a:pt x="0" y="60"/>
                  </a:lnTo>
                  <a:lnTo>
                    <a:pt x="1" y="66"/>
                  </a:lnTo>
                  <a:lnTo>
                    <a:pt x="1" y="72"/>
                  </a:lnTo>
                  <a:lnTo>
                    <a:pt x="3" y="77"/>
                  </a:lnTo>
                  <a:lnTo>
                    <a:pt x="5" y="83"/>
                  </a:lnTo>
                  <a:lnTo>
                    <a:pt x="7" y="88"/>
                  </a:lnTo>
                  <a:lnTo>
                    <a:pt x="10" y="93"/>
                  </a:lnTo>
                  <a:lnTo>
                    <a:pt x="14" y="98"/>
                  </a:lnTo>
                  <a:lnTo>
                    <a:pt x="18" y="103"/>
                  </a:lnTo>
                  <a:lnTo>
                    <a:pt x="22" y="107"/>
                  </a:lnTo>
                  <a:lnTo>
                    <a:pt x="28" y="111"/>
                  </a:lnTo>
                  <a:lnTo>
                    <a:pt x="33" y="114"/>
                  </a:lnTo>
                  <a:lnTo>
                    <a:pt x="38" y="117"/>
                  </a:lnTo>
                  <a:lnTo>
                    <a:pt x="44" y="118"/>
                  </a:lnTo>
                  <a:lnTo>
                    <a:pt x="50" y="120"/>
                  </a:lnTo>
                  <a:lnTo>
                    <a:pt x="56" y="121"/>
                  </a:lnTo>
                  <a:lnTo>
                    <a:pt x="63" y="121"/>
                  </a:lnTo>
                  <a:lnTo>
                    <a:pt x="69" y="121"/>
                  </a:lnTo>
                  <a:lnTo>
                    <a:pt x="75" y="120"/>
                  </a:lnTo>
                  <a:lnTo>
                    <a:pt x="81" y="118"/>
                  </a:lnTo>
                  <a:lnTo>
                    <a:pt x="87" y="117"/>
                  </a:lnTo>
                  <a:lnTo>
                    <a:pt x="92" y="114"/>
                  </a:lnTo>
                  <a:lnTo>
                    <a:pt x="98" y="111"/>
                  </a:lnTo>
                  <a:lnTo>
                    <a:pt x="103" y="107"/>
                  </a:lnTo>
                  <a:lnTo>
                    <a:pt x="107" y="103"/>
                  </a:lnTo>
                  <a:lnTo>
                    <a:pt x="111" y="98"/>
                  </a:lnTo>
                  <a:lnTo>
                    <a:pt x="115" y="93"/>
                  </a:lnTo>
                  <a:lnTo>
                    <a:pt x="118" y="88"/>
                  </a:lnTo>
                  <a:lnTo>
                    <a:pt x="121" y="83"/>
                  </a:lnTo>
                  <a:lnTo>
                    <a:pt x="122" y="77"/>
                  </a:lnTo>
                  <a:lnTo>
                    <a:pt x="124" y="72"/>
                  </a:lnTo>
                  <a:lnTo>
                    <a:pt x="125" y="66"/>
                  </a:lnTo>
                  <a:lnTo>
                    <a:pt x="125" y="6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13"/>
            <p:cNvSpPr>
              <a:spLocks/>
            </p:cNvSpPr>
            <p:nvPr/>
          </p:nvSpPr>
          <p:spPr bwMode="auto">
            <a:xfrm>
              <a:off x="2269" y="1013"/>
              <a:ext cx="78" cy="75"/>
            </a:xfrm>
            <a:custGeom>
              <a:avLst/>
              <a:gdLst/>
              <a:ahLst/>
              <a:cxnLst>
                <a:cxn ang="0">
                  <a:pos x="39" y="75"/>
                </a:cxn>
                <a:cxn ang="0">
                  <a:pos x="35" y="75"/>
                </a:cxn>
                <a:cxn ang="0">
                  <a:pos x="31" y="74"/>
                </a:cxn>
                <a:cxn ang="0">
                  <a:pos x="27" y="73"/>
                </a:cxn>
                <a:cxn ang="0">
                  <a:pos x="23" y="72"/>
                </a:cxn>
                <a:cxn ang="0">
                  <a:pos x="20" y="70"/>
                </a:cxn>
                <a:cxn ang="0">
                  <a:pos x="16" y="68"/>
                </a:cxn>
                <a:cxn ang="0">
                  <a:pos x="13" y="66"/>
                </a:cxn>
                <a:cxn ang="0">
                  <a:pos x="10" y="63"/>
                </a:cxn>
                <a:cxn ang="0">
                  <a:pos x="6" y="57"/>
                </a:cxn>
                <a:cxn ang="0">
                  <a:pos x="2" y="51"/>
                </a:cxn>
                <a:cxn ang="0">
                  <a:pos x="0" y="45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2" y="23"/>
                </a:cxn>
                <a:cxn ang="0">
                  <a:pos x="6" y="17"/>
                </a:cxn>
                <a:cxn ang="0">
                  <a:pos x="10" y="11"/>
                </a:cxn>
                <a:cxn ang="0">
                  <a:pos x="13" y="9"/>
                </a:cxn>
                <a:cxn ang="0">
                  <a:pos x="16" y="7"/>
                </a:cxn>
                <a:cxn ang="0">
                  <a:pos x="20" y="5"/>
                </a:cxn>
                <a:cxn ang="0">
                  <a:pos x="23" y="3"/>
                </a:cxn>
                <a:cxn ang="0">
                  <a:pos x="27" y="2"/>
                </a:cxn>
                <a:cxn ang="0">
                  <a:pos x="31" y="1"/>
                </a:cxn>
                <a:cxn ang="0">
                  <a:pos x="35" y="0"/>
                </a:cxn>
                <a:cxn ang="0">
                  <a:pos x="39" y="0"/>
                </a:cxn>
                <a:cxn ang="0">
                  <a:pos x="43" y="0"/>
                </a:cxn>
                <a:cxn ang="0">
                  <a:pos x="47" y="1"/>
                </a:cxn>
                <a:cxn ang="0">
                  <a:pos x="50" y="2"/>
                </a:cxn>
                <a:cxn ang="0">
                  <a:pos x="54" y="3"/>
                </a:cxn>
                <a:cxn ang="0">
                  <a:pos x="58" y="5"/>
                </a:cxn>
                <a:cxn ang="0">
                  <a:pos x="61" y="7"/>
                </a:cxn>
                <a:cxn ang="0">
                  <a:pos x="64" y="9"/>
                </a:cxn>
                <a:cxn ang="0">
                  <a:pos x="67" y="11"/>
                </a:cxn>
                <a:cxn ang="0">
                  <a:pos x="71" y="17"/>
                </a:cxn>
                <a:cxn ang="0">
                  <a:pos x="75" y="23"/>
                </a:cxn>
                <a:cxn ang="0">
                  <a:pos x="77" y="30"/>
                </a:cxn>
                <a:cxn ang="0">
                  <a:pos x="78" y="37"/>
                </a:cxn>
                <a:cxn ang="0">
                  <a:pos x="77" y="45"/>
                </a:cxn>
                <a:cxn ang="0">
                  <a:pos x="75" y="51"/>
                </a:cxn>
                <a:cxn ang="0">
                  <a:pos x="71" y="58"/>
                </a:cxn>
                <a:cxn ang="0">
                  <a:pos x="66" y="64"/>
                </a:cxn>
                <a:cxn ang="0">
                  <a:pos x="60" y="68"/>
                </a:cxn>
                <a:cxn ang="0">
                  <a:pos x="54" y="72"/>
                </a:cxn>
                <a:cxn ang="0">
                  <a:pos x="47" y="74"/>
                </a:cxn>
                <a:cxn ang="0">
                  <a:pos x="39" y="75"/>
                </a:cxn>
              </a:cxnLst>
              <a:rect l="0" t="0" r="r" b="b"/>
              <a:pathLst>
                <a:path w="78" h="75">
                  <a:moveTo>
                    <a:pt x="39" y="75"/>
                  </a:moveTo>
                  <a:lnTo>
                    <a:pt x="35" y="75"/>
                  </a:lnTo>
                  <a:lnTo>
                    <a:pt x="31" y="74"/>
                  </a:lnTo>
                  <a:lnTo>
                    <a:pt x="27" y="73"/>
                  </a:lnTo>
                  <a:lnTo>
                    <a:pt x="23" y="72"/>
                  </a:lnTo>
                  <a:lnTo>
                    <a:pt x="20" y="70"/>
                  </a:lnTo>
                  <a:lnTo>
                    <a:pt x="16" y="68"/>
                  </a:lnTo>
                  <a:lnTo>
                    <a:pt x="13" y="66"/>
                  </a:lnTo>
                  <a:lnTo>
                    <a:pt x="10" y="63"/>
                  </a:lnTo>
                  <a:lnTo>
                    <a:pt x="6" y="57"/>
                  </a:lnTo>
                  <a:lnTo>
                    <a:pt x="2" y="51"/>
                  </a:lnTo>
                  <a:lnTo>
                    <a:pt x="0" y="45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2" y="23"/>
                  </a:lnTo>
                  <a:lnTo>
                    <a:pt x="6" y="17"/>
                  </a:lnTo>
                  <a:lnTo>
                    <a:pt x="10" y="11"/>
                  </a:lnTo>
                  <a:lnTo>
                    <a:pt x="13" y="9"/>
                  </a:lnTo>
                  <a:lnTo>
                    <a:pt x="16" y="7"/>
                  </a:lnTo>
                  <a:lnTo>
                    <a:pt x="20" y="5"/>
                  </a:lnTo>
                  <a:lnTo>
                    <a:pt x="23" y="3"/>
                  </a:lnTo>
                  <a:lnTo>
                    <a:pt x="27" y="2"/>
                  </a:lnTo>
                  <a:lnTo>
                    <a:pt x="31" y="1"/>
                  </a:lnTo>
                  <a:lnTo>
                    <a:pt x="35" y="0"/>
                  </a:lnTo>
                  <a:lnTo>
                    <a:pt x="39" y="0"/>
                  </a:lnTo>
                  <a:lnTo>
                    <a:pt x="43" y="0"/>
                  </a:lnTo>
                  <a:lnTo>
                    <a:pt x="47" y="1"/>
                  </a:lnTo>
                  <a:lnTo>
                    <a:pt x="50" y="2"/>
                  </a:lnTo>
                  <a:lnTo>
                    <a:pt x="54" y="3"/>
                  </a:lnTo>
                  <a:lnTo>
                    <a:pt x="58" y="5"/>
                  </a:lnTo>
                  <a:lnTo>
                    <a:pt x="61" y="7"/>
                  </a:lnTo>
                  <a:lnTo>
                    <a:pt x="64" y="9"/>
                  </a:lnTo>
                  <a:lnTo>
                    <a:pt x="67" y="11"/>
                  </a:lnTo>
                  <a:lnTo>
                    <a:pt x="71" y="17"/>
                  </a:lnTo>
                  <a:lnTo>
                    <a:pt x="75" y="23"/>
                  </a:lnTo>
                  <a:lnTo>
                    <a:pt x="77" y="30"/>
                  </a:lnTo>
                  <a:lnTo>
                    <a:pt x="78" y="37"/>
                  </a:lnTo>
                  <a:lnTo>
                    <a:pt x="77" y="45"/>
                  </a:lnTo>
                  <a:lnTo>
                    <a:pt x="75" y="51"/>
                  </a:lnTo>
                  <a:lnTo>
                    <a:pt x="71" y="58"/>
                  </a:lnTo>
                  <a:lnTo>
                    <a:pt x="66" y="64"/>
                  </a:lnTo>
                  <a:lnTo>
                    <a:pt x="60" y="68"/>
                  </a:lnTo>
                  <a:lnTo>
                    <a:pt x="54" y="72"/>
                  </a:lnTo>
                  <a:lnTo>
                    <a:pt x="47" y="74"/>
                  </a:lnTo>
                  <a:lnTo>
                    <a:pt x="39" y="7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14"/>
            <p:cNvSpPr>
              <a:spLocks/>
            </p:cNvSpPr>
            <p:nvPr/>
          </p:nvSpPr>
          <p:spPr bwMode="auto">
            <a:xfrm>
              <a:off x="2380" y="1044"/>
              <a:ext cx="27" cy="28"/>
            </a:xfrm>
            <a:custGeom>
              <a:avLst/>
              <a:gdLst/>
              <a:ahLst/>
              <a:cxnLst>
                <a:cxn ang="0">
                  <a:pos x="14" y="0"/>
                </a:cxn>
                <a:cxn ang="0">
                  <a:pos x="19" y="1"/>
                </a:cxn>
                <a:cxn ang="0">
                  <a:pos x="23" y="4"/>
                </a:cxn>
                <a:cxn ang="0">
                  <a:pos x="26" y="8"/>
                </a:cxn>
                <a:cxn ang="0">
                  <a:pos x="27" y="14"/>
                </a:cxn>
                <a:cxn ang="0">
                  <a:pos x="26" y="19"/>
                </a:cxn>
                <a:cxn ang="0">
                  <a:pos x="23" y="24"/>
                </a:cxn>
                <a:cxn ang="0">
                  <a:pos x="19" y="27"/>
                </a:cxn>
                <a:cxn ang="0">
                  <a:pos x="14" y="28"/>
                </a:cxn>
                <a:cxn ang="0">
                  <a:pos x="9" y="27"/>
                </a:cxn>
                <a:cxn ang="0">
                  <a:pos x="4" y="24"/>
                </a:cxn>
                <a:cxn ang="0">
                  <a:pos x="1" y="19"/>
                </a:cxn>
                <a:cxn ang="0">
                  <a:pos x="0" y="14"/>
                </a:cxn>
                <a:cxn ang="0">
                  <a:pos x="1" y="8"/>
                </a:cxn>
                <a:cxn ang="0">
                  <a:pos x="4" y="4"/>
                </a:cxn>
                <a:cxn ang="0">
                  <a:pos x="9" y="1"/>
                </a:cxn>
                <a:cxn ang="0">
                  <a:pos x="14" y="0"/>
                </a:cxn>
              </a:cxnLst>
              <a:rect l="0" t="0" r="r" b="b"/>
              <a:pathLst>
                <a:path w="27" h="28">
                  <a:moveTo>
                    <a:pt x="14" y="0"/>
                  </a:moveTo>
                  <a:lnTo>
                    <a:pt x="19" y="1"/>
                  </a:lnTo>
                  <a:lnTo>
                    <a:pt x="23" y="4"/>
                  </a:lnTo>
                  <a:lnTo>
                    <a:pt x="26" y="8"/>
                  </a:lnTo>
                  <a:lnTo>
                    <a:pt x="27" y="14"/>
                  </a:lnTo>
                  <a:lnTo>
                    <a:pt x="26" y="19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4" y="28"/>
                  </a:lnTo>
                  <a:lnTo>
                    <a:pt x="9" y="27"/>
                  </a:lnTo>
                  <a:lnTo>
                    <a:pt x="4" y="24"/>
                  </a:lnTo>
                  <a:lnTo>
                    <a:pt x="1" y="19"/>
                  </a:lnTo>
                  <a:lnTo>
                    <a:pt x="0" y="14"/>
                  </a:lnTo>
                  <a:lnTo>
                    <a:pt x="1" y="8"/>
                  </a:lnTo>
                  <a:lnTo>
                    <a:pt x="4" y="4"/>
                  </a:lnTo>
                  <a:lnTo>
                    <a:pt x="9" y="1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15"/>
            <p:cNvSpPr>
              <a:spLocks/>
            </p:cNvSpPr>
            <p:nvPr/>
          </p:nvSpPr>
          <p:spPr bwMode="auto">
            <a:xfrm>
              <a:off x="2294" y="1036"/>
              <a:ext cx="27" cy="28"/>
            </a:xfrm>
            <a:custGeom>
              <a:avLst/>
              <a:gdLst/>
              <a:ahLst/>
              <a:cxnLst>
                <a:cxn ang="0">
                  <a:pos x="14" y="0"/>
                </a:cxn>
                <a:cxn ang="0">
                  <a:pos x="19" y="1"/>
                </a:cxn>
                <a:cxn ang="0">
                  <a:pos x="23" y="4"/>
                </a:cxn>
                <a:cxn ang="0">
                  <a:pos x="26" y="9"/>
                </a:cxn>
                <a:cxn ang="0">
                  <a:pos x="27" y="14"/>
                </a:cxn>
                <a:cxn ang="0">
                  <a:pos x="26" y="19"/>
                </a:cxn>
                <a:cxn ang="0">
                  <a:pos x="23" y="24"/>
                </a:cxn>
                <a:cxn ang="0">
                  <a:pos x="19" y="27"/>
                </a:cxn>
                <a:cxn ang="0">
                  <a:pos x="14" y="28"/>
                </a:cxn>
                <a:cxn ang="0">
                  <a:pos x="8" y="27"/>
                </a:cxn>
                <a:cxn ang="0">
                  <a:pos x="4" y="24"/>
                </a:cxn>
                <a:cxn ang="0">
                  <a:pos x="1" y="19"/>
                </a:cxn>
                <a:cxn ang="0">
                  <a:pos x="0" y="14"/>
                </a:cxn>
                <a:cxn ang="0">
                  <a:pos x="1" y="9"/>
                </a:cxn>
                <a:cxn ang="0">
                  <a:pos x="4" y="4"/>
                </a:cxn>
                <a:cxn ang="0">
                  <a:pos x="8" y="1"/>
                </a:cxn>
                <a:cxn ang="0">
                  <a:pos x="14" y="0"/>
                </a:cxn>
              </a:cxnLst>
              <a:rect l="0" t="0" r="r" b="b"/>
              <a:pathLst>
                <a:path w="27" h="28">
                  <a:moveTo>
                    <a:pt x="14" y="0"/>
                  </a:moveTo>
                  <a:lnTo>
                    <a:pt x="19" y="1"/>
                  </a:lnTo>
                  <a:lnTo>
                    <a:pt x="23" y="4"/>
                  </a:lnTo>
                  <a:lnTo>
                    <a:pt x="26" y="9"/>
                  </a:lnTo>
                  <a:lnTo>
                    <a:pt x="27" y="14"/>
                  </a:lnTo>
                  <a:lnTo>
                    <a:pt x="26" y="19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4" y="28"/>
                  </a:lnTo>
                  <a:lnTo>
                    <a:pt x="8" y="27"/>
                  </a:lnTo>
                  <a:lnTo>
                    <a:pt x="4" y="24"/>
                  </a:lnTo>
                  <a:lnTo>
                    <a:pt x="1" y="19"/>
                  </a:lnTo>
                  <a:lnTo>
                    <a:pt x="0" y="14"/>
                  </a:lnTo>
                  <a:lnTo>
                    <a:pt x="1" y="9"/>
                  </a:lnTo>
                  <a:lnTo>
                    <a:pt x="4" y="4"/>
                  </a:lnTo>
                  <a:lnTo>
                    <a:pt x="8" y="1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  <a:solidFill>
            <a:srgbClr val="002060"/>
          </a:solidFill>
        </p:spPr>
        <p:txBody>
          <a:bodyPr>
            <a:noAutofit/>
          </a:bodyPr>
          <a:lstStyle/>
          <a:p>
            <a:pPr lvl="0"/>
            <a:r>
              <a:rPr lang="cs-CZ" b="1" dirty="0" err="1" smtClean="0">
                <a:solidFill>
                  <a:schemeClr val="bg1"/>
                </a:solidFill>
              </a:rPr>
              <a:t>Economy</a:t>
            </a:r>
            <a:r>
              <a:rPr lang="cs-CZ" b="1" dirty="0" smtClean="0">
                <a:solidFill>
                  <a:schemeClr val="bg1"/>
                </a:solidFill>
              </a:rPr>
              <a:t/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sz="2400" b="1" dirty="0" err="1" smtClean="0">
                <a:solidFill>
                  <a:schemeClr val="bg1"/>
                </a:solidFill>
              </a:rPr>
              <a:t>natural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resources</a:t>
            </a:r>
            <a:r>
              <a:rPr lang="cs-CZ" sz="2400" b="1" dirty="0" smtClean="0">
                <a:solidFill>
                  <a:schemeClr val="bg1"/>
                </a:solidFill>
              </a:rPr>
              <a:t> / </a:t>
            </a:r>
            <a:r>
              <a:rPr lang="cs-CZ" sz="2400" b="1" dirty="0" err="1" smtClean="0">
                <a:solidFill>
                  <a:schemeClr val="bg1"/>
                </a:solidFill>
              </a:rPr>
              <a:t>raw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</a:rPr>
              <a:t>materials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260648"/>
            <a:ext cx="8496944" cy="1569660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Make sentences</a:t>
            </a:r>
            <a:r>
              <a:rPr lang="en-GB" sz="2400" dirty="0" smtClean="0">
                <a:sym typeface="Wingdings" pitchFamily="2" charset="2"/>
              </a:rPr>
              <a:t>:</a:t>
            </a:r>
          </a:p>
          <a:p>
            <a:r>
              <a:rPr lang="en-GB" sz="2400" dirty="0" smtClean="0">
                <a:sym typeface="Wingdings" pitchFamily="2" charset="2"/>
              </a:rPr>
              <a:t> vocabulary: l</a:t>
            </a:r>
            <a:r>
              <a:rPr lang="en-GB" sz="2400" dirty="0" smtClean="0"/>
              <a:t>arge / rich deposits of … are found near / in,  smaller deposits of … , there are also minor deposits of ….</a:t>
            </a:r>
          </a:p>
          <a:p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395536" y="1210196"/>
            <a:ext cx="8208912" cy="5301208"/>
          </a:xfrm>
          <a:prstGeom prst="rect">
            <a:avLst/>
          </a:prstGeom>
          <a:noFill/>
        </p:spPr>
      </p:sp>
      <p:pic>
        <p:nvPicPr>
          <p:cNvPr id="4608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389" y="2420888"/>
            <a:ext cx="863996" cy="660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6096" name="Picture 1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5589240"/>
            <a:ext cx="1008112" cy="583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63" name="Group 6"/>
          <p:cNvGrpSpPr>
            <a:grpSpLocks noChangeAspect="1"/>
          </p:cNvGrpSpPr>
          <p:nvPr/>
        </p:nvGrpSpPr>
        <p:grpSpPr bwMode="auto">
          <a:xfrm>
            <a:off x="6156176" y="2409218"/>
            <a:ext cx="720079" cy="844538"/>
            <a:chOff x="2245" y="890"/>
            <a:chExt cx="486" cy="570"/>
          </a:xfrm>
        </p:grpSpPr>
        <p:sp>
          <p:nvSpPr>
            <p:cNvPr id="64" name="AutoShape 5"/>
            <p:cNvSpPr>
              <a:spLocks noChangeAspect="1" noChangeArrowheads="1" noTextEdit="1"/>
            </p:cNvSpPr>
            <p:nvPr/>
          </p:nvSpPr>
          <p:spPr bwMode="auto">
            <a:xfrm>
              <a:off x="2245" y="890"/>
              <a:ext cx="486" cy="5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7"/>
            <p:cNvSpPr>
              <a:spLocks/>
            </p:cNvSpPr>
            <p:nvPr/>
          </p:nvSpPr>
          <p:spPr bwMode="auto">
            <a:xfrm>
              <a:off x="2255" y="890"/>
              <a:ext cx="476" cy="568"/>
            </a:xfrm>
            <a:custGeom>
              <a:avLst/>
              <a:gdLst/>
              <a:ahLst/>
              <a:cxnLst>
                <a:cxn ang="0">
                  <a:pos x="476" y="248"/>
                </a:cxn>
                <a:cxn ang="0">
                  <a:pos x="426" y="79"/>
                </a:cxn>
                <a:cxn ang="0">
                  <a:pos x="415" y="26"/>
                </a:cxn>
                <a:cxn ang="0">
                  <a:pos x="139" y="0"/>
                </a:cxn>
                <a:cxn ang="0">
                  <a:pos x="62" y="91"/>
                </a:cxn>
                <a:cxn ang="0">
                  <a:pos x="58" y="119"/>
                </a:cxn>
                <a:cxn ang="0">
                  <a:pos x="8" y="176"/>
                </a:cxn>
                <a:cxn ang="0">
                  <a:pos x="26" y="335"/>
                </a:cxn>
                <a:cxn ang="0">
                  <a:pos x="123" y="408"/>
                </a:cxn>
                <a:cxn ang="0">
                  <a:pos x="87" y="513"/>
                </a:cxn>
                <a:cxn ang="0">
                  <a:pos x="27" y="482"/>
                </a:cxn>
                <a:cxn ang="0">
                  <a:pos x="24" y="481"/>
                </a:cxn>
                <a:cxn ang="0">
                  <a:pos x="20" y="480"/>
                </a:cxn>
                <a:cxn ang="0">
                  <a:pos x="16" y="480"/>
                </a:cxn>
                <a:cxn ang="0">
                  <a:pos x="13" y="481"/>
                </a:cxn>
                <a:cxn ang="0">
                  <a:pos x="10" y="482"/>
                </a:cxn>
                <a:cxn ang="0">
                  <a:pos x="7" y="484"/>
                </a:cxn>
                <a:cxn ang="0">
                  <a:pos x="4" y="487"/>
                </a:cxn>
                <a:cxn ang="0">
                  <a:pos x="1" y="490"/>
                </a:cxn>
                <a:cxn ang="0">
                  <a:pos x="0" y="498"/>
                </a:cxn>
                <a:cxn ang="0">
                  <a:pos x="0" y="505"/>
                </a:cxn>
                <a:cxn ang="0">
                  <a:pos x="4" y="511"/>
                </a:cxn>
                <a:cxn ang="0">
                  <a:pos x="10" y="516"/>
                </a:cxn>
                <a:cxn ang="0">
                  <a:pos x="108" y="567"/>
                </a:cxn>
                <a:cxn ang="0">
                  <a:pos x="156" y="430"/>
                </a:cxn>
                <a:cxn ang="0">
                  <a:pos x="254" y="425"/>
                </a:cxn>
                <a:cxn ang="0">
                  <a:pos x="255" y="426"/>
                </a:cxn>
                <a:cxn ang="0">
                  <a:pos x="255" y="426"/>
                </a:cxn>
                <a:cxn ang="0">
                  <a:pos x="255" y="427"/>
                </a:cxn>
                <a:cxn ang="0">
                  <a:pos x="255" y="427"/>
                </a:cxn>
                <a:cxn ang="0">
                  <a:pos x="313" y="513"/>
                </a:cxn>
                <a:cxn ang="0">
                  <a:pos x="252" y="531"/>
                </a:cxn>
                <a:cxn ang="0">
                  <a:pos x="246" y="534"/>
                </a:cxn>
                <a:cxn ang="0">
                  <a:pos x="241" y="540"/>
                </a:cxn>
                <a:cxn ang="0">
                  <a:pos x="239" y="547"/>
                </a:cxn>
                <a:cxn ang="0">
                  <a:pos x="240" y="555"/>
                </a:cxn>
                <a:cxn ang="0">
                  <a:pos x="241" y="558"/>
                </a:cxn>
                <a:cxn ang="0">
                  <a:pos x="243" y="561"/>
                </a:cxn>
                <a:cxn ang="0">
                  <a:pos x="246" y="564"/>
                </a:cxn>
                <a:cxn ang="0">
                  <a:pos x="249" y="566"/>
                </a:cxn>
                <a:cxn ang="0">
                  <a:pos x="252" y="567"/>
                </a:cxn>
                <a:cxn ang="0">
                  <a:pos x="256" y="568"/>
                </a:cxn>
                <a:cxn ang="0">
                  <a:pos x="260" y="568"/>
                </a:cxn>
                <a:cxn ang="0">
                  <a:pos x="263" y="567"/>
                </a:cxn>
                <a:cxn ang="0">
                  <a:pos x="373" y="534"/>
                </a:cxn>
                <a:cxn ang="0">
                  <a:pos x="298" y="422"/>
                </a:cxn>
                <a:cxn ang="0">
                  <a:pos x="382" y="418"/>
                </a:cxn>
                <a:cxn ang="0">
                  <a:pos x="386" y="321"/>
                </a:cxn>
                <a:cxn ang="0">
                  <a:pos x="476" y="248"/>
                </a:cxn>
              </a:cxnLst>
              <a:rect l="0" t="0" r="r" b="b"/>
              <a:pathLst>
                <a:path w="476" h="568">
                  <a:moveTo>
                    <a:pt x="476" y="248"/>
                  </a:moveTo>
                  <a:lnTo>
                    <a:pt x="426" y="79"/>
                  </a:lnTo>
                  <a:lnTo>
                    <a:pt x="415" y="26"/>
                  </a:lnTo>
                  <a:lnTo>
                    <a:pt x="139" y="0"/>
                  </a:lnTo>
                  <a:lnTo>
                    <a:pt x="62" y="91"/>
                  </a:lnTo>
                  <a:lnTo>
                    <a:pt x="58" y="119"/>
                  </a:lnTo>
                  <a:lnTo>
                    <a:pt x="8" y="176"/>
                  </a:lnTo>
                  <a:lnTo>
                    <a:pt x="26" y="335"/>
                  </a:lnTo>
                  <a:lnTo>
                    <a:pt x="123" y="408"/>
                  </a:lnTo>
                  <a:lnTo>
                    <a:pt x="87" y="513"/>
                  </a:lnTo>
                  <a:lnTo>
                    <a:pt x="27" y="482"/>
                  </a:lnTo>
                  <a:lnTo>
                    <a:pt x="24" y="481"/>
                  </a:lnTo>
                  <a:lnTo>
                    <a:pt x="20" y="480"/>
                  </a:lnTo>
                  <a:lnTo>
                    <a:pt x="16" y="480"/>
                  </a:lnTo>
                  <a:lnTo>
                    <a:pt x="13" y="481"/>
                  </a:lnTo>
                  <a:lnTo>
                    <a:pt x="10" y="482"/>
                  </a:lnTo>
                  <a:lnTo>
                    <a:pt x="7" y="484"/>
                  </a:lnTo>
                  <a:lnTo>
                    <a:pt x="4" y="487"/>
                  </a:lnTo>
                  <a:lnTo>
                    <a:pt x="1" y="490"/>
                  </a:lnTo>
                  <a:lnTo>
                    <a:pt x="0" y="498"/>
                  </a:lnTo>
                  <a:lnTo>
                    <a:pt x="0" y="505"/>
                  </a:lnTo>
                  <a:lnTo>
                    <a:pt x="4" y="511"/>
                  </a:lnTo>
                  <a:lnTo>
                    <a:pt x="10" y="516"/>
                  </a:lnTo>
                  <a:lnTo>
                    <a:pt x="108" y="567"/>
                  </a:lnTo>
                  <a:lnTo>
                    <a:pt x="156" y="430"/>
                  </a:lnTo>
                  <a:lnTo>
                    <a:pt x="254" y="425"/>
                  </a:lnTo>
                  <a:lnTo>
                    <a:pt x="255" y="426"/>
                  </a:lnTo>
                  <a:lnTo>
                    <a:pt x="255" y="426"/>
                  </a:lnTo>
                  <a:lnTo>
                    <a:pt x="255" y="427"/>
                  </a:lnTo>
                  <a:lnTo>
                    <a:pt x="255" y="427"/>
                  </a:lnTo>
                  <a:lnTo>
                    <a:pt x="313" y="513"/>
                  </a:lnTo>
                  <a:lnTo>
                    <a:pt x="252" y="531"/>
                  </a:lnTo>
                  <a:lnTo>
                    <a:pt x="246" y="534"/>
                  </a:lnTo>
                  <a:lnTo>
                    <a:pt x="241" y="540"/>
                  </a:lnTo>
                  <a:lnTo>
                    <a:pt x="239" y="547"/>
                  </a:lnTo>
                  <a:lnTo>
                    <a:pt x="240" y="555"/>
                  </a:lnTo>
                  <a:lnTo>
                    <a:pt x="241" y="558"/>
                  </a:lnTo>
                  <a:lnTo>
                    <a:pt x="243" y="561"/>
                  </a:lnTo>
                  <a:lnTo>
                    <a:pt x="246" y="564"/>
                  </a:lnTo>
                  <a:lnTo>
                    <a:pt x="249" y="566"/>
                  </a:lnTo>
                  <a:lnTo>
                    <a:pt x="252" y="567"/>
                  </a:lnTo>
                  <a:lnTo>
                    <a:pt x="256" y="568"/>
                  </a:lnTo>
                  <a:lnTo>
                    <a:pt x="260" y="568"/>
                  </a:lnTo>
                  <a:lnTo>
                    <a:pt x="263" y="567"/>
                  </a:lnTo>
                  <a:lnTo>
                    <a:pt x="373" y="534"/>
                  </a:lnTo>
                  <a:lnTo>
                    <a:pt x="298" y="422"/>
                  </a:lnTo>
                  <a:lnTo>
                    <a:pt x="382" y="418"/>
                  </a:lnTo>
                  <a:lnTo>
                    <a:pt x="386" y="321"/>
                  </a:lnTo>
                  <a:lnTo>
                    <a:pt x="476" y="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8"/>
            <p:cNvSpPr>
              <a:spLocks/>
            </p:cNvSpPr>
            <p:nvPr/>
          </p:nvSpPr>
          <p:spPr bwMode="auto">
            <a:xfrm>
              <a:off x="2381" y="961"/>
              <a:ext cx="228" cy="234"/>
            </a:xfrm>
            <a:custGeom>
              <a:avLst/>
              <a:gdLst/>
              <a:ahLst/>
              <a:cxnLst>
                <a:cxn ang="0">
                  <a:pos x="228" y="178"/>
                </a:cxn>
                <a:cxn ang="0">
                  <a:pos x="160" y="234"/>
                </a:cxn>
                <a:cxn ang="0">
                  <a:pos x="0" y="159"/>
                </a:cxn>
                <a:cxn ang="0">
                  <a:pos x="35" y="120"/>
                </a:cxn>
                <a:cxn ang="0">
                  <a:pos x="36" y="120"/>
                </a:cxn>
                <a:cxn ang="0">
                  <a:pos x="119" y="0"/>
                </a:cxn>
                <a:cxn ang="0">
                  <a:pos x="178" y="6"/>
                </a:cxn>
                <a:cxn ang="0">
                  <a:pos x="184" y="33"/>
                </a:cxn>
                <a:cxn ang="0">
                  <a:pos x="228" y="178"/>
                </a:cxn>
              </a:cxnLst>
              <a:rect l="0" t="0" r="r" b="b"/>
              <a:pathLst>
                <a:path w="228" h="234">
                  <a:moveTo>
                    <a:pt x="228" y="178"/>
                  </a:moveTo>
                  <a:lnTo>
                    <a:pt x="160" y="234"/>
                  </a:lnTo>
                  <a:lnTo>
                    <a:pt x="0" y="159"/>
                  </a:lnTo>
                  <a:lnTo>
                    <a:pt x="35" y="120"/>
                  </a:lnTo>
                  <a:lnTo>
                    <a:pt x="36" y="120"/>
                  </a:lnTo>
                  <a:lnTo>
                    <a:pt x="119" y="0"/>
                  </a:lnTo>
                  <a:lnTo>
                    <a:pt x="178" y="6"/>
                  </a:lnTo>
                  <a:lnTo>
                    <a:pt x="184" y="33"/>
                  </a:lnTo>
                  <a:lnTo>
                    <a:pt x="228" y="178"/>
                  </a:lnTo>
                  <a:close/>
                </a:path>
              </a:pathLst>
            </a:custGeom>
            <a:solidFill>
              <a:srgbClr val="996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9"/>
            <p:cNvSpPr>
              <a:spLocks/>
            </p:cNvSpPr>
            <p:nvPr/>
          </p:nvSpPr>
          <p:spPr bwMode="auto">
            <a:xfrm>
              <a:off x="2438" y="1148"/>
              <a:ext cx="165" cy="133"/>
            </a:xfrm>
            <a:custGeom>
              <a:avLst/>
              <a:gdLst/>
              <a:ahLst/>
              <a:cxnLst>
                <a:cxn ang="0">
                  <a:pos x="0" y="133"/>
                </a:cxn>
                <a:cxn ang="0">
                  <a:pos x="31" y="18"/>
                </a:cxn>
                <a:cxn ang="0">
                  <a:pos x="25" y="0"/>
                </a:cxn>
                <a:cxn ang="0">
                  <a:pos x="165" y="66"/>
                </a:cxn>
                <a:cxn ang="0">
                  <a:pos x="162" y="123"/>
                </a:cxn>
                <a:cxn ang="0">
                  <a:pos x="0" y="133"/>
                </a:cxn>
              </a:cxnLst>
              <a:rect l="0" t="0" r="r" b="b"/>
              <a:pathLst>
                <a:path w="165" h="133">
                  <a:moveTo>
                    <a:pt x="0" y="133"/>
                  </a:moveTo>
                  <a:lnTo>
                    <a:pt x="31" y="18"/>
                  </a:lnTo>
                  <a:lnTo>
                    <a:pt x="25" y="0"/>
                  </a:lnTo>
                  <a:lnTo>
                    <a:pt x="165" y="66"/>
                  </a:lnTo>
                  <a:lnTo>
                    <a:pt x="162" y="123"/>
                  </a:lnTo>
                  <a:lnTo>
                    <a:pt x="0" y="133"/>
                  </a:lnTo>
                  <a:close/>
                </a:path>
              </a:pathLst>
            </a:custGeom>
            <a:solidFill>
              <a:srgbClr val="996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10"/>
            <p:cNvSpPr>
              <a:spLocks/>
            </p:cNvSpPr>
            <p:nvPr/>
          </p:nvSpPr>
          <p:spPr bwMode="auto">
            <a:xfrm>
              <a:off x="2303" y="1024"/>
              <a:ext cx="152" cy="245"/>
            </a:xfrm>
            <a:custGeom>
              <a:avLst/>
              <a:gdLst/>
              <a:ahLst/>
              <a:cxnLst>
                <a:cxn ang="0">
                  <a:pos x="94" y="130"/>
                </a:cxn>
                <a:cxn ang="0">
                  <a:pos x="94" y="129"/>
                </a:cxn>
                <a:cxn ang="0">
                  <a:pos x="86" y="126"/>
                </a:cxn>
                <a:cxn ang="0">
                  <a:pos x="77" y="123"/>
                </a:cxn>
                <a:cxn ang="0">
                  <a:pos x="69" y="120"/>
                </a:cxn>
                <a:cxn ang="0">
                  <a:pos x="60" y="118"/>
                </a:cxn>
                <a:cxn ang="0">
                  <a:pos x="51" y="115"/>
                </a:cxn>
                <a:cxn ang="0">
                  <a:pos x="41" y="114"/>
                </a:cxn>
                <a:cxn ang="0">
                  <a:pos x="31" y="112"/>
                </a:cxn>
                <a:cxn ang="0">
                  <a:pos x="21" y="111"/>
                </a:cxn>
                <a:cxn ang="0">
                  <a:pos x="17" y="110"/>
                </a:cxn>
                <a:cxn ang="0">
                  <a:pos x="14" y="110"/>
                </a:cxn>
                <a:cxn ang="0">
                  <a:pos x="10" y="110"/>
                </a:cxn>
                <a:cxn ang="0">
                  <a:pos x="6" y="110"/>
                </a:cxn>
                <a:cxn ang="0">
                  <a:pos x="0" y="54"/>
                </a:cxn>
                <a:cxn ang="0">
                  <a:pos x="46" y="0"/>
                </a:cxn>
                <a:cxn ang="0">
                  <a:pos x="46" y="0"/>
                </a:cxn>
                <a:cxn ang="0">
                  <a:pos x="152" y="30"/>
                </a:cxn>
                <a:cxn ang="0">
                  <a:pos x="104" y="83"/>
                </a:cxn>
                <a:cxn ang="0">
                  <a:pos x="126" y="144"/>
                </a:cxn>
                <a:cxn ang="0">
                  <a:pos x="99" y="245"/>
                </a:cxn>
                <a:cxn ang="0">
                  <a:pos x="14" y="180"/>
                </a:cxn>
                <a:cxn ang="0">
                  <a:pos x="11" y="152"/>
                </a:cxn>
                <a:cxn ang="0">
                  <a:pos x="20" y="153"/>
                </a:cxn>
                <a:cxn ang="0">
                  <a:pos x="29" y="154"/>
                </a:cxn>
                <a:cxn ang="0">
                  <a:pos x="38" y="156"/>
                </a:cxn>
                <a:cxn ang="0">
                  <a:pos x="47" y="157"/>
                </a:cxn>
                <a:cxn ang="0">
                  <a:pos x="55" y="160"/>
                </a:cxn>
                <a:cxn ang="0">
                  <a:pos x="63" y="162"/>
                </a:cxn>
                <a:cxn ang="0">
                  <a:pos x="71" y="165"/>
                </a:cxn>
                <a:cxn ang="0">
                  <a:pos x="77" y="168"/>
                </a:cxn>
                <a:cxn ang="0">
                  <a:pos x="79" y="168"/>
                </a:cxn>
                <a:cxn ang="0">
                  <a:pos x="81" y="169"/>
                </a:cxn>
                <a:cxn ang="0">
                  <a:pos x="82" y="169"/>
                </a:cxn>
                <a:cxn ang="0">
                  <a:pos x="84" y="169"/>
                </a:cxn>
                <a:cxn ang="0">
                  <a:pos x="88" y="169"/>
                </a:cxn>
                <a:cxn ang="0">
                  <a:pos x="92" y="168"/>
                </a:cxn>
                <a:cxn ang="0">
                  <a:pos x="96" y="167"/>
                </a:cxn>
                <a:cxn ang="0">
                  <a:pos x="99" y="165"/>
                </a:cxn>
                <a:cxn ang="0">
                  <a:pos x="102" y="162"/>
                </a:cxn>
                <a:cxn ang="0">
                  <a:pos x="104" y="159"/>
                </a:cxn>
                <a:cxn ang="0">
                  <a:pos x="106" y="155"/>
                </a:cxn>
                <a:cxn ang="0">
                  <a:pos x="106" y="150"/>
                </a:cxn>
                <a:cxn ang="0">
                  <a:pos x="106" y="144"/>
                </a:cxn>
                <a:cxn ang="0">
                  <a:pos x="104" y="138"/>
                </a:cxn>
                <a:cxn ang="0">
                  <a:pos x="99" y="133"/>
                </a:cxn>
                <a:cxn ang="0">
                  <a:pos x="94" y="130"/>
                </a:cxn>
              </a:cxnLst>
              <a:rect l="0" t="0" r="r" b="b"/>
              <a:pathLst>
                <a:path w="152" h="245">
                  <a:moveTo>
                    <a:pt x="94" y="130"/>
                  </a:moveTo>
                  <a:lnTo>
                    <a:pt x="94" y="129"/>
                  </a:lnTo>
                  <a:lnTo>
                    <a:pt x="86" y="126"/>
                  </a:lnTo>
                  <a:lnTo>
                    <a:pt x="77" y="123"/>
                  </a:lnTo>
                  <a:lnTo>
                    <a:pt x="69" y="120"/>
                  </a:lnTo>
                  <a:lnTo>
                    <a:pt x="60" y="118"/>
                  </a:lnTo>
                  <a:lnTo>
                    <a:pt x="51" y="115"/>
                  </a:lnTo>
                  <a:lnTo>
                    <a:pt x="41" y="114"/>
                  </a:lnTo>
                  <a:lnTo>
                    <a:pt x="31" y="112"/>
                  </a:lnTo>
                  <a:lnTo>
                    <a:pt x="21" y="111"/>
                  </a:lnTo>
                  <a:lnTo>
                    <a:pt x="17" y="110"/>
                  </a:lnTo>
                  <a:lnTo>
                    <a:pt x="14" y="110"/>
                  </a:lnTo>
                  <a:lnTo>
                    <a:pt x="10" y="110"/>
                  </a:lnTo>
                  <a:lnTo>
                    <a:pt x="6" y="110"/>
                  </a:lnTo>
                  <a:lnTo>
                    <a:pt x="0" y="54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152" y="30"/>
                  </a:lnTo>
                  <a:lnTo>
                    <a:pt x="104" y="83"/>
                  </a:lnTo>
                  <a:lnTo>
                    <a:pt x="126" y="144"/>
                  </a:lnTo>
                  <a:lnTo>
                    <a:pt x="99" y="245"/>
                  </a:lnTo>
                  <a:lnTo>
                    <a:pt x="14" y="180"/>
                  </a:lnTo>
                  <a:lnTo>
                    <a:pt x="11" y="152"/>
                  </a:lnTo>
                  <a:lnTo>
                    <a:pt x="20" y="153"/>
                  </a:lnTo>
                  <a:lnTo>
                    <a:pt x="29" y="154"/>
                  </a:lnTo>
                  <a:lnTo>
                    <a:pt x="38" y="156"/>
                  </a:lnTo>
                  <a:lnTo>
                    <a:pt x="47" y="157"/>
                  </a:lnTo>
                  <a:lnTo>
                    <a:pt x="55" y="160"/>
                  </a:lnTo>
                  <a:lnTo>
                    <a:pt x="63" y="162"/>
                  </a:lnTo>
                  <a:lnTo>
                    <a:pt x="71" y="165"/>
                  </a:lnTo>
                  <a:lnTo>
                    <a:pt x="77" y="168"/>
                  </a:lnTo>
                  <a:lnTo>
                    <a:pt x="79" y="168"/>
                  </a:lnTo>
                  <a:lnTo>
                    <a:pt x="81" y="169"/>
                  </a:lnTo>
                  <a:lnTo>
                    <a:pt x="82" y="169"/>
                  </a:lnTo>
                  <a:lnTo>
                    <a:pt x="84" y="169"/>
                  </a:lnTo>
                  <a:lnTo>
                    <a:pt x="88" y="169"/>
                  </a:lnTo>
                  <a:lnTo>
                    <a:pt x="92" y="168"/>
                  </a:lnTo>
                  <a:lnTo>
                    <a:pt x="96" y="167"/>
                  </a:lnTo>
                  <a:lnTo>
                    <a:pt x="99" y="165"/>
                  </a:lnTo>
                  <a:lnTo>
                    <a:pt x="102" y="162"/>
                  </a:lnTo>
                  <a:lnTo>
                    <a:pt x="104" y="159"/>
                  </a:lnTo>
                  <a:lnTo>
                    <a:pt x="106" y="155"/>
                  </a:lnTo>
                  <a:lnTo>
                    <a:pt x="106" y="150"/>
                  </a:lnTo>
                  <a:lnTo>
                    <a:pt x="106" y="144"/>
                  </a:lnTo>
                  <a:lnTo>
                    <a:pt x="104" y="138"/>
                  </a:lnTo>
                  <a:lnTo>
                    <a:pt x="99" y="133"/>
                  </a:lnTo>
                  <a:lnTo>
                    <a:pt x="94" y="130"/>
                  </a:lnTo>
                  <a:close/>
                </a:path>
              </a:pathLst>
            </a:custGeom>
            <a:solidFill>
              <a:srgbClr val="996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11"/>
            <p:cNvSpPr>
              <a:spLocks/>
            </p:cNvSpPr>
            <p:nvPr/>
          </p:nvSpPr>
          <p:spPr bwMode="auto">
            <a:xfrm>
              <a:off x="2360" y="930"/>
              <a:ext cx="175" cy="92"/>
            </a:xfrm>
            <a:custGeom>
              <a:avLst/>
              <a:gdLst/>
              <a:ahLst/>
              <a:cxnLst>
                <a:cxn ang="0">
                  <a:pos x="50" y="0"/>
                </a:cxn>
                <a:cxn ang="0">
                  <a:pos x="175" y="12"/>
                </a:cxn>
                <a:cxn ang="0">
                  <a:pos x="120" y="92"/>
                </a:cxn>
                <a:cxn ang="0">
                  <a:pos x="0" y="58"/>
                </a:cxn>
                <a:cxn ang="0">
                  <a:pos x="50" y="0"/>
                </a:cxn>
              </a:cxnLst>
              <a:rect l="0" t="0" r="r" b="b"/>
              <a:pathLst>
                <a:path w="175" h="92">
                  <a:moveTo>
                    <a:pt x="50" y="0"/>
                  </a:moveTo>
                  <a:lnTo>
                    <a:pt x="175" y="12"/>
                  </a:lnTo>
                  <a:lnTo>
                    <a:pt x="120" y="92"/>
                  </a:lnTo>
                  <a:lnTo>
                    <a:pt x="0" y="58"/>
                  </a:lnTo>
                  <a:lnTo>
                    <a:pt x="50" y="0"/>
                  </a:lnTo>
                  <a:close/>
                </a:path>
              </a:pathLst>
            </a:custGeom>
            <a:solidFill>
              <a:srgbClr val="9966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12"/>
            <p:cNvSpPr>
              <a:spLocks/>
            </p:cNvSpPr>
            <p:nvPr/>
          </p:nvSpPr>
          <p:spPr bwMode="auto">
            <a:xfrm>
              <a:off x="2245" y="990"/>
              <a:ext cx="125" cy="121"/>
            </a:xfrm>
            <a:custGeom>
              <a:avLst/>
              <a:gdLst/>
              <a:ahLst/>
              <a:cxnLst>
                <a:cxn ang="0">
                  <a:pos x="125" y="60"/>
                </a:cxn>
                <a:cxn ang="0">
                  <a:pos x="125" y="54"/>
                </a:cxn>
                <a:cxn ang="0">
                  <a:pos x="124" y="49"/>
                </a:cxn>
                <a:cxn ang="0">
                  <a:pos x="122" y="43"/>
                </a:cxn>
                <a:cxn ang="0">
                  <a:pos x="121" y="37"/>
                </a:cxn>
                <a:cxn ang="0">
                  <a:pos x="118" y="32"/>
                </a:cxn>
                <a:cxn ang="0">
                  <a:pos x="115" y="27"/>
                </a:cxn>
                <a:cxn ang="0">
                  <a:pos x="111" y="23"/>
                </a:cxn>
                <a:cxn ang="0">
                  <a:pos x="107" y="18"/>
                </a:cxn>
                <a:cxn ang="0">
                  <a:pos x="103" y="14"/>
                </a:cxn>
                <a:cxn ang="0">
                  <a:pos x="98" y="10"/>
                </a:cxn>
                <a:cxn ang="0">
                  <a:pos x="92" y="7"/>
                </a:cxn>
                <a:cxn ang="0">
                  <a:pos x="87" y="4"/>
                </a:cxn>
                <a:cxn ang="0">
                  <a:pos x="81" y="2"/>
                </a:cxn>
                <a:cxn ang="0">
                  <a:pos x="75" y="1"/>
                </a:cxn>
                <a:cxn ang="0">
                  <a:pos x="69" y="0"/>
                </a:cxn>
                <a:cxn ang="0">
                  <a:pos x="63" y="0"/>
                </a:cxn>
                <a:cxn ang="0">
                  <a:pos x="50" y="1"/>
                </a:cxn>
                <a:cxn ang="0">
                  <a:pos x="38" y="4"/>
                </a:cxn>
                <a:cxn ang="0">
                  <a:pos x="28" y="10"/>
                </a:cxn>
                <a:cxn ang="0">
                  <a:pos x="18" y="17"/>
                </a:cxn>
                <a:cxn ang="0">
                  <a:pos x="11" y="26"/>
                </a:cxn>
                <a:cxn ang="0">
                  <a:pos x="5" y="36"/>
                </a:cxn>
                <a:cxn ang="0">
                  <a:pos x="1" y="48"/>
                </a:cxn>
                <a:cxn ang="0">
                  <a:pos x="0" y="60"/>
                </a:cxn>
                <a:cxn ang="0">
                  <a:pos x="1" y="66"/>
                </a:cxn>
                <a:cxn ang="0">
                  <a:pos x="1" y="72"/>
                </a:cxn>
                <a:cxn ang="0">
                  <a:pos x="3" y="77"/>
                </a:cxn>
                <a:cxn ang="0">
                  <a:pos x="5" y="83"/>
                </a:cxn>
                <a:cxn ang="0">
                  <a:pos x="7" y="88"/>
                </a:cxn>
                <a:cxn ang="0">
                  <a:pos x="10" y="93"/>
                </a:cxn>
                <a:cxn ang="0">
                  <a:pos x="14" y="98"/>
                </a:cxn>
                <a:cxn ang="0">
                  <a:pos x="18" y="103"/>
                </a:cxn>
                <a:cxn ang="0">
                  <a:pos x="22" y="107"/>
                </a:cxn>
                <a:cxn ang="0">
                  <a:pos x="28" y="111"/>
                </a:cxn>
                <a:cxn ang="0">
                  <a:pos x="33" y="114"/>
                </a:cxn>
                <a:cxn ang="0">
                  <a:pos x="38" y="117"/>
                </a:cxn>
                <a:cxn ang="0">
                  <a:pos x="44" y="118"/>
                </a:cxn>
                <a:cxn ang="0">
                  <a:pos x="50" y="120"/>
                </a:cxn>
                <a:cxn ang="0">
                  <a:pos x="56" y="121"/>
                </a:cxn>
                <a:cxn ang="0">
                  <a:pos x="63" y="121"/>
                </a:cxn>
                <a:cxn ang="0">
                  <a:pos x="69" y="121"/>
                </a:cxn>
                <a:cxn ang="0">
                  <a:pos x="75" y="120"/>
                </a:cxn>
                <a:cxn ang="0">
                  <a:pos x="81" y="118"/>
                </a:cxn>
                <a:cxn ang="0">
                  <a:pos x="87" y="117"/>
                </a:cxn>
                <a:cxn ang="0">
                  <a:pos x="92" y="114"/>
                </a:cxn>
                <a:cxn ang="0">
                  <a:pos x="98" y="111"/>
                </a:cxn>
                <a:cxn ang="0">
                  <a:pos x="103" y="107"/>
                </a:cxn>
                <a:cxn ang="0">
                  <a:pos x="107" y="103"/>
                </a:cxn>
                <a:cxn ang="0">
                  <a:pos x="111" y="98"/>
                </a:cxn>
                <a:cxn ang="0">
                  <a:pos x="115" y="93"/>
                </a:cxn>
                <a:cxn ang="0">
                  <a:pos x="118" y="88"/>
                </a:cxn>
                <a:cxn ang="0">
                  <a:pos x="121" y="83"/>
                </a:cxn>
                <a:cxn ang="0">
                  <a:pos x="122" y="77"/>
                </a:cxn>
                <a:cxn ang="0">
                  <a:pos x="124" y="72"/>
                </a:cxn>
                <a:cxn ang="0">
                  <a:pos x="125" y="66"/>
                </a:cxn>
                <a:cxn ang="0">
                  <a:pos x="125" y="60"/>
                </a:cxn>
              </a:cxnLst>
              <a:rect l="0" t="0" r="r" b="b"/>
              <a:pathLst>
                <a:path w="125" h="121">
                  <a:moveTo>
                    <a:pt x="125" y="60"/>
                  </a:moveTo>
                  <a:lnTo>
                    <a:pt x="125" y="54"/>
                  </a:lnTo>
                  <a:lnTo>
                    <a:pt x="124" y="49"/>
                  </a:lnTo>
                  <a:lnTo>
                    <a:pt x="122" y="43"/>
                  </a:lnTo>
                  <a:lnTo>
                    <a:pt x="121" y="37"/>
                  </a:lnTo>
                  <a:lnTo>
                    <a:pt x="118" y="32"/>
                  </a:lnTo>
                  <a:lnTo>
                    <a:pt x="115" y="27"/>
                  </a:lnTo>
                  <a:lnTo>
                    <a:pt x="111" y="23"/>
                  </a:lnTo>
                  <a:lnTo>
                    <a:pt x="107" y="18"/>
                  </a:lnTo>
                  <a:lnTo>
                    <a:pt x="103" y="14"/>
                  </a:lnTo>
                  <a:lnTo>
                    <a:pt x="98" y="10"/>
                  </a:lnTo>
                  <a:lnTo>
                    <a:pt x="92" y="7"/>
                  </a:lnTo>
                  <a:lnTo>
                    <a:pt x="87" y="4"/>
                  </a:lnTo>
                  <a:lnTo>
                    <a:pt x="81" y="2"/>
                  </a:lnTo>
                  <a:lnTo>
                    <a:pt x="75" y="1"/>
                  </a:lnTo>
                  <a:lnTo>
                    <a:pt x="69" y="0"/>
                  </a:lnTo>
                  <a:lnTo>
                    <a:pt x="63" y="0"/>
                  </a:lnTo>
                  <a:lnTo>
                    <a:pt x="50" y="1"/>
                  </a:lnTo>
                  <a:lnTo>
                    <a:pt x="38" y="4"/>
                  </a:lnTo>
                  <a:lnTo>
                    <a:pt x="28" y="10"/>
                  </a:lnTo>
                  <a:lnTo>
                    <a:pt x="18" y="17"/>
                  </a:lnTo>
                  <a:lnTo>
                    <a:pt x="11" y="26"/>
                  </a:lnTo>
                  <a:lnTo>
                    <a:pt x="5" y="36"/>
                  </a:lnTo>
                  <a:lnTo>
                    <a:pt x="1" y="48"/>
                  </a:lnTo>
                  <a:lnTo>
                    <a:pt x="0" y="60"/>
                  </a:lnTo>
                  <a:lnTo>
                    <a:pt x="1" y="66"/>
                  </a:lnTo>
                  <a:lnTo>
                    <a:pt x="1" y="72"/>
                  </a:lnTo>
                  <a:lnTo>
                    <a:pt x="3" y="77"/>
                  </a:lnTo>
                  <a:lnTo>
                    <a:pt x="5" y="83"/>
                  </a:lnTo>
                  <a:lnTo>
                    <a:pt x="7" y="88"/>
                  </a:lnTo>
                  <a:lnTo>
                    <a:pt x="10" y="93"/>
                  </a:lnTo>
                  <a:lnTo>
                    <a:pt x="14" y="98"/>
                  </a:lnTo>
                  <a:lnTo>
                    <a:pt x="18" y="103"/>
                  </a:lnTo>
                  <a:lnTo>
                    <a:pt x="22" y="107"/>
                  </a:lnTo>
                  <a:lnTo>
                    <a:pt x="28" y="111"/>
                  </a:lnTo>
                  <a:lnTo>
                    <a:pt x="33" y="114"/>
                  </a:lnTo>
                  <a:lnTo>
                    <a:pt x="38" y="117"/>
                  </a:lnTo>
                  <a:lnTo>
                    <a:pt x="44" y="118"/>
                  </a:lnTo>
                  <a:lnTo>
                    <a:pt x="50" y="120"/>
                  </a:lnTo>
                  <a:lnTo>
                    <a:pt x="56" y="121"/>
                  </a:lnTo>
                  <a:lnTo>
                    <a:pt x="63" y="121"/>
                  </a:lnTo>
                  <a:lnTo>
                    <a:pt x="69" y="121"/>
                  </a:lnTo>
                  <a:lnTo>
                    <a:pt x="75" y="120"/>
                  </a:lnTo>
                  <a:lnTo>
                    <a:pt x="81" y="118"/>
                  </a:lnTo>
                  <a:lnTo>
                    <a:pt x="87" y="117"/>
                  </a:lnTo>
                  <a:lnTo>
                    <a:pt x="92" y="114"/>
                  </a:lnTo>
                  <a:lnTo>
                    <a:pt x="98" y="111"/>
                  </a:lnTo>
                  <a:lnTo>
                    <a:pt x="103" y="107"/>
                  </a:lnTo>
                  <a:lnTo>
                    <a:pt x="107" y="103"/>
                  </a:lnTo>
                  <a:lnTo>
                    <a:pt x="111" y="98"/>
                  </a:lnTo>
                  <a:lnTo>
                    <a:pt x="115" y="93"/>
                  </a:lnTo>
                  <a:lnTo>
                    <a:pt x="118" y="88"/>
                  </a:lnTo>
                  <a:lnTo>
                    <a:pt x="121" y="83"/>
                  </a:lnTo>
                  <a:lnTo>
                    <a:pt x="122" y="77"/>
                  </a:lnTo>
                  <a:lnTo>
                    <a:pt x="124" y="72"/>
                  </a:lnTo>
                  <a:lnTo>
                    <a:pt x="125" y="66"/>
                  </a:lnTo>
                  <a:lnTo>
                    <a:pt x="125" y="6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13"/>
            <p:cNvSpPr>
              <a:spLocks/>
            </p:cNvSpPr>
            <p:nvPr/>
          </p:nvSpPr>
          <p:spPr bwMode="auto">
            <a:xfrm>
              <a:off x="2269" y="1013"/>
              <a:ext cx="78" cy="75"/>
            </a:xfrm>
            <a:custGeom>
              <a:avLst/>
              <a:gdLst/>
              <a:ahLst/>
              <a:cxnLst>
                <a:cxn ang="0">
                  <a:pos x="39" y="75"/>
                </a:cxn>
                <a:cxn ang="0">
                  <a:pos x="35" y="75"/>
                </a:cxn>
                <a:cxn ang="0">
                  <a:pos x="31" y="74"/>
                </a:cxn>
                <a:cxn ang="0">
                  <a:pos x="27" y="73"/>
                </a:cxn>
                <a:cxn ang="0">
                  <a:pos x="23" y="72"/>
                </a:cxn>
                <a:cxn ang="0">
                  <a:pos x="20" y="70"/>
                </a:cxn>
                <a:cxn ang="0">
                  <a:pos x="16" y="68"/>
                </a:cxn>
                <a:cxn ang="0">
                  <a:pos x="13" y="66"/>
                </a:cxn>
                <a:cxn ang="0">
                  <a:pos x="10" y="63"/>
                </a:cxn>
                <a:cxn ang="0">
                  <a:pos x="6" y="57"/>
                </a:cxn>
                <a:cxn ang="0">
                  <a:pos x="2" y="51"/>
                </a:cxn>
                <a:cxn ang="0">
                  <a:pos x="0" y="45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2" y="23"/>
                </a:cxn>
                <a:cxn ang="0">
                  <a:pos x="6" y="17"/>
                </a:cxn>
                <a:cxn ang="0">
                  <a:pos x="10" y="11"/>
                </a:cxn>
                <a:cxn ang="0">
                  <a:pos x="13" y="9"/>
                </a:cxn>
                <a:cxn ang="0">
                  <a:pos x="16" y="7"/>
                </a:cxn>
                <a:cxn ang="0">
                  <a:pos x="20" y="5"/>
                </a:cxn>
                <a:cxn ang="0">
                  <a:pos x="23" y="3"/>
                </a:cxn>
                <a:cxn ang="0">
                  <a:pos x="27" y="2"/>
                </a:cxn>
                <a:cxn ang="0">
                  <a:pos x="31" y="1"/>
                </a:cxn>
                <a:cxn ang="0">
                  <a:pos x="35" y="0"/>
                </a:cxn>
                <a:cxn ang="0">
                  <a:pos x="39" y="0"/>
                </a:cxn>
                <a:cxn ang="0">
                  <a:pos x="43" y="0"/>
                </a:cxn>
                <a:cxn ang="0">
                  <a:pos x="47" y="1"/>
                </a:cxn>
                <a:cxn ang="0">
                  <a:pos x="50" y="2"/>
                </a:cxn>
                <a:cxn ang="0">
                  <a:pos x="54" y="3"/>
                </a:cxn>
                <a:cxn ang="0">
                  <a:pos x="58" y="5"/>
                </a:cxn>
                <a:cxn ang="0">
                  <a:pos x="61" y="7"/>
                </a:cxn>
                <a:cxn ang="0">
                  <a:pos x="64" y="9"/>
                </a:cxn>
                <a:cxn ang="0">
                  <a:pos x="67" y="11"/>
                </a:cxn>
                <a:cxn ang="0">
                  <a:pos x="71" y="17"/>
                </a:cxn>
                <a:cxn ang="0">
                  <a:pos x="75" y="23"/>
                </a:cxn>
                <a:cxn ang="0">
                  <a:pos x="77" y="30"/>
                </a:cxn>
                <a:cxn ang="0">
                  <a:pos x="78" y="37"/>
                </a:cxn>
                <a:cxn ang="0">
                  <a:pos x="77" y="45"/>
                </a:cxn>
                <a:cxn ang="0">
                  <a:pos x="75" y="51"/>
                </a:cxn>
                <a:cxn ang="0">
                  <a:pos x="71" y="58"/>
                </a:cxn>
                <a:cxn ang="0">
                  <a:pos x="66" y="64"/>
                </a:cxn>
                <a:cxn ang="0">
                  <a:pos x="60" y="68"/>
                </a:cxn>
                <a:cxn ang="0">
                  <a:pos x="54" y="72"/>
                </a:cxn>
                <a:cxn ang="0">
                  <a:pos x="47" y="74"/>
                </a:cxn>
                <a:cxn ang="0">
                  <a:pos x="39" y="75"/>
                </a:cxn>
              </a:cxnLst>
              <a:rect l="0" t="0" r="r" b="b"/>
              <a:pathLst>
                <a:path w="78" h="75">
                  <a:moveTo>
                    <a:pt x="39" y="75"/>
                  </a:moveTo>
                  <a:lnTo>
                    <a:pt x="35" y="75"/>
                  </a:lnTo>
                  <a:lnTo>
                    <a:pt x="31" y="74"/>
                  </a:lnTo>
                  <a:lnTo>
                    <a:pt x="27" y="73"/>
                  </a:lnTo>
                  <a:lnTo>
                    <a:pt x="23" y="72"/>
                  </a:lnTo>
                  <a:lnTo>
                    <a:pt x="20" y="70"/>
                  </a:lnTo>
                  <a:lnTo>
                    <a:pt x="16" y="68"/>
                  </a:lnTo>
                  <a:lnTo>
                    <a:pt x="13" y="66"/>
                  </a:lnTo>
                  <a:lnTo>
                    <a:pt x="10" y="63"/>
                  </a:lnTo>
                  <a:lnTo>
                    <a:pt x="6" y="57"/>
                  </a:lnTo>
                  <a:lnTo>
                    <a:pt x="2" y="51"/>
                  </a:lnTo>
                  <a:lnTo>
                    <a:pt x="0" y="45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2" y="23"/>
                  </a:lnTo>
                  <a:lnTo>
                    <a:pt x="6" y="17"/>
                  </a:lnTo>
                  <a:lnTo>
                    <a:pt x="10" y="11"/>
                  </a:lnTo>
                  <a:lnTo>
                    <a:pt x="13" y="9"/>
                  </a:lnTo>
                  <a:lnTo>
                    <a:pt x="16" y="7"/>
                  </a:lnTo>
                  <a:lnTo>
                    <a:pt x="20" y="5"/>
                  </a:lnTo>
                  <a:lnTo>
                    <a:pt x="23" y="3"/>
                  </a:lnTo>
                  <a:lnTo>
                    <a:pt x="27" y="2"/>
                  </a:lnTo>
                  <a:lnTo>
                    <a:pt x="31" y="1"/>
                  </a:lnTo>
                  <a:lnTo>
                    <a:pt x="35" y="0"/>
                  </a:lnTo>
                  <a:lnTo>
                    <a:pt x="39" y="0"/>
                  </a:lnTo>
                  <a:lnTo>
                    <a:pt x="43" y="0"/>
                  </a:lnTo>
                  <a:lnTo>
                    <a:pt x="47" y="1"/>
                  </a:lnTo>
                  <a:lnTo>
                    <a:pt x="50" y="2"/>
                  </a:lnTo>
                  <a:lnTo>
                    <a:pt x="54" y="3"/>
                  </a:lnTo>
                  <a:lnTo>
                    <a:pt x="58" y="5"/>
                  </a:lnTo>
                  <a:lnTo>
                    <a:pt x="61" y="7"/>
                  </a:lnTo>
                  <a:lnTo>
                    <a:pt x="64" y="9"/>
                  </a:lnTo>
                  <a:lnTo>
                    <a:pt x="67" y="11"/>
                  </a:lnTo>
                  <a:lnTo>
                    <a:pt x="71" y="17"/>
                  </a:lnTo>
                  <a:lnTo>
                    <a:pt x="75" y="23"/>
                  </a:lnTo>
                  <a:lnTo>
                    <a:pt x="77" y="30"/>
                  </a:lnTo>
                  <a:lnTo>
                    <a:pt x="78" y="37"/>
                  </a:lnTo>
                  <a:lnTo>
                    <a:pt x="77" y="45"/>
                  </a:lnTo>
                  <a:lnTo>
                    <a:pt x="75" y="51"/>
                  </a:lnTo>
                  <a:lnTo>
                    <a:pt x="71" y="58"/>
                  </a:lnTo>
                  <a:lnTo>
                    <a:pt x="66" y="64"/>
                  </a:lnTo>
                  <a:lnTo>
                    <a:pt x="60" y="68"/>
                  </a:lnTo>
                  <a:lnTo>
                    <a:pt x="54" y="72"/>
                  </a:lnTo>
                  <a:lnTo>
                    <a:pt x="47" y="74"/>
                  </a:lnTo>
                  <a:lnTo>
                    <a:pt x="39" y="7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14"/>
            <p:cNvSpPr>
              <a:spLocks/>
            </p:cNvSpPr>
            <p:nvPr/>
          </p:nvSpPr>
          <p:spPr bwMode="auto">
            <a:xfrm>
              <a:off x="2380" y="1044"/>
              <a:ext cx="27" cy="28"/>
            </a:xfrm>
            <a:custGeom>
              <a:avLst/>
              <a:gdLst/>
              <a:ahLst/>
              <a:cxnLst>
                <a:cxn ang="0">
                  <a:pos x="14" y="0"/>
                </a:cxn>
                <a:cxn ang="0">
                  <a:pos x="19" y="1"/>
                </a:cxn>
                <a:cxn ang="0">
                  <a:pos x="23" y="4"/>
                </a:cxn>
                <a:cxn ang="0">
                  <a:pos x="26" y="8"/>
                </a:cxn>
                <a:cxn ang="0">
                  <a:pos x="27" y="14"/>
                </a:cxn>
                <a:cxn ang="0">
                  <a:pos x="26" y="19"/>
                </a:cxn>
                <a:cxn ang="0">
                  <a:pos x="23" y="24"/>
                </a:cxn>
                <a:cxn ang="0">
                  <a:pos x="19" y="27"/>
                </a:cxn>
                <a:cxn ang="0">
                  <a:pos x="14" y="28"/>
                </a:cxn>
                <a:cxn ang="0">
                  <a:pos x="9" y="27"/>
                </a:cxn>
                <a:cxn ang="0">
                  <a:pos x="4" y="24"/>
                </a:cxn>
                <a:cxn ang="0">
                  <a:pos x="1" y="19"/>
                </a:cxn>
                <a:cxn ang="0">
                  <a:pos x="0" y="14"/>
                </a:cxn>
                <a:cxn ang="0">
                  <a:pos x="1" y="8"/>
                </a:cxn>
                <a:cxn ang="0">
                  <a:pos x="4" y="4"/>
                </a:cxn>
                <a:cxn ang="0">
                  <a:pos x="9" y="1"/>
                </a:cxn>
                <a:cxn ang="0">
                  <a:pos x="14" y="0"/>
                </a:cxn>
              </a:cxnLst>
              <a:rect l="0" t="0" r="r" b="b"/>
              <a:pathLst>
                <a:path w="27" h="28">
                  <a:moveTo>
                    <a:pt x="14" y="0"/>
                  </a:moveTo>
                  <a:lnTo>
                    <a:pt x="19" y="1"/>
                  </a:lnTo>
                  <a:lnTo>
                    <a:pt x="23" y="4"/>
                  </a:lnTo>
                  <a:lnTo>
                    <a:pt x="26" y="8"/>
                  </a:lnTo>
                  <a:lnTo>
                    <a:pt x="27" y="14"/>
                  </a:lnTo>
                  <a:lnTo>
                    <a:pt x="26" y="19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4" y="28"/>
                  </a:lnTo>
                  <a:lnTo>
                    <a:pt x="9" y="27"/>
                  </a:lnTo>
                  <a:lnTo>
                    <a:pt x="4" y="24"/>
                  </a:lnTo>
                  <a:lnTo>
                    <a:pt x="1" y="19"/>
                  </a:lnTo>
                  <a:lnTo>
                    <a:pt x="0" y="14"/>
                  </a:lnTo>
                  <a:lnTo>
                    <a:pt x="1" y="8"/>
                  </a:lnTo>
                  <a:lnTo>
                    <a:pt x="4" y="4"/>
                  </a:lnTo>
                  <a:lnTo>
                    <a:pt x="9" y="1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15"/>
            <p:cNvSpPr>
              <a:spLocks/>
            </p:cNvSpPr>
            <p:nvPr/>
          </p:nvSpPr>
          <p:spPr bwMode="auto">
            <a:xfrm>
              <a:off x="2294" y="1036"/>
              <a:ext cx="27" cy="28"/>
            </a:xfrm>
            <a:custGeom>
              <a:avLst/>
              <a:gdLst/>
              <a:ahLst/>
              <a:cxnLst>
                <a:cxn ang="0">
                  <a:pos x="14" y="0"/>
                </a:cxn>
                <a:cxn ang="0">
                  <a:pos x="19" y="1"/>
                </a:cxn>
                <a:cxn ang="0">
                  <a:pos x="23" y="4"/>
                </a:cxn>
                <a:cxn ang="0">
                  <a:pos x="26" y="9"/>
                </a:cxn>
                <a:cxn ang="0">
                  <a:pos x="27" y="14"/>
                </a:cxn>
                <a:cxn ang="0">
                  <a:pos x="26" y="19"/>
                </a:cxn>
                <a:cxn ang="0">
                  <a:pos x="23" y="24"/>
                </a:cxn>
                <a:cxn ang="0">
                  <a:pos x="19" y="27"/>
                </a:cxn>
                <a:cxn ang="0">
                  <a:pos x="14" y="28"/>
                </a:cxn>
                <a:cxn ang="0">
                  <a:pos x="8" y="27"/>
                </a:cxn>
                <a:cxn ang="0">
                  <a:pos x="4" y="24"/>
                </a:cxn>
                <a:cxn ang="0">
                  <a:pos x="1" y="19"/>
                </a:cxn>
                <a:cxn ang="0">
                  <a:pos x="0" y="14"/>
                </a:cxn>
                <a:cxn ang="0">
                  <a:pos x="1" y="9"/>
                </a:cxn>
                <a:cxn ang="0">
                  <a:pos x="4" y="4"/>
                </a:cxn>
                <a:cxn ang="0">
                  <a:pos x="8" y="1"/>
                </a:cxn>
                <a:cxn ang="0">
                  <a:pos x="14" y="0"/>
                </a:cxn>
              </a:cxnLst>
              <a:rect l="0" t="0" r="r" b="b"/>
              <a:pathLst>
                <a:path w="27" h="28">
                  <a:moveTo>
                    <a:pt x="14" y="0"/>
                  </a:moveTo>
                  <a:lnTo>
                    <a:pt x="19" y="1"/>
                  </a:lnTo>
                  <a:lnTo>
                    <a:pt x="23" y="4"/>
                  </a:lnTo>
                  <a:lnTo>
                    <a:pt x="26" y="9"/>
                  </a:lnTo>
                  <a:lnTo>
                    <a:pt x="27" y="14"/>
                  </a:lnTo>
                  <a:lnTo>
                    <a:pt x="26" y="19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4" y="28"/>
                  </a:lnTo>
                  <a:lnTo>
                    <a:pt x="8" y="27"/>
                  </a:lnTo>
                  <a:lnTo>
                    <a:pt x="4" y="24"/>
                  </a:lnTo>
                  <a:lnTo>
                    <a:pt x="1" y="19"/>
                  </a:lnTo>
                  <a:lnTo>
                    <a:pt x="0" y="14"/>
                  </a:lnTo>
                  <a:lnTo>
                    <a:pt x="1" y="9"/>
                  </a:lnTo>
                  <a:lnTo>
                    <a:pt x="4" y="4"/>
                  </a:lnTo>
                  <a:lnTo>
                    <a:pt x="8" y="1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90" name="Group 6"/>
          <p:cNvGrpSpPr>
            <a:grpSpLocks noChangeAspect="1"/>
          </p:cNvGrpSpPr>
          <p:nvPr/>
        </p:nvGrpSpPr>
        <p:grpSpPr bwMode="auto">
          <a:xfrm>
            <a:off x="6084168" y="4653136"/>
            <a:ext cx="724960" cy="792088"/>
            <a:chOff x="2245" y="890"/>
            <a:chExt cx="486" cy="568"/>
          </a:xfrm>
          <a:solidFill>
            <a:schemeClr val="lt1"/>
          </a:solidFill>
        </p:grpSpPr>
        <p:sp>
          <p:nvSpPr>
            <p:cNvPr id="92" name="Freeform 7"/>
            <p:cNvSpPr>
              <a:spLocks/>
            </p:cNvSpPr>
            <p:nvPr/>
          </p:nvSpPr>
          <p:spPr bwMode="auto">
            <a:xfrm>
              <a:off x="2255" y="890"/>
              <a:ext cx="476" cy="568"/>
            </a:xfrm>
            <a:custGeom>
              <a:avLst/>
              <a:gdLst/>
              <a:ahLst/>
              <a:cxnLst>
                <a:cxn ang="0">
                  <a:pos x="476" y="248"/>
                </a:cxn>
                <a:cxn ang="0">
                  <a:pos x="426" y="79"/>
                </a:cxn>
                <a:cxn ang="0">
                  <a:pos x="415" y="26"/>
                </a:cxn>
                <a:cxn ang="0">
                  <a:pos x="139" y="0"/>
                </a:cxn>
                <a:cxn ang="0">
                  <a:pos x="62" y="91"/>
                </a:cxn>
                <a:cxn ang="0">
                  <a:pos x="58" y="119"/>
                </a:cxn>
                <a:cxn ang="0">
                  <a:pos x="8" y="176"/>
                </a:cxn>
                <a:cxn ang="0">
                  <a:pos x="26" y="335"/>
                </a:cxn>
                <a:cxn ang="0">
                  <a:pos x="123" y="408"/>
                </a:cxn>
                <a:cxn ang="0">
                  <a:pos x="87" y="513"/>
                </a:cxn>
                <a:cxn ang="0">
                  <a:pos x="27" y="482"/>
                </a:cxn>
                <a:cxn ang="0">
                  <a:pos x="24" y="481"/>
                </a:cxn>
                <a:cxn ang="0">
                  <a:pos x="20" y="480"/>
                </a:cxn>
                <a:cxn ang="0">
                  <a:pos x="16" y="480"/>
                </a:cxn>
                <a:cxn ang="0">
                  <a:pos x="13" y="481"/>
                </a:cxn>
                <a:cxn ang="0">
                  <a:pos x="10" y="482"/>
                </a:cxn>
                <a:cxn ang="0">
                  <a:pos x="7" y="484"/>
                </a:cxn>
                <a:cxn ang="0">
                  <a:pos x="4" y="487"/>
                </a:cxn>
                <a:cxn ang="0">
                  <a:pos x="1" y="490"/>
                </a:cxn>
                <a:cxn ang="0">
                  <a:pos x="0" y="498"/>
                </a:cxn>
                <a:cxn ang="0">
                  <a:pos x="0" y="505"/>
                </a:cxn>
                <a:cxn ang="0">
                  <a:pos x="4" y="511"/>
                </a:cxn>
                <a:cxn ang="0">
                  <a:pos x="10" y="516"/>
                </a:cxn>
                <a:cxn ang="0">
                  <a:pos x="108" y="567"/>
                </a:cxn>
                <a:cxn ang="0">
                  <a:pos x="156" y="430"/>
                </a:cxn>
                <a:cxn ang="0">
                  <a:pos x="254" y="425"/>
                </a:cxn>
                <a:cxn ang="0">
                  <a:pos x="255" y="426"/>
                </a:cxn>
                <a:cxn ang="0">
                  <a:pos x="255" y="426"/>
                </a:cxn>
                <a:cxn ang="0">
                  <a:pos x="255" y="427"/>
                </a:cxn>
                <a:cxn ang="0">
                  <a:pos x="255" y="427"/>
                </a:cxn>
                <a:cxn ang="0">
                  <a:pos x="313" y="513"/>
                </a:cxn>
                <a:cxn ang="0">
                  <a:pos x="252" y="531"/>
                </a:cxn>
                <a:cxn ang="0">
                  <a:pos x="246" y="534"/>
                </a:cxn>
                <a:cxn ang="0">
                  <a:pos x="241" y="540"/>
                </a:cxn>
                <a:cxn ang="0">
                  <a:pos x="239" y="547"/>
                </a:cxn>
                <a:cxn ang="0">
                  <a:pos x="240" y="555"/>
                </a:cxn>
                <a:cxn ang="0">
                  <a:pos x="241" y="558"/>
                </a:cxn>
                <a:cxn ang="0">
                  <a:pos x="243" y="561"/>
                </a:cxn>
                <a:cxn ang="0">
                  <a:pos x="246" y="564"/>
                </a:cxn>
                <a:cxn ang="0">
                  <a:pos x="249" y="566"/>
                </a:cxn>
                <a:cxn ang="0">
                  <a:pos x="252" y="567"/>
                </a:cxn>
                <a:cxn ang="0">
                  <a:pos x="256" y="568"/>
                </a:cxn>
                <a:cxn ang="0">
                  <a:pos x="260" y="568"/>
                </a:cxn>
                <a:cxn ang="0">
                  <a:pos x="263" y="567"/>
                </a:cxn>
                <a:cxn ang="0">
                  <a:pos x="373" y="534"/>
                </a:cxn>
                <a:cxn ang="0">
                  <a:pos x="298" y="422"/>
                </a:cxn>
                <a:cxn ang="0">
                  <a:pos x="382" y="418"/>
                </a:cxn>
                <a:cxn ang="0">
                  <a:pos x="386" y="321"/>
                </a:cxn>
                <a:cxn ang="0">
                  <a:pos x="476" y="248"/>
                </a:cxn>
              </a:cxnLst>
              <a:rect l="0" t="0" r="r" b="b"/>
              <a:pathLst>
                <a:path w="476" h="568">
                  <a:moveTo>
                    <a:pt x="476" y="248"/>
                  </a:moveTo>
                  <a:lnTo>
                    <a:pt x="426" y="79"/>
                  </a:lnTo>
                  <a:lnTo>
                    <a:pt x="415" y="26"/>
                  </a:lnTo>
                  <a:lnTo>
                    <a:pt x="139" y="0"/>
                  </a:lnTo>
                  <a:lnTo>
                    <a:pt x="62" y="91"/>
                  </a:lnTo>
                  <a:lnTo>
                    <a:pt x="58" y="119"/>
                  </a:lnTo>
                  <a:lnTo>
                    <a:pt x="8" y="176"/>
                  </a:lnTo>
                  <a:lnTo>
                    <a:pt x="26" y="335"/>
                  </a:lnTo>
                  <a:lnTo>
                    <a:pt x="123" y="408"/>
                  </a:lnTo>
                  <a:lnTo>
                    <a:pt x="87" y="513"/>
                  </a:lnTo>
                  <a:lnTo>
                    <a:pt x="27" y="482"/>
                  </a:lnTo>
                  <a:lnTo>
                    <a:pt x="24" y="481"/>
                  </a:lnTo>
                  <a:lnTo>
                    <a:pt x="20" y="480"/>
                  </a:lnTo>
                  <a:lnTo>
                    <a:pt x="16" y="480"/>
                  </a:lnTo>
                  <a:lnTo>
                    <a:pt x="13" y="481"/>
                  </a:lnTo>
                  <a:lnTo>
                    <a:pt x="10" y="482"/>
                  </a:lnTo>
                  <a:lnTo>
                    <a:pt x="7" y="484"/>
                  </a:lnTo>
                  <a:lnTo>
                    <a:pt x="4" y="487"/>
                  </a:lnTo>
                  <a:lnTo>
                    <a:pt x="1" y="490"/>
                  </a:lnTo>
                  <a:lnTo>
                    <a:pt x="0" y="498"/>
                  </a:lnTo>
                  <a:lnTo>
                    <a:pt x="0" y="505"/>
                  </a:lnTo>
                  <a:lnTo>
                    <a:pt x="4" y="511"/>
                  </a:lnTo>
                  <a:lnTo>
                    <a:pt x="10" y="516"/>
                  </a:lnTo>
                  <a:lnTo>
                    <a:pt x="108" y="567"/>
                  </a:lnTo>
                  <a:lnTo>
                    <a:pt x="156" y="430"/>
                  </a:lnTo>
                  <a:lnTo>
                    <a:pt x="254" y="425"/>
                  </a:lnTo>
                  <a:lnTo>
                    <a:pt x="255" y="426"/>
                  </a:lnTo>
                  <a:lnTo>
                    <a:pt x="255" y="426"/>
                  </a:lnTo>
                  <a:lnTo>
                    <a:pt x="255" y="427"/>
                  </a:lnTo>
                  <a:lnTo>
                    <a:pt x="255" y="427"/>
                  </a:lnTo>
                  <a:lnTo>
                    <a:pt x="313" y="513"/>
                  </a:lnTo>
                  <a:lnTo>
                    <a:pt x="252" y="531"/>
                  </a:lnTo>
                  <a:lnTo>
                    <a:pt x="246" y="534"/>
                  </a:lnTo>
                  <a:lnTo>
                    <a:pt x="241" y="540"/>
                  </a:lnTo>
                  <a:lnTo>
                    <a:pt x="239" y="547"/>
                  </a:lnTo>
                  <a:lnTo>
                    <a:pt x="240" y="555"/>
                  </a:lnTo>
                  <a:lnTo>
                    <a:pt x="241" y="558"/>
                  </a:lnTo>
                  <a:lnTo>
                    <a:pt x="243" y="561"/>
                  </a:lnTo>
                  <a:lnTo>
                    <a:pt x="246" y="564"/>
                  </a:lnTo>
                  <a:lnTo>
                    <a:pt x="249" y="566"/>
                  </a:lnTo>
                  <a:lnTo>
                    <a:pt x="252" y="567"/>
                  </a:lnTo>
                  <a:lnTo>
                    <a:pt x="256" y="568"/>
                  </a:lnTo>
                  <a:lnTo>
                    <a:pt x="260" y="568"/>
                  </a:lnTo>
                  <a:lnTo>
                    <a:pt x="263" y="567"/>
                  </a:lnTo>
                  <a:lnTo>
                    <a:pt x="373" y="534"/>
                  </a:lnTo>
                  <a:lnTo>
                    <a:pt x="298" y="422"/>
                  </a:lnTo>
                  <a:lnTo>
                    <a:pt x="382" y="418"/>
                  </a:lnTo>
                  <a:lnTo>
                    <a:pt x="386" y="321"/>
                  </a:lnTo>
                  <a:lnTo>
                    <a:pt x="476" y="248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8"/>
            <p:cNvSpPr>
              <a:spLocks/>
            </p:cNvSpPr>
            <p:nvPr/>
          </p:nvSpPr>
          <p:spPr bwMode="auto">
            <a:xfrm>
              <a:off x="2460" y="946"/>
              <a:ext cx="228" cy="234"/>
            </a:xfrm>
            <a:custGeom>
              <a:avLst/>
              <a:gdLst/>
              <a:ahLst/>
              <a:cxnLst>
                <a:cxn ang="0">
                  <a:pos x="228" y="178"/>
                </a:cxn>
                <a:cxn ang="0">
                  <a:pos x="160" y="234"/>
                </a:cxn>
                <a:cxn ang="0">
                  <a:pos x="0" y="159"/>
                </a:cxn>
                <a:cxn ang="0">
                  <a:pos x="35" y="120"/>
                </a:cxn>
                <a:cxn ang="0">
                  <a:pos x="36" y="120"/>
                </a:cxn>
                <a:cxn ang="0">
                  <a:pos x="119" y="0"/>
                </a:cxn>
                <a:cxn ang="0">
                  <a:pos x="178" y="6"/>
                </a:cxn>
                <a:cxn ang="0">
                  <a:pos x="184" y="33"/>
                </a:cxn>
                <a:cxn ang="0">
                  <a:pos x="228" y="178"/>
                </a:cxn>
              </a:cxnLst>
              <a:rect l="0" t="0" r="r" b="b"/>
              <a:pathLst>
                <a:path w="228" h="234">
                  <a:moveTo>
                    <a:pt x="228" y="178"/>
                  </a:moveTo>
                  <a:lnTo>
                    <a:pt x="160" y="234"/>
                  </a:lnTo>
                  <a:lnTo>
                    <a:pt x="0" y="159"/>
                  </a:lnTo>
                  <a:lnTo>
                    <a:pt x="35" y="120"/>
                  </a:lnTo>
                  <a:lnTo>
                    <a:pt x="36" y="120"/>
                  </a:lnTo>
                  <a:lnTo>
                    <a:pt x="119" y="0"/>
                  </a:lnTo>
                  <a:lnTo>
                    <a:pt x="178" y="6"/>
                  </a:lnTo>
                  <a:lnTo>
                    <a:pt x="184" y="33"/>
                  </a:lnTo>
                  <a:lnTo>
                    <a:pt x="228" y="178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9"/>
            <p:cNvSpPr>
              <a:spLocks/>
            </p:cNvSpPr>
            <p:nvPr/>
          </p:nvSpPr>
          <p:spPr bwMode="auto">
            <a:xfrm>
              <a:off x="2438" y="1148"/>
              <a:ext cx="165" cy="133"/>
            </a:xfrm>
            <a:custGeom>
              <a:avLst/>
              <a:gdLst/>
              <a:ahLst/>
              <a:cxnLst>
                <a:cxn ang="0">
                  <a:pos x="0" y="133"/>
                </a:cxn>
                <a:cxn ang="0">
                  <a:pos x="31" y="18"/>
                </a:cxn>
                <a:cxn ang="0">
                  <a:pos x="25" y="0"/>
                </a:cxn>
                <a:cxn ang="0">
                  <a:pos x="165" y="66"/>
                </a:cxn>
                <a:cxn ang="0">
                  <a:pos x="162" y="123"/>
                </a:cxn>
                <a:cxn ang="0">
                  <a:pos x="0" y="133"/>
                </a:cxn>
              </a:cxnLst>
              <a:rect l="0" t="0" r="r" b="b"/>
              <a:pathLst>
                <a:path w="165" h="133">
                  <a:moveTo>
                    <a:pt x="0" y="133"/>
                  </a:moveTo>
                  <a:lnTo>
                    <a:pt x="31" y="18"/>
                  </a:lnTo>
                  <a:lnTo>
                    <a:pt x="25" y="0"/>
                  </a:lnTo>
                  <a:lnTo>
                    <a:pt x="165" y="66"/>
                  </a:lnTo>
                  <a:lnTo>
                    <a:pt x="162" y="123"/>
                  </a:lnTo>
                  <a:lnTo>
                    <a:pt x="0" y="133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10"/>
            <p:cNvSpPr>
              <a:spLocks/>
            </p:cNvSpPr>
            <p:nvPr/>
          </p:nvSpPr>
          <p:spPr bwMode="auto">
            <a:xfrm>
              <a:off x="2303" y="1024"/>
              <a:ext cx="152" cy="245"/>
            </a:xfrm>
            <a:custGeom>
              <a:avLst/>
              <a:gdLst/>
              <a:ahLst/>
              <a:cxnLst>
                <a:cxn ang="0">
                  <a:pos x="94" y="130"/>
                </a:cxn>
                <a:cxn ang="0">
                  <a:pos x="94" y="129"/>
                </a:cxn>
                <a:cxn ang="0">
                  <a:pos x="86" y="126"/>
                </a:cxn>
                <a:cxn ang="0">
                  <a:pos x="77" y="123"/>
                </a:cxn>
                <a:cxn ang="0">
                  <a:pos x="69" y="120"/>
                </a:cxn>
                <a:cxn ang="0">
                  <a:pos x="60" y="118"/>
                </a:cxn>
                <a:cxn ang="0">
                  <a:pos x="51" y="115"/>
                </a:cxn>
                <a:cxn ang="0">
                  <a:pos x="41" y="114"/>
                </a:cxn>
                <a:cxn ang="0">
                  <a:pos x="31" y="112"/>
                </a:cxn>
                <a:cxn ang="0">
                  <a:pos x="21" y="111"/>
                </a:cxn>
                <a:cxn ang="0">
                  <a:pos x="17" y="110"/>
                </a:cxn>
                <a:cxn ang="0">
                  <a:pos x="14" y="110"/>
                </a:cxn>
                <a:cxn ang="0">
                  <a:pos x="10" y="110"/>
                </a:cxn>
                <a:cxn ang="0">
                  <a:pos x="6" y="110"/>
                </a:cxn>
                <a:cxn ang="0">
                  <a:pos x="0" y="54"/>
                </a:cxn>
                <a:cxn ang="0">
                  <a:pos x="46" y="0"/>
                </a:cxn>
                <a:cxn ang="0">
                  <a:pos x="46" y="0"/>
                </a:cxn>
                <a:cxn ang="0">
                  <a:pos x="152" y="30"/>
                </a:cxn>
                <a:cxn ang="0">
                  <a:pos x="104" y="83"/>
                </a:cxn>
                <a:cxn ang="0">
                  <a:pos x="126" y="144"/>
                </a:cxn>
                <a:cxn ang="0">
                  <a:pos x="99" y="245"/>
                </a:cxn>
                <a:cxn ang="0">
                  <a:pos x="14" y="180"/>
                </a:cxn>
                <a:cxn ang="0">
                  <a:pos x="11" y="152"/>
                </a:cxn>
                <a:cxn ang="0">
                  <a:pos x="20" y="153"/>
                </a:cxn>
                <a:cxn ang="0">
                  <a:pos x="29" y="154"/>
                </a:cxn>
                <a:cxn ang="0">
                  <a:pos x="38" y="156"/>
                </a:cxn>
                <a:cxn ang="0">
                  <a:pos x="47" y="157"/>
                </a:cxn>
                <a:cxn ang="0">
                  <a:pos x="55" y="160"/>
                </a:cxn>
                <a:cxn ang="0">
                  <a:pos x="63" y="162"/>
                </a:cxn>
                <a:cxn ang="0">
                  <a:pos x="71" y="165"/>
                </a:cxn>
                <a:cxn ang="0">
                  <a:pos x="77" y="168"/>
                </a:cxn>
                <a:cxn ang="0">
                  <a:pos x="79" y="168"/>
                </a:cxn>
                <a:cxn ang="0">
                  <a:pos x="81" y="169"/>
                </a:cxn>
                <a:cxn ang="0">
                  <a:pos x="82" y="169"/>
                </a:cxn>
                <a:cxn ang="0">
                  <a:pos x="84" y="169"/>
                </a:cxn>
                <a:cxn ang="0">
                  <a:pos x="88" y="169"/>
                </a:cxn>
                <a:cxn ang="0">
                  <a:pos x="92" y="168"/>
                </a:cxn>
                <a:cxn ang="0">
                  <a:pos x="96" y="167"/>
                </a:cxn>
                <a:cxn ang="0">
                  <a:pos x="99" y="165"/>
                </a:cxn>
                <a:cxn ang="0">
                  <a:pos x="102" y="162"/>
                </a:cxn>
                <a:cxn ang="0">
                  <a:pos x="104" y="159"/>
                </a:cxn>
                <a:cxn ang="0">
                  <a:pos x="106" y="155"/>
                </a:cxn>
                <a:cxn ang="0">
                  <a:pos x="106" y="150"/>
                </a:cxn>
                <a:cxn ang="0">
                  <a:pos x="106" y="144"/>
                </a:cxn>
                <a:cxn ang="0">
                  <a:pos x="104" y="138"/>
                </a:cxn>
                <a:cxn ang="0">
                  <a:pos x="99" y="133"/>
                </a:cxn>
                <a:cxn ang="0">
                  <a:pos x="94" y="130"/>
                </a:cxn>
              </a:cxnLst>
              <a:rect l="0" t="0" r="r" b="b"/>
              <a:pathLst>
                <a:path w="152" h="245">
                  <a:moveTo>
                    <a:pt x="94" y="130"/>
                  </a:moveTo>
                  <a:lnTo>
                    <a:pt x="94" y="129"/>
                  </a:lnTo>
                  <a:lnTo>
                    <a:pt x="86" y="126"/>
                  </a:lnTo>
                  <a:lnTo>
                    <a:pt x="77" y="123"/>
                  </a:lnTo>
                  <a:lnTo>
                    <a:pt x="69" y="120"/>
                  </a:lnTo>
                  <a:lnTo>
                    <a:pt x="60" y="118"/>
                  </a:lnTo>
                  <a:lnTo>
                    <a:pt x="51" y="115"/>
                  </a:lnTo>
                  <a:lnTo>
                    <a:pt x="41" y="114"/>
                  </a:lnTo>
                  <a:lnTo>
                    <a:pt x="31" y="112"/>
                  </a:lnTo>
                  <a:lnTo>
                    <a:pt x="21" y="111"/>
                  </a:lnTo>
                  <a:lnTo>
                    <a:pt x="17" y="110"/>
                  </a:lnTo>
                  <a:lnTo>
                    <a:pt x="14" y="110"/>
                  </a:lnTo>
                  <a:lnTo>
                    <a:pt x="10" y="110"/>
                  </a:lnTo>
                  <a:lnTo>
                    <a:pt x="6" y="110"/>
                  </a:lnTo>
                  <a:lnTo>
                    <a:pt x="0" y="54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152" y="30"/>
                  </a:lnTo>
                  <a:lnTo>
                    <a:pt x="104" y="83"/>
                  </a:lnTo>
                  <a:lnTo>
                    <a:pt x="126" y="144"/>
                  </a:lnTo>
                  <a:lnTo>
                    <a:pt x="99" y="245"/>
                  </a:lnTo>
                  <a:lnTo>
                    <a:pt x="14" y="180"/>
                  </a:lnTo>
                  <a:lnTo>
                    <a:pt x="11" y="152"/>
                  </a:lnTo>
                  <a:lnTo>
                    <a:pt x="20" y="153"/>
                  </a:lnTo>
                  <a:lnTo>
                    <a:pt x="29" y="154"/>
                  </a:lnTo>
                  <a:lnTo>
                    <a:pt x="38" y="156"/>
                  </a:lnTo>
                  <a:lnTo>
                    <a:pt x="47" y="157"/>
                  </a:lnTo>
                  <a:lnTo>
                    <a:pt x="55" y="160"/>
                  </a:lnTo>
                  <a:lnTo>
                    <a:pt x="63" y="162"/>
                  </a:lnTo>
                  <a:lnTo>
                    <a:pt x="71" y="165"/>
                  </a:lnTo>
                  <a:lnTo>
                    <a:pt x="77" y="168"/>
                  </a:lnTo>
                  <a:lnTo>
                    <a:pt x="79" y="168"/>
                  </a:lnTo>
                  <a:lnTo>
                    <a:pt x="81" y="169"/>
                  </a:lnTo>
                  <a:lnTo>
                    <a:pt x="82" y="169"/>
                  </a:lnTo>
                  <a:lnTo>
                    <a:pt x="84" y="169"/>
                  </a:lnTo>
                  <a:lnTo>
                    <a:pt x="88" y="169"/>
                  </a:lnTo>
                  <a:lnTo>
                    <a:pt x="92" y="168"/>
                  </a:lnTo>
                  <a:lnTo>
                    <a:pt x="96" y="167"/>
                  </a:lnTo>
                  <a:lnTo>
                    <a:pt x="99" y="165"/>
                  </a:lnTo>
                  <a:lnTo>
                    <a:pt x="102" y="162"/>
                  </a:lnTo>
                  <a:lnTo>
                    <a:pt x="104" y="159"/>
                  </a:lnTo>
                  <a:lnTo>
                    <a:pt x="106" y="155"/>
                  </a:lnTo>
                  <a:lnTo>
                    <a:pt x="106" y="150"/>
                  </a:lnTo>
                  <a:lnTo>
                    <a:pt x="106" y="144"/>
                  </a:lnTo>
                  <a:lnTo>
                    <a:pt x="104" y="138"/>
                  </a:lnTo>
                  <a:lnTo>
                    <a:pt x="99" y="133"/>
                  </a:lnTo>
                  <a:lnTo>
                    <a:pt x="94" y="13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11"/>
            <p:cNvSpPr>
              <a:spLocks/>
            </p:cNvSpPr>
            <p:nvPr/>
          </p:nvSpPr>
          <p:spPr bwMode="auto">
            <a:xfrm>
              <a:off x="2360" y="930"/>
              <a:ext cx="175" cy="92"/>
            </a:xfrm>
            <a:custGeom>
              <a:avLst/>
              <a:gdLst/>
              <a:ahLst/>
              <a:cxnLst>
                <a:cxn ang="0">
                  <a:pos x="50" y="0"/>
                </a:cxn>
                <a:cxn ang="0">
                  <a:pos x="175" y="12"/>
                </a:cxn>
                <a:cxn ang="0">
                  <a:pos x="120" y="92"/>
                </a:cxn>
                <a:cxn ang="0">
                  <a:pos x="0" y="58"/>
                </a:cxn>
                <a:cxn ang="0">
                  <a:pos x="50" y="0"/>
                </a:cxn>
              </a:cxnLst>
              <a:rect l="0" t="0" r="r" b="b"/>
              <a:pathLst>
                <a:path w="175" h="92">
                  <a:moveTo>
                    <a:pt x="50" y="0"/>
                  </a:moveTo>
                  <a:lnTo>
                    <a:pt x="175" y="12"/>
                  </a:lnTo>
                  <a:lnTo>
                    <a:pt x="120" y="92"/>
                  </a:lnTo>
                  <a:lnTo>
                    <a:pt x="0" y="58"/>
                  </a:lnTo>
                  <a:lnTo>
                    <a:pt x="50" y="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12"/>
            <p:cNvSpPr>
              <a:spLocks/>
            </p:cNvSpPr>
            <p:nvPr/>
          </p:nvSpPr>
          <p:spPr bwMode="auto">
            <a:xfrm>
              <a:off x="2245" y="990"/>
              <a:ext cx="125" cy="121"/>
            </a:xfrm>
            <a:custGeom>
              <a:avLst/>
              <a:gdLst/>
              <a:ahLst/>
              <a:cxnLst>
                <a:cxn ang="0">
                  <a:pos x="125" y="60"/>
                </a:cxn>
                <a:cxn ang="0">
                  <a:pos x="125" y="54"/>
                </a:cxn>
                <a:cxn ang="0">
                  <a:pos x="124" y="49"/>
                </a:cxn>
                <a:cxn ang="0">
                  <a:pos x="122" y="43"/>
                </a:cxn>
                <a:cxn ang="0">
                  <a:pos x="121" y="37"/>
                </a:cxn>
                <a:cxn ang="0">
                  <a:pos x="118" y="32"/>
                </a:cxn>
                <a:cxn ang="0">
                  <a:pos x="115" y="27"/>
                </a:cxn>
                <a:cxn ang="0">
                  <a:pos x="111" y="23"/>
                </a:cxn>
                <a:cxn ang="0">
                  <a:pos x="107" y="18"/>
                </a:cxn>
                <a:cxn ang="0">
                  <a:pos x="103" y="14"/>
                </a:cxn>
                <a:cxn ang="0">
                  <a:pos x="98" y="10"/>
                </a:cxn>
                <a:cxn ang="0">
                  <a:pos x="92" y="7"/>
                </a:cxn>
                <a:cxn ang="0">
                  <a:pos x="87" y="4"/>
                </a:cxn>
                <a:cxn ang="0">
                  <a:pos x="81" y="2"/>
                </a:cxn>
                <a:cxn ang="0">
                  <a:pos x="75" y="1"/>
                </a:cxn>
                <a:cxn ang="0">
                  <a:pos x="69" y="0"/>
                </a:cxn>
                <a:cxn ang="0">
                  <a:pos x="63" y="0"/>
                </a:cxn>
                <a:cxn ang="0">
                  <a:pos x="50" y="1"/>
                </a:cxn>
                <a:cxn ang="0">
                  <a:pos x="38" y="4"/>
                </a:cxn>
                <a:cxn ang="0">
                  <a:pos x="28" y="10"/>
                </a:cxn>
                <a:cxn ang="0">
                  <a:pos x="18" y="17"/>
                </a:cxn>
                <a:cxn ang="0">
                  <a:pos x="11" y="26"/>
                </a:cxn>
                <a:cxn ang="0">
                  <a:pos x="5" y="36"/>
                </a:cxn>
                <a:cxn ang="0">
                  <a:pos x="1" y="48"/>
                </a:cxn>
                <a:cxn ang="0">
                  <a:pos x="0" y="60"/>
                </a:cxn>
                <a:cxn ang="0">
                  <a:pos x="1" y="66"/>
                </a:cxn>
                <a:cxn ang="0">
                  <a:pos x="1" y="72"/>
                </a:cxn>
                <a:cxn ang="0">
                  <a:pos x="3" y="77"/>
                </a:cxn>
                <a:cxn ang="0">
                  <a:pos x="5" y="83"/>
                </a:cxn>
                <a:cxn ang="0">
                  <a:pos x="7" y="88"/>
                </a:cxn>
                <a:cxn ang="0">
                  <a:pos x="10" y="93"/>
                </a:cxn>
                <a:cxn ang="0">
                  <a:pos x="14" y="98"/>
                </a:cxn>
                <a:cxn ang="0">
                  <a:pos x="18" y="103"/>
                </a:cxn>
                <a:cxn ang="0">
                  <a:pos x="22" y="107"/>
                </a:cxn>
                <a:cxn ang="0">
                  <a:pos x="28" y="111"/>
                </a:cxn>
                <a:cxn ang="0">
                  <a:pos x="33" y="114"/>
                </a:cxn>
                <a:cxn ang="0">
                  <a:pos x="38" y="117"/>
                </a:cxn>
                <a:cxn ang="0">
                  <a:pos x="44" y="118"/>
                </a:cxn>
                <a:cxn ang="0">
                  <a:pos x="50" y="120"/>
                </a:cxn>
                <a:cxn ang="0">
                  <a:pos x="56" y="121"/>
                </a:cxn>
                <a:cxn ang="0">
                  <a:pos x="63" y="121"/>
                </a:cxn>
                <a:cxn ang="0">
                  <a:pos x="69" y="121"/>
                </a:cxn>
                <a:cxn ang="0">
                  <a:pos x="75" y="120"/>
                </a:cxn>
                <a:cxn ang="0">
                  <a:pos x="81" y="118"/>
                </a:cxn>
                <a:cxn ang="0">
                  <a:pos x="87" y="117"/>
                </a:cxn>
                <a:cxn ang="0">
                  <a:pos x="92" y="114"/>
                </a:cxn>
                <a:cxn ang="0">
                  <a:pos x="98" y="111"/>
                </a:cxn>
                <a:cxn ang="0">
                  <a:pos x="103" y="107"/>
                </a:cxn>
                <a:cxn ang="0">
                  <a:pos x="107" y="103"/>
                </a:cxn>
                <a:cxn ang="0">
                  <a:pos x="111" y="98"/>
                </a:cxn>
                <a:cxn ang="0">
                  <a:pos x="115" y="93"/>
                </a:cxn>
                <a:cxn ang="0">
                  <a:pos x="118" y="88"/>
                </a:cxn>
                <a:cxn ang="0">
                  <a:pos x="121" y="83"/>
                </a:cxn>
                <a:cxn ang="0">
                  <a:pos x="122" y="77"/>
                </a:cxn>
                <a:cxn ang="0">
                  <a:pos x="124" y="72"/>
                </a:cxn>
                <a:cxn ang="0">
                  <a:pos x="125" y="66"/>
                </a:cxn>
                <a:cxn ang="0">
                  <a:pos x="125" y="60"/>
                </a:cxn>
              </a:cxnLst>
              <a:rect l="0" t="0" r="r" b="b"/>
              <a:pathLst>
                <a:path w="125" h="121">
                  <a:moveTo>
                    <a:pt x="125" y="60"/>
                  </a:moveTo>
                  <a:lnTo>
                    <a:pt x="125" y="54"/>
                  </a:lnTo>
                  <a:lnTo>
                    <a:pt x="124" y="49"/>
                  </a:lnTo>
                  <a:lnTo>
                    <a:pt x="122" y="43"/>
                  </a:lnTo>
                  <a:lnTo>
                    <a:pt x="121" y="37"/>
                  </a:lnTo>
                  <a:lnTo>
                    <a:pt x="118" y="32"/>
                  </a:lnTo>
                  <a:lnTo>
                    <a:pt x="115" y="27"/>
                  </a:lnTo>
                  <a:lnTo>
                    <a:pt x="111" y="23"/>
                  </a:lnTo>
                  <a:lnTo>
                    <a:pt x="107" y="18"/>
                  </a:lnTo>
                  <a:lnTo>
                    <a:pt x="103" y="14"/>
                  </a:lnTo>
                  <a:lnTo>
                    <a:pt x="98" y="10"/>
                  </a:lnTo>
                  <a:lnTo>
                    <a:pt x="92" y="7"/>
                  </a:lnTo>
                  <a:lnTo>
                    <a:pt x="87" y="4"/>
                  </a:lnTo>
                  <a:lnTo>
                    <a:pt x="81" y="2"/>
                  </a:lnTo>
                  <a:lnTo>
                    <a:pt x="75" y="1"/>
                  </a:lnTo>
                  <a:lnTo>
                    <a:pt x="69" y="0"/>
                  </a:lnTo>
                  <a:lnTo>
                    <a:pt x="63" y="0"/>
                  </a:lnTo>
                  <a:lnTo>
                    <a:pt x="50" y="1"/>
                  </a:lnTo>
                  <a:lnTo>
                    <a:pt x="38" y="4"/>
                  </a:lnTo>
                  <a:lnTo>
                    <a:pt x="28" y="10"/>
                  </a:lnTo>
                  <a:lnTo>
                    <a:pt x="18" y="17"/>
                  </a:lnTo>
                  <a:lnTo>
                    <a:pt x="11" y="26"/>
                  </a:lnTo>
                  <a:lnTo>
                    <a:pt x="5" y="36"/>
                  </a:lnTo>
                  <a:lnTo>
                    <a:pt x="1" y="48"/>
                  </a:lnTo>
                  <a:lnTo>
                    <a:pt x="0" y="60"/>
                  </a:lnTo>
                  <a:lnTo>
                    <a:pt x="1" y="66"/>
                  </a:lnTo>
                  <a:lnTo>
                    <a:pt x="1" y="72"/>
                  </a:lnTo>
                  <a:lnTo>
                    <a:pt x="3" y="77"/>
                  </a:lnTo>
                  <a:lnTo>
                    <a:pt x="5" y="83"/>
                  </a:lnTo>
                  <a:lnTo>
                    <a:pt x="7" y="88"/>
                  </a:lnTo>
                  <a:lnTo>
                    <a:pt x="10" y="93"/>
                  </a:lnTo>
                  <a:lnTo>
                    <a:pt x="14" y="98"/>
                  </a:lnTo>
                  <a:lnTo>
                    <a:pt x="18" y="103"/>
                  </a:lnTo>
                  <a:lnTo>
                    <a:pt x="22" y="107"/>
                  </a:lnTo>
                  <a:lnTo>
                    <a:pt x="28" y="111"/>
                  </a:lnTo>
                  <a:lnTo>
                    <a:pt x="33" y="114"/>
                  </a:lnTo>
                  <a:lnTo>
                    <a:pt x="38" y="117"/>
                  </a:lnTo>
                  <a:lnTo>
                    <a:pt x="44" y="118"/>
                  </a:lnTo>
                  <a:lnTo>
                    <a:pt x="50" y="120"/>
                  </a:lnTo>
                  <a:lnTo>
                    <a:pt x="56" y="121"/>
                  </a:lnTo>
                  <a:lnTo>
                    <a:pt x="63" y="121"/>
                  </a:lnTo>
                  <a:lnTo>
                    <a:pt x="69" y="121"/>
                  </a:lnTo>
                  <a:lnTo>
                    <a:pt x="75" y="120"/>
                  </a:lnTo>
                  <a:lnTo>
                    <a:pt x="81" y="118"/>
                  </a:lnTo>
                  <a:lnTo>
                    <a:pt x="87" y="117"/>
                  </a:lnTo>
                  <a:lnTo>
                    <a:pt x="92" y="114"/>
                  </a:lnTo>
                  <a:lnTo>
                    <a:pt x="98" y="111"/>
                  </a:lnTo>
                  <a:lnTo>
                    <a:pt x="103" y="107"/>
                  </a:lnTo>
                  <a:lnTo>
                    <a:pt x="107" y="103"/>
                  </a:lnTo>
                  <a:lnTo>
                    <a:pt x="111" y="98"/>
                  </a:lnTo>
                  <a:lnTo>
                    <a:pt x="115" y="93"/>
                  </a:lnTo>
                  <a:lnTo>
                    <a:pt x="118" y="88"/>
                  </a:lnTo>
                  <a:lnTo>
                    <a:pt x="121" y="83"/>
                  </a:lnTo>
                  <a:lnTo>
                    <a:pt x="122" y="77"/>
                  </a:lnTo>
                  <a:lnTo>
                    <a:pt x="124" y="72"/>
                  </a:lnTo>
                  <a:lnTo>
                    <a:pt x="125" y="66"/>
                  </a:lnTo>
                  <a:lnTo>
                    <a:pt x="125" y="6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13"/>
            <p:cNvSpPr>
              <a:spLocks/>
            </p:cNvSpPr>
            <p:nvPr/>
          </p:nvSpPr>
          <p:spPr bwMode="auto">
            <a:xfrm>
              <a:off x="2269" y="1013"/>
              <a:ext cx="78" cy="75"/>
            </a:xfrm>
            <a:custGeom>
              <a:avLst/>
              <a:gdLst/>
              <a:ahLst/>
              <a:cxnLst>
                <a:cxn ang="0">
                  <a:pos x="39" y="75"/>
                </a:cxn>
                <a:cxn ang="0">
                  <a:pos x="35" y="75"/>
                </a:cxn>
                <a:cxn ang="0">
                  <a:pos x="31" y="74"/>
                </a:cxn>
                <a:cxn ang="0">
                  <a:pos x="27" y="73"/>
                </a:cxn>
                <a:cxn ang="0">
                  <a:pos x="23" y="72"/>
                </a:cxn>
                <a:cxn ang="0">
                  <a:pos x="20" y="70"/>
                </a:cxn>
                <a:cxn ang="0">
                  <a:pos x="16" y="68"/>
                </a:cxn>
                <a:cxn ang="0">
                  <a:pos x="13" y="66"/>
                </a:cxn>
                <a:cxn ang="0">
                  <a:pos x="10" y="63"/>
                </a:cxn>
                <a:cxn ang="0">
                  <a:pos x="6" y="57"/>
                </a:cxn>
                <a:cxn ang="0">
                  <a:pos x="2" y="51"/>
                </a:cxn>
                <a:cxn ang="0">
                  <a:pos x="0" y="45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2" y="23"/>
                </a:cxn>
                <a:cxn ang="0">
                  <a:pos x="6" y="17"/>
                </a:cxn>
                <a:cxn ang="0">
                  <a:pos x="10" y="11"/>
                </a:cxn>
                <a:cxn ang="0">
                  <a:pos x="13" y="9"/>
                </a:cxn>
                <a:cxn ang="0">
                  <a:pos x="16" y="7"/>
                </a:cxn>
                <a:cxn ang="0">
                  <a:pos x="20" y="5"/>
                </a:cxn>
                <a:cxn ang="0">
                  <a:pos x="23" y="3"/>
                </a:cxn>
                <a:cxn ang="0">
                  <a:pos x="27" y="2"/>
                </a:cxn>
                <a:cxn ang="0">
                  <a:pos x="31" y="1"/>
                </a:cxn>
                <a:cxn ang="0">
                  <a:pos x="35" y="0"/>
                </a:cxn>
                <a:cxn ang="0">
                  <a:pos x="39" y="0"/>
                </a:cxn>
                <a:cxn ang="0">
                  <a:pos x="43" y="0"/>
                </a:cxn>
                <a:cxn ang="0">
                  <a:pos x="47" y="1"/>
                </a:cxn>
                <a:cxn ang="0">
                  <a:pos x="50" y="2"/>
                </a:cxn>
                <a:cxn ang="0">
                  <a:pos x="54" y="3"/>
                </a:cxn>
                <a:cxn ang="0">
                  <a:pos x="58" y="5"/>
                </a:cxn>
                <a:cxn ang="0">
                  <a:pos x="61" y="7"/>
                </a:cxn>
                <a:cxn ang="0">
                  <a:pos x="64" y="9"/>
                </a:cxn>
                <a:cxn ang="0">
                  <a:pos x="67" y="11"/>
                </a:cxn>
                <a:cxn ang="0">
                  <a:pos x="71" y="17"/>
                </a:cxn>
                <a:cxn ang="0">
                  <a:pos x="75" y="23"/>
                </a:cxn>
                <a:cxn ang="0">
                  <a:pos x="77" y="30"/>
                </a:cxn>
                <a:cxn ang="0">
                  <a:pos x="78" y="37"/>
                </a:cxn>
                <a:cxn ang="0">
                  <a:pos x="77" y="45"/>
                </a:cxn>
                <a:cxn ang="0">
                  <a:pos x="75" y="51"/>
                </a:cxn>
                <a:cxn ang="0">
                  <a:pos x="71" y="58"/>
                </a:cxn>
                <a:cxn ang="0">
                  <a:pos x="66" y="64"/>
                </a:cxn>
                <a:cxn ang="0">
                  <a:pos x="60" y="68"/>
                </a:cxn>
                <a:cxn ang="0">
                  <a:pos x="54" y="72"/>
                </a:cxn>
                <a:cxn ang="0">
                  <a:pos x="47" y="74"/>
                </a:cxn>
                <a:cxn ang="0">
                  <a:pos x="39" y="75"/>
                </a:cxn>
              </a:cxnLst>
              <a:rect l="0" t="0" r="r" b="b"/>
              <a:pathLst>
                <a:path w="78" h="75">
                  <a:moveTo>
                    <a:pt x="39" y="75"/>
                  </a:moveTo>
                  <a:lnTo>
                    <a:pt x="35" y="75"/>
                  </a:lnTo>
                  <a:lnTo>
                    <a:pt x="31" y="74"/>
                  </a:lnTo>
                  <a:lnTo>
                    <a:pt x="27" y="73"/>
                  </a:lnTo>
                  <a:lnTo>
                    <a:pt x="23" y="72"/>
                  </a:lnTo>
                  <a:lnTo>
                    <a:pt x="20" y="70"/>
                  </a:lnTo>
                  <a:lnTo>
                    <a:pt x="16" y="68"/>
                  </a:lnTo>
                  <a:lnTo>
                    <a:pt x="13" y="66"/>
                  </a:lnTo>
                  <a:lnTo>
                    <a:pt x="10" y="63"/>
                  </a:lnTo>
                  <a:lnTo>
                    <a:pt x="6" y="57"/>
                  </a:lnTo>
                  <a:lnTo>
                    <a:pt x="2" y="51"/>
                  </a:lnTo>
                  <a:lnTo>
                    <a:pt x="0" y="45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2" y="23"/>
                  </a:lnTo>
                  <a:lnTo>
                    <a:pt x="6" y="17"/>
                  </a:lnTo>
                  <a:lnTo>
                    <a:pt x="10" y="11"/>
                  </a:lnTo>
                  <a:lnTo>
                    <a:pt x="13" y="9"/>
                  </a:lnTo>
                  <a:lnTo>
                    <a:pt x="16" y="7"/>
                  </a:lnTo>
                  <a:lnTo>
                    <a:pt x="20" y="5"/>
                  </a:lnTo>
                  <a:lnTo>
                    <a:pt x="23" y="3"/>
                  </a:lnTo>
                  <a:lnTo>
                    <a:pt x="27" y="2"/>
                  </a:lnTo>
                  <a:lnTo>
                    <a:pt x="31" y="1"/>
                  </a:lnTo>
                  <a:lnTo>
                    <a:pt x="35" y="0"/>
                  </a:lnTo>
                  <a:lnTo>
                    <a:pt x="39" y="0"/>
                  </a:lnTo>
                  <a:lnTo>
                    <a:pt x="43" y="0"/>
                  </a:lnTo>
                  <a:lnTo>
                    <a:pt x="47" y="1"/>
                  </a:lnTo>
                  <a:lnTo>
                    <a:pt x="50" y="2"/>
                  </a:lnTo>
                  <a:lnTo>
                    <a:pt x="54" y="3"/>
                  </a:lnTo>
                  <a:lnTo>
                    <a:pt x="58" y="5"/>
                  </a:lnTo>
                  <a:lnTo>
                    <a:pt x="61" y="7"/>
                  </a:lnTo>
                  <a:lnTo>
                    <a:pt x="64" y="9"/>
                  </a:lnTo>
                  <a:lnTo>
                    <a:pt x="67" y="11"/>
                  </a:lnTo>
                  <a:lnTo>
                    <a:pt x="71" y="17"/>
                  </a:lnTo>
                  <a:lnTo>
                    <a:pt x="75" y="23"/>
                  </a:lnTo>
                  <a:lnTo>
                    <a:pt x="77" y="30"/>
                  </a:lnTo>
                  <a:lnTo>
                    <a:pt x="78" y="37"/>
                  </a:lnTo>
                  <a:lnTo>
                    <a:pt x="77" y="45"/>
                  </a:lnTo>
                  <a:lnTo>
                    <a:pt x="75" y="51"/>
                  </a:lnTo>
                  <a:lnTo>
                    <a:pt x="71" y="58"/>
                  </a:lnTo>
                  <a:lnTo>
                    <a:pt x="66" y="64"/>
                  </a:lnTo>
                  <a:lnTo>
                    <a:pt x="60" y="68"/>
                  </a:lnTo>
                  <a:lnTo>
                    <a:pt x="54" y="72"/>
                  </a:lnTo>
                  <a:lnTo>
                    <a:pt x="47" y="74"/>
                  </a:lnTo>
                  <a:lnTo>
                    <a:pt x="39" y="75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14"/>
            <p:cNvSpPr>
              <a:spLocks/>
            </p:cNvSpPr>
            <p:nvPr/>
          </p:nvSpPr>
          <p:spPr bwMode="auto">
            <a:xfrm>
              <a:off x="2380" y="1044"/>
              <a:ext cx="27" cy="28"/>
            </a:xfrm>
            <a:custGeom>
              <a:avLst/>
              <a:gdLst/>
              <a:ahLst/>
              <a:cxnLst>
                <a:cxn ang="0">
                  <a:pos x="14" y="0"/>
                </a:cxn>
                <a:cxn ang="0">
                  <a:pos x="19" y="1"/>
                </a:cxn>
                <a:cxn ang="0">
                  <a:pos x="23" y="4"/>
                </a:cxn>
                <a:cxn ang="0">
                  <a:pos x="26" y="8"/>
                </a:cxn>
                <a:cxn ang="0">
                  <a:pos x="27" y="14"/>
                </a:cxn>
                <a:cxn ang="0">
                  <a:pos x="26" y="19"/>
                </a:cxn>
                <a:cxn ang="0">
                  <a:pos x="23" y="24"/>
                </a:cxn>
                <a:cxn ang="0">
                  <a:pos x="19" y="27"/>
                </a:cxn>
                <a:cxn ang="0">
                  <a:pos x="14" y="28"/>
                </a:cxn>
                <a:cxn ang="0">
                  <a:pos x="9" y="27"/>
                </a:cxn>
                <a:cxn ang="0">
                  <a:pos x="4" y="24"/>
                </a:cxn>
                <a:cxn ang="0">
                  <a:pos x="1" y="19"/>
                </a:cxn>
                <a:cxn ang="0">
                  <a:pos x="0" y="14"/>
                </a:cxn>
                <a:cxn ang="0">
                  <a:pos x="1" y="8"/>
                </a:cxn>
                <a:cxn ang="0">
                  <a:pos x="4" y="4"/>
                </a:cxn>
                <a:cxn ang="0">
                  <a:pos x="9" y="1"/>
                </a:cxn>
                <a:cxn ang="0">
                  <a:pos x="14" y="0"/>
                </a:cxn>
              </a:cxnLst>
              <a:rect l="0" t="0" r="r" b="b"/>
              <a:pathLst>
                <a:path w="27" h="28">
                  <a:moveTo>
                    <a:pt x="14" y="0"/>
                  </a:moveTo>
                  <a:lnTo>
                    <a:pt x="19" y="1"/>
                  </a:lnTo>
                  <a:lnTo>
                    <a:pt x="23" y="4"/>
                  </a:lnTo>
                  <a:lnTo>
                    <a:pt x="26" y="8"/>
                  </a:lnTo>
                  <a:lnTo>
                    <a:pt x="27" y="14"/>
                  </a:lnTo>
                  <a:lnTo>
                    <a:pt x="26" y="19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4" y="28"/>
                  </a:lnTo>
                  <a:lnTo>
                    <a:pt x="9" y="27"/>
                  </a:lnTo>
                  <a:lnTo>
                    <a:pt x="4" y="24"/>
                  </a:lnTo>
                  <a:lnTo>
                    <a:pt x="1" y="19"/>
                  </a:lnTo>
                  <a:lnTo>
                    <a:pt x="0" y="14"/>
                  </a:lnTo>
                  <a:lnTo>
                    <a:pt x="1" y="8"/>
                  </a:lnTo>
                  <a:lnTo>
                    <a:pt x="4" y="4"/>
                  </a:lnTo>
                  <a:lnTo>
                    <a:pt x="9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15"/>
            <p:cNvSpPr>
              <a:spLocks/>
            </p:cNvSpPr>
            <p:nvPr/>
          </p:nvSpPr>
          <p:spPr bwMode="auto">
            <a:xfrm>
              <a:off x="2294" y="1036"/>
              <a:ext cx="27" cy="28"/>
            </a:xfrm>
            <a:custGeom>
              <a:avLst/>
              <a:gdLst/>
              <a:ahLst/>
              <a:cxnLst>
                <a:cxn ang="0">
                  <a:pos x="14" y="0"/>
                </a:cxn>
                <a:cxn ang="0">
                  <a:pos x="19" y="1"/>
                </a:cxn>
                <a:cxn ang="0">
                  <a:pos x="23" y="4"/>
                </a:cxn>
                <a:cxn ang="0">
                  <a:pos x="26" y="9"/>
                </a:cxn>
                <a:cxn ang="0">
                  <a:pos x="27" y="14"/>
                </a:cxn>
                <a:cxn ang="0">
                  <a:pos x="26" y="19"/>
                </a:cxn>
                <a:cxn ang="0">
                  <a:pos x="23" y="24"/>
                </a:cxn>
                <a:cxn ang="0">
                  <a:pos x="19" y="27"/>
                </a:cxn>
                <a:cxn ang="0">
                  <a:pos x="14" y="28"/>
                </a:cxn>
                <a:cxn ang="0">
                  <a:pos x="8" y="27"/>
                </a:cxn>
                <a:cxn ang="0">
                  <a:pos x="4" y="24"/>
                </a:cxn>
                <a:cxn ang="0">
                  <a:pos x="1" y="19"/>
                </a:cxn>
                <a:cxn ang="0">
                  <a:pos x="0" y="14"/>
                </a:cxn>
                <a:cxn ang="0">
                  <a:pos x="1" y="9"/>
                </a:cxn>
                <a:cxn ang="0">
                  <a:pos x="4" y="4"/>
                </a:cxn>
                <a:cxn ang="0">
                  <a:pos x="8" y="1"/>
                </a:cxn>
                <a:cxn ang="0">
                  <a:pos x="14" y="0"/>
                </a:cxn>
              </a:cxnLst>
              <a:rect l="0" t="0" r="r" b="b"/>
              <a:pathLst>
                <a:path w="27" h="28">
                  <a:moveTo>
                    <a:pt x="14" y="0"/>
                  </a:moveTo>
                  <a:lnTo>
                    <a:pt x="19" y="1"/>
                  </a:lnTo>
                  <a:lnTo>
                    <a:pt x="23" y="4"/>
                  </a:lnTo>
                  <a:lnTo>
                    <a:pt x="26" y="9"/>
                  </a:lnTo>
                  <a:lnTo>
                    <a:pt x="27" y="14"/>
                  </a:lnTo>
                  <a:lnTo>
                    <a:pt x="26" y="19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4" y="28"/>
                  </a:lnTo>
                  <a:lnTo>
                    <a:pt x="8" y="27"/>
                  </a:lnTo>
                  <a:lnTo>
                    <a:pt x="4" y="24"/>
                  </a:lnTo>
                  <a:lnTo>
                    <a:pt x="1" y="19"/>
                  </a:lnTo>
                  <a:lnTo>
                    <a:pt x="0" y="14"/>
                  </a:lnTo>
                  <a:lnTo>
                    <a:pt x="1" y="9"/>
                  </a:lnTo>
                  <a:lnTo>
                    <a:pt x="4" y="4"/>
                  </a:lnTo>
                  <a:lnTo>
                    <a:pt x="8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6097" name="Picture 1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388" y="5373216"/>
            <a:ext cx="584055" cy="5304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5517232"/>
            <a:ext cx="755984" cy="63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5445224"/>
            <a:ext cx="1080120" cy="807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8437" name="Picture 5" descr="C:\Users\admin\AppData\Local\Microsoft\Windows\Temporary Internet Files\Content.IE5\QEYJO8A9\MP900431118[1].jpg"/>
          <p:cNvPicPr>
            <a:picLocks noChangeAspect="1" noChangeArrowheads="1"/>
          </p:cNvPicPr>
          <p:nvPr/>
        </p:nvPicPr>
        <p:blipFill>
          <a:blip r:embed="rId7" cstate="print"/>
          <a:srcRect l="24637" t="12734" b="26575"/>
          <a:stretch>
            <a:fillRect/>
          </a:stretch>
        </p:blipFill>
        <p:spPr bwMode="auto">
          <a:xfrm>
            <a:off x="4572000" y="5517232"/>
            <a:ext cx="909494" cy="732433"/>
          </a:xfrm>
          <a:prstGeom prst="rect">
            <a:avLst/>
          </a:prstGeom>
          <a:noFill/>
        </p:spPr>
      </p:pic>
      <p:cxnSp>
        <p:nvCxnSpPr>
          <p:cNvPr id="77" name="Přímá spojovací šipka 76"/>
          <p:cNvCxnSpPr/>
          <p:nvPr/>
        </p:nvCxnSpPr>
        <p:spPr>
          <a:xfrm>
            <a:off x="4644008" y="5301208"/>
            <a:ext cx="72008" cy="5040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388" y="3530448"/>
            <a:ext cx="863996" cy="660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388" y="4653136"/>
            <a:ext cx="863996" cy="660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77457E-6 L -0.64844 -0.0117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4" y="-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30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-2.13873E-6 L -0.64062 -0.00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" y="-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3000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6 -0.00301 L -0.64444 -0.0030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88" grpId="0" animBg="1"/>
      <p:bldP spid="109" grpId="0" animBg="1"/>
      <p:bldP spid="101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23528" y="1340768"/>
            <a:ext cx="8280920" cy="5170646"/>
          </a:xfrm>
          <a:prstGeom prst="rect">
            <a:avLst/>
          </a:prstGeom>
          <a:solidFill>
            <a:schemeClr val="bg1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marL="0" lvl="8"/>
            <a:r>
              <a:rPr lang="cs-CZ" sz="2400" b="1" dirty="0" err="1" smtClean="0">
                <a:solidFill>
                  <a:srgbClr val="FF0000"/>
                </a:solidFill>
              </a:rPr>
              <a:t>Unemployment</a:t>
            </a:r>
            <a:r>
              <a:rPr lang="cs-CZ" sz="2400" b="1" dirty="0" smtClean="0">
                <a:solidFill>
                  <a:srgbClr val="FF0000"/>
                </a:solidFill>
              </a:rPr>
              <a:t>  </a:t>
            </a:r>
            <a:r>
              <a:rPr lang="cs-CZ" sz="2400" b="1" dirty="0" err="1" smtClean="0">
                <a:solidFill>
                  <a:srgbClr val="FF0000"/>
                </a:solidFill>
              </a:rPr>
              <a:t>rate</a:t>
            </a:r>
            <a:r>
              <a:rPr lang="cs-CZ" sz="2400" b="1" dirty="0" smtClean="0">
                <a:solidFill>
                  <a:srgbClr val="FF0000"/>
                </a:solidFill>
              </a:rPr>
              <a:t> 		</a:t>
            </a:r>
            <a:r>
              <a:rPr lang="cs-CZ" sz="2400" dirty="0" smtClean="0"/>
              <a:t>… </a:t>
            </a:r>
            <a:r>
              <a:rPr lang="cs-CZ" sz="2400" dirty="0" smtClean="0">
                <a:solidFill>
                  <a:srgbClr val="FF0000"/>
                </a:solidFill>
              </a:rPr>
              <a:t>8%</a:t>
            </a:r>
            <a:r>
              <a:rPr lang="cs-CZ" sz="2400" dirty="0" smtClean="0"/>
              <a:t>  </a:t>
            </a:r>
          </a:p>
          <a:p>
            <a:pPr marL="0" lvl="8"/>
            <a:r>
              <a:rPr lang="cs-CZ" dirty="0" smtClean="0"/>
              <a:t>(1Q (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quarter</a:t>
            </a:r>
            <a:r>
              <a:rPr lang="cs-CZ" dirty="0" smtClean="0"/>
              <a:t> ) 2013  - 		Ministry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Labour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social</a:t>
            </a:r>
            <a:r>
              <a:rPr lang="cs-CZ" dirty="0" smtClean="0"/>
              <a:t> </a:t>
            </a:r>
            <a:r>
              <a:rPr lang="cs-CZ" dirty="0" err="1" smtClean="0"/>
              <a:t>affairs</a:t>
            </a:r>
            <a:r>
              <a:rPr lang="cs-CZ" dirty="0" smtClean="0"/>
              <a:t>)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0" lvl="8"/>
            <a:endParaRPr lang="cs-CZ" sz="2400" b="1" dirty="0" smtClean="0">
              <a:solidFill>
                <a:srgbClr val="FF0000"/>
              </a:solidFill>
            </a:endParaRPr>
          </a:p>
          <a:p>
            <a:pPr marL="0" lvl="8"/>
            <a:endParaRPr lang="cs-CZ" sz="2400" b="1" dirty="0" smtClean="0">
              <a:solidFill>
                <a:srgbClr val="FF0000"/>
              </a:solidFill>
            </a:endParaRPr>
          </a:p>
          <a:p>
            <a:pPr marL="0" lvl="8"/>
            <a:endParaRPr lang="cs-CZ" sz="2400" b="1" dirty="0" smtClean="0">
              <a:solidFill>
                <a:srgbClr val="FF0000"/>
              </a:solidFill>
            </a:endParaRPr>
          </a:p>
          <a:p>
            <a:pPr marL="0" lvl="8"/>
            <a:r>
              <a:rPr lang="en-US" sz="2400" b="1" dirty="0" smtClean="0">
                <a:solidFill>
                  <a:srgbClr val="FF0000"/>
                </a:solidFill>
              </a:rPr>
              <a:t>Agriculture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	     </a:t>
            </a:r>
            <a:r>
              <a:rPr lang="en-US" sz="2400" b="1" dirty="0" smtClean="0">
                <a:solidFill>
                  <a:srgbClr val="FF0000"/>
                </a:solidFill>
              </a:rPr>
              <a:t>2 %</a:t>
            </a:r>
            <a:r>
              <a:rPr lang="cs-CZ" sz="2400" b="1" dirty="0" smtClean="0">
                <a:solidFill>
                  <a:srgbClr val="FF0000"/>
                </a:solidFill>
              </a:rPr>
              <a:t>				</a:t>
            </a:r>
            <a:r>
              <a:rPr lang="en-US" sz="2400" b="1" dirty="0" smtClean="0"/>
              <a:t> </a:t>
            </a:r>
            <a:r>
              <a:rPr lang="cs-CZ" sz="2400" b="1" dirty="0" smtClean="0"/>
              <a:t>	</a:t>
            </a:r>
          </a:p>
          <a:p>
            <a:pPr marL="0" lvl="8"/>
            <a:r>
              <a:rPr lang="cs-CZ" sz="2400" b="1" dirty="0" smtClean="0"/>
              <a:t>				</a:t>
            </a:r>
            <a:r>
              <a:rPr lang="en-US" sz="2400" b="1" dirty="0" smtClean="0"/>
              <a:t>Mining and quarrying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0" lvl="8"/>
            <a:r>
              <a:rPr lang="cs-CZ" sz="2400" b="1" dirty="0" smtClean="0">
                <a:solidFill>
                  <a:srgbClr val="FF0000"/>
                </a:solidFill>
              </a:rPr>
              <a:t>			</a:t>
            </a:r>
            <a:r>
              <a:rPr lang="en-US" sz="2400" b="1" i="1" dirty="0" smtClean="0"/>
              <a:t> </a:t>
            </a:r>
            <a:r>
              <a:rPr lang="cs-CZ" sz="2400" b="1" i="1" dirty="0" smtClean="0"/>
              <a:t>	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fontAlgn="t"/>
            <a:r>
              <a:rPr lang="cs-CZ" sz="2400" b="1" dirty="0" err="1" smtClean="0">
                <a:solidFill>
                  <a:srgbClr val="FF0000"/>
                </a:solidFill>
              </a:rPr>
              <a:t>Industry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	   </a:t>
            </a:r>
            <a:r>
              <a:rPr lang="cs-CZ" sz="2400" b="1" dirty="0" smtClean="0">
                <a:solidFill>
                  <a:srgbClr val="FF0000"/>
                </a:solidFill>
              </a:rPr>
              <a:t>38 %</a:t>
            </a:r>
            <a:r>
              <a:rPr lang="cs-CZ" sz="2400" dirty="0" smtClean="0">
                <a:solidFill>
                  <a:srgbClr val="FF0000"/>
                </a:solidFill>
              </a:rPr>
              <a:t>)</a:t>
            </a:r>
            <a:r>
              <a:rPr lang="cs-CZ" sz="2400" b="1" dirty="0" smtClean="0">
                <a:solidFill>
                  <a:srgbClr val="FF0000"/>
                </a:solidFill>
              </a:rPr>
              <a:t> 	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Manufacturing</a:t>
            </a:r>
            <a:r>
              <a:rPr lang="en-US" sz="2400" b="1" dirty="0" smtClean="0"/>
              <a:t> </a:t>
            </a:r>
            <a:endParaRPr lang="cs-CZ" sz="2400" b="1" dirty="0" smtClean="0"/>
          </a:p>
          <a:p>
            <a:pPr fontAlgn="t"/>
            <a:r>
              <a:rPr lang="cs-CZ" sz="2400" b="1" i="1" dirty="0" smtClean="0">
                <a:solidFill>
                  <a:srgbClr val="FF0000"/>
                </a:solidFill>
              </a:rPr>
              <a:t>				</a:t>
            </a:r>
          </a:p>
          <a:p>
            <a:pPr marL="0" lvl="8" fontAlgn="t"/>
            <a:r>
              <a:rPr lang="cs-CZ" sz="2400" b="1" i="1" dirty="0" smtClean="0">
                <a:solidFill>
                  <a:srgbClr val="FF0000"/>
                </a:solidFill>
              </a:rPr>
              <a:t>				</a:t>
            </a:r>
            <a:r>
              <a:rPr lang="cs-CZ" sz="2400" b="1" dirty="0" err="1" smtClean="0"/>
              <a:t>Electricity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gas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production</a:t>
            </a:r>
            <a:endParaRPr lang="cs-CZ" sz="2400" b="1" dirty="0" smtClean="0"/>
          </a:p>
          <a:p>
            <a:pPr lvl="0"/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Service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	   </a:t>
            </a:r>
            <a:r>
              <a:rPr lang="cs-CZ" sz="2400" b="1" dirty="0" smtClean="0">
                <a:solidFill>
                  <a:srgbClr val="FF0000"/>
                </a:solidFill>
              </a:rPr>
              <a:t>60 </a:t>
            </a:r>
            <a:r>
              <a:rPr lang="en-US" sz="2400" b="1" dirty="0" smtClean="0">
                <a:solidFill>
                  <a:srgbClr val="FF0000"/>
                </a:solidFill>
              </a:rPr>
              <a:t>%</a:t>
            </a:r>
            <a:endParaRPr lang="cs-CZ" sz="2400" dirty="0" smtClean="0">
              <a:solidFill>
                <a:srgbClr val="FF0000"/>
              </a:solidFill>
            </a:endParaRPr>
          </a:p>
          <a:p>
            <a:pPr lvl="0"/>
            <a:r>
              <a:rPr lang="cs-CZ" sz="2400" b="1" dirty="0" smtClean="0">
                <a:solidFill>
                  <a:srgbClr val="FF0000"/>
                </a:solidFill>
              </a:rPr>
              <a:t>			</a:t>
            </a:r>
            <a:r>
              <a:rPr lang="cs-CZ" sz="2400" dirty="0" smtClean="0"/>
              <a:t>(</a:t>
            </a:r>
            <a:r>
              <a:rPr lang="en-US" sz="2400" dirty="0" smtClean="0"/>
              <a:t>Trade, hotels and </a:t>
            </a:r>
            <a:r>
              <a:rPr lang="cs-CZ" sz="2400" dirty="0" smtClean="0"/>
              <a:t> </a:t>
            </a:r>
            <a:r>
              <a:rPr lang="en-US" sz="2400" dirty="0" smtClean="0"/>
              <a:t>restaurants, transport</a:t>
            </a:r>
            <a:r>
              <a:rPr lang="cs-CZ" sz="2400" dirty="0" smtClean="0"/>
              <a:t> 			(</a:t>
            </a:r>
            <a:r>
              <a:rPr lang="en-US" dirty="0" smtClean="0"/>
              <a:t>21</a:t>
            </a:r>
            <a:r>
              <a:rPr lang="cs-CZ" dirty="0" smtClean="0"/>
              <a:t>.</a:t>
            </a:r>
            <a:r>
              <a:rPr lang="en-US" dirty="0" smtClean="0"/>
              <a:t>2 %</a:t>
            </a:r>
            <a:r>
              <a:rPr lang="cs-CZ" dirty="0" smtClean="0"/>
              <a:t>), </a:t>
            </a:r>
            <a:r>
              <a:rPr lang="en-US" sz="2400" dirty="0" smtClean="0"/>
              <a:t>Financial and business</a:t>
            </a:r>
            <a:r>
              <a:rPr lang="cs-CZ" sz="2400" dirty="0" smtClean="0"/>
              <a:t> </a:t>
            </a:r>
            <a:r>
              <a:rPr lang="cs-CZ" dirty="0" smtClean="0"/>
              <a:t>(</a:t>
            </a:r>
            <a:r>
              <a:rPr lang="en-US" dirty="0" smtClean="0"/>
              <a:t>6</a:t>
            </a:r>
            <a:r>
              <a:rPr lang="cs-CZ" dirty="0" smtClean="0"/>
              <a:t>.</a:t>
            </a:r>
            <a:r>
              <a:rPr lang="en-US" dirty="0" smtClean="0"/>
              <a:t>6 %</a:t>
            </a:r>
            <a:r>
              <a:rPr lang="cs-CZ" dirty="0" smtClean="0"/>
              <a:t>)</a:t>
            </a:r>
            <a:r>
              <a:rPr lang="cs-CZ" sz="2400" dirty="0" smtClean="0"/>
              <a:t>)</a:t>
            </a:r>
            <a:endParaRPr lang="cs-CZ" sz="2400" b="1" dirty="0" smtClean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95536" y="1268760"/>
            <a:ext cx="3600400" cy="461665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Míra nezaměstnanosti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1988840"/>
            <a:ext cx="8136904" cy="830997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ECONOMIC  STRUCTURE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-</a:t>
            </a:r>
            <a:r>
              <a:rPr lang="cs-CZ" sz="2400" b="1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s</a:t>
            </a:r>
            <a:r>
              <a:rPr lang="en-US" sz="2400" dirty="0" smtClean="0">
                <a:solidFill>
                  <a:schemeClr val="bg1"/>
                </a:solidFill>
              </a:rPr>
              <a:t>hare of economic sectors </a:t>
            </a:r>
            <a:r>
              <a:rPr lang="cs-CZ" sz="2400" dirty="0" smtClean="0">
                <a:solidFill>
                  <a:schemeClr val="bg1"/>
                </a:solidFill>
              </a:rPr>
              <a:t> in Gross </a:t>
            </a:r>
            <a:r>
              <a:rPr lang="cs-CZ" sz="2400" dirty="0" err="1" smtClean="0">
                <a:solidFill>
                  <a:schemeClr val="bg1"/>
                </a:solidFill>
              </a:rPr>
              <a:t>Domestic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Product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(1Q 2011)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301608" cy="998984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Economy</a:t>
            </a:r>
            <a:r>
              <a:rPr lang="cs-CZ" sz="2700" b="1" dirty="0" smtClean="0">
                <a:solidFill>
                  <a:schemeClr val="bg1"/>
                </a:solidFill>
              </a:rPr>
              <a:t> </a:t>
            </a:r>
            <a:endParaRPr lang="cs-CZ" sz="2700" b="1" dirty="0">
              <a:solidFill>
                <a:schemeClr val="bg1"/>
              </a:solidFill>
            </a:endParaRPr>
          </a:p>
        </p:txBody>
      </p:sp>
      <p:cxnSp>
        <p:nvCxnSpPr>
          <p:cNvPr id="14" name="Přímá spojovací šipka 13"/>
          <p:cNvCxnSpPr>
            <a:endCxn id="60" idx="1"/>
          </p:cNvCxnSpPr>
          <p:nvPr/>
        </p:nvCxnSpPr>
        <p:spPr>
          <a:xfrm>
            <a:off x="3419872" y="4365427"/>
            <a:ext cx="720080" cy="14486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endCxn id="60" idx="1"/>
          </p:cNvCxnSpPr>
          <p:nvPr/>
        </p:nvCxnSpPr>
        <p:spPr>
          <a:xfrm>
            <a:off x="3347864" y="4365104"/>
            <a:ext cx="792088" cy="14809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3347864" y="4365104"/>
            <a:ext cx="576064" cy="576064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admin\AppData\Local\Microsoft\Windows\Temporary Internet Files\Content.IE5\QEYJO8A9\MP9003904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8384" y="4437112"/>
            <a:ext cx="863996" cy="1211210"/>
          </a:xfrm>
          <a:prstGeom prst="rect">
            <a:avLst/>
          </a:prstGeom>
          <a:noFill/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3573016"/>
            <a:ext cx="100811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4" name="TextovéPole 33"/>
          <p:cNvSpPr txBox="1"/>
          <p:nvPr/>
        </p:nvSpPr>
        <p:spPr>
          <a:xfrm>
            <a:off x="395536" y="2420888"/>
            <a:ext cx="8136904" cy="461665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podíl ekonomických odvětví na hrubém domácím produktu 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467544" y="1700808"/>
            <a:ext cx="2232248" cy="369332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(1. čtvrtletí 2013)  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 rot="10800000" flipV="1">
            <a:off x="3995936" y="3558530"/>
            <a:ext cx="3024436" cy="461665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Těžba a dobývání</a:t>
            </a:r>
            <a:endParaRPr lang="cs-CZ" sz="24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139952" y="4149080"/>
            <a:ext cx="3240360" cy="461665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Zpracovatelský průmysl</a:t>
            </a:r>
            <a:endParaRPr lang="cs-CZ" sz="24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067944" y="4869160"/>
            <a:ext cx="3672408" cy="461665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Produkce elektřiny a plynu</a:t>
            </a:r>
            <a:endParaRPr lang="cs-CZ" sz="2400" b="1" dirty="0"/>
          </a:p>
        </p:txBody>
      </p:sp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7596336" y="2658510"/>
            <a:ext cx="1080020" cy="1130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28" name="Přímá spojovací šipka 27"/>
          <p:cNvCxnSpPr/>
          <p:nvPr/>
        </p:nvCxnSpPr>
        <p:spPr>
          <a:xfrm flipV="1">
            <a:off x="3347864" y="3789363"/>
            <a:ext cx="576064" cy="575741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44" grpId="0" animBg="1"/>
      <p:bldP spid="48" grpId="0" animBg="1"/>
      <p:bldP spid="60" grpId="0" animBg="1"/>
      <p:bldP spid="6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Economy</a:t>
            </a:r>
            <a:r>
              <a:rPr lang="cs-CZ" sz="2700" b="1" dirty="0" smtClean="0">
                <a:solidFill>
                  <a:schemeClr val="bg1"/>
                </a:solidFill>
              </a:rPr>
              <a:t> </a:t>
            </a:r>
            <a:endParaRPr lang="cs-CZ" sz="2700" b="1" dirty="0">
              <a:solidFill>
                <a:schemeClr val="bg1"/>
              </a:solidFill>
            </a:endParaRPr>
          </a:p>
        </p:txBody>
      </p:sp>
      <p:grpSp>
        <p:nvGrpSpPr>
          <p:cNvPr id="3" name="Skupina 29"/>
          <p:cNvGrpSpPr/>
          <p:nvPr/>
        </p:nvGrpSpPr>
        <p:grpSpPr>
          <a:xfrm>
            <a:off x="467543" y="2060848"/>
            <a:ext cx="8424936" cy="4153172"/>
            <a:chOff x="467543" y="2060848"/>
            <a:chExt cx="8424936" cy="4153172"/>
          </a:xfrm>
        </p:grpSpPr>
        <p:grpSp>
          <p:nvGrpSpPr>
            <p:cNvPr id="4" name="Skupina 28"/>
            <p:cNvGrpSpPr/>
            <p:nvPr/>
          </p:nvGrpSpPr>
          <p:grpSpPr>
            <a:xfrm>
              <a:off x="467543" y="2060848"/>
              <a:ext cx="8424936" cy="4153172"/>
              <a:chOff x="467543" y="2060848"/>
              <a:chExt cx="8424936" cy="4153172"/>
            </a:xfrm>
          </p:grpSpPr>
          <p:grpSp>
            <p:nvGrpSpPr>
              <p:cNvPr id="5" name="Skupina 13"/>
              <p:cNvGrpSpPr/>
              <p:nvPr/>
            </p:nvGrpSpPr>
            <p:grpSpPr>
              <a:xfrm>
                <a:off x="467543" y="2060848"/>
                <a:ext cx="8424936" cy="4153172"/>
                <a:chOff x="2427429" y="1304926"/>
                <a:chExt cx="5402977" cy="4153172"/>
              </a:xfrm>
              <a:solidFill>
                <a:schemeClr val="bg1"/>
              </a:solidFill>
            </p:grpSpPr>
            <p:sp>
              <p:nvSpPr>
                <p:cNvPr id="15" name="Volný tvar 14"/>
                <p:cNvSpPr/>
                <p:nvPr/>
              </p:nvSpPr>
              <p:spPr>
                <a:xfrm>
                  <a:off x="2427429" y="2745086"/>
                  <a:ext cx="1567719" cy="1368152"/>
                </a:xfrm>
                <a:custGeom>
                  <a:avLst/>
                  <a:gdLst>
                    <a:gd name="connsiteX0" fmla="*/ 0 w 1825625"/>
                    <a:gd name="connsiteY0" fmla="*/ 91281 h 912812"/>
                    <a:gd name="connsiteX1" fmla="*/ 26736 w 1825625"/>
                    <a:gd name="connsiteY1" fmla="*/ 26736 h 912812"/>
                    <a:gd name="connsiteX2" fmla="*/ 91281 w 1825625"/>
                    <a:gd name="connsiteY2" fmla="*/ 1 h 912812"/>
                    <a:gd name="connsiteX3" fmla="*/ 1734344 w 1825625"/>
                    <a:gd name="connsiteY3" fmla="*/ 0 h 912812"/>
                    <a:gd name="connsiteX4" fmla="*/ 1798889 w 1825625"/>
                    <a:gd name="connsiteY4" fmla="*/ 26736 h 912812"/>
                    <a:gd name="connsiteX5" fmla="*/ 1825624 w 1825625"/>
                    <a:gd name="connsiteY5" fmla="*/ 91281 h 912812"/>
                    <a:gd name="connsiteX6" fmla="*/ 1825625 w 1825625"/>
                    <a:gd name="connsiteY6" fmla="*/ 821531 h 912812"/>
                    <a:gd name="connsiteX7" fmla="*/ 1798889 w 1825625"/>
                    <a:gd name="connsiteY7" fmla="*/ 886076 h 912812"/>
                    <a:gd name="connsiteX8" fmla="*/ 1734344 w 1825625"/>
                    <a:gd name="connsiteY8" fmla="*/ 912812 h 912812"/>
                    <a:gd name="connsiteX9" fmla="*/ 91281 w 1825625"/>
                    <a:gd name="connsiteY9" fmla="*/ 912812 h 912812"/>
                    <a:gd name="connsiteX10" fmla="*/ 26736 w 1825625"/>
                    <a:gd name="connsiteY10" fmla="*/ 886076 h 912812"/>
                    <a:gd name="connsiteX11" fmla="*/ 0 w 1825625"/>
                    <a:gd name="connsiteY11" fmla="*/ 821531 h 912812"/>
                    <a:gd name="connsiteX12" fmla="*/ 0 w 1825625"/>
                    <a:gd name="connsiteY12" fmla="*/ 91281 h 9128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1825625" h="912812">
                      <a:moveTo>
                        <a:pt x="0" y="91281"/>
                      </a:moveTo>
                      <a:cubicBezTo>
                        <a:pt x="0" y="67072"/>
                        <a:pt x="9617" y="43854"/>
                        <a:pt x="26736" y="26736"/>
                      </a:cubicBezTo>
                      <a:cubicBezTo>
                        <a:pt x="43855" y="9618"/>
                        <a:pt x="67072" y="0"/>
                        <a:pt x="91281" y="1"/>
                      </a:cubicBezTo>
                      <a:lnTo>
                        <a:pt x="1734344" y="0"/>
                      </a:lnTo>
                      <a:cubicBezTo>
                        <a:pt x="1758553" y="0"/>
                        <a:pt x="1781771" y="9617"/>
                        <a:pt x="1798889" y="26736"/>
                      </a:cubicBezTo>
                      <a:cubicBezTo>
                        <a:pt x="1816007" y="43855"/>
                        <a:pt x="1825625" y="67072"/>
                        <a:pt x="1825624" y="91281"/>
                      </a:cubicBezTo>
                      <a:cubicBezTo>
                        <a:pt x="1825624" y="334698"/>
                        <a:pt x="1825625" y="578114"/>
                        <a:pt x="1825625" y="821531"/>
                      </a:cubicBezTo>
                      <a:cubicBezTo>
                        <a:pt x="1825625" y="845740"/>
                        <a:pt x="1816008" y="868958"/>
                        <a:pt x="1798889" y="886076"/>
                      </a:cubicBezTo>
                      <a:cubicBezTo>
                        <a:pt x="1781770" y="903195"/>
                        <a:pt x="1758553" y="912812"/>
                        <a:pt x="1734344" y="912812"/>
                      </a:cubicBezTo>
                      <a:lnTo>
                        <a:pt x="91281" y="912812"/>
                      </a:lnTo>
                      <a:cubicBezTo>
                        <a:pt x="67072" y="912812"/>
                        <a:pt x="43854" y="903195"/>
                        <a:pt x="26736" y="886076"/>
                      </a:cubicBezTo>
                      <a:cubicBezTo>
                        <a:pt x="9618" y="868957"/>
                        <a:pt x="0" y="845740"/>
                        <a:pt x="0" y="821531"/>
                      </a:cubicBezTo>
                      <a:lnTo>
                        <a:pt x="0" y="91281"/>
                      </a:lnTo>
                      <a:close/>
                    </a:path>
                  </a:pathLst>
                </a:custGeom>
                <a:grp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62295" tIns="62295" rIns="62295" bIns="62295" numCol="1" spcCol="1270" anchor="ctr" anchorCtr="0">
                  <a:noAutofit/>
                </a:bodyPr>
                <a:lstStyle/>
                <a:p>
                  <a:pPr lvl="0" algn="ctr" defTabSz="24892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r>
                    <a:rPr lang="cs-CZ" sz="2400" b="1" dirty="0" err="1" smtClean="0">
                      <a:solidFill>
                        <a:srgbClr val="FF0000"/>
                      </a:solidFill>
                    </a:rPr>
                    <a:t>manufacturing</a:t>
                  </a:r>
                  <a:r>
                    <a:rPr lang="cs-CZ" sz="2400" b="1" dirty="0" smtClean="0">
                      <a:solidFill>
                        <a:srgbClr val="FF0000"/>
                      </a:solidFill>
                    </a:rPr>
                    <a:t> </a:t>
                  </a:r>
                  <a:r>
                    <a:rPr lang="cs-CZ" sz="2400" b="1" dirty="0" err="1" smtClean="0">
                      <a:solidFill>
                        <a:srgbClr val="FF0000"/>
                      </a:solidFill>
                    </a:rPr>
                    <a:t>i</a:t>
                  </a:r>
                  <a:r>
                    <a:rPr lang="cs-CZ" sz="2400" b="1" kern="1200" dirty="0" err="1" smtClean="0">
                      <a:solidFill>
                        <a:srgbClr val="FF0000"/>
                      </a:solidFill>
                    </a:rPr>
                    <a:t>ndustry</a:t>
                  </a:r>
                  <a:r>
                    <a:rPr lang="cs-CZ" sz="2400" b="1" kern="1200" dirty="0" smtClean="0">
                      <a:solidFill>
                        <a:srgbClr val="FF0000"/>
                      </a:solidFill>
                    </a:rPr>
                    <a:t> (</a:t>
                  </a:r>
                  <a:r>
                    <a:rPr lang="cs-CZ" sz="2400" b="1" kern="1200" dirty="0" err="1" smtClean="0">
                      <a:solidFill>
                        <a:srgbClr val="FF0000"/>
                      </a:solidFill>
                    </a:rPr>
                    <a:t>important</a:t>
                  </a:r>
                  <a:r>
                    <a:rPr lang="cs-CZ" sz="2400" b="1" kern="1200" dirty="0" smtClean="0">
                      <a:solidFill>
                        <a:srgbClr val="FF0000"/>
                      </a:solidFill>
                    </a:rPr>
                    <a:t> </a:t>
                  </a:r>
                  <a:r>
                    <a:rPr lang="cs-CZ" sz="2400" b="1" kern="1200" dirty="0" err="1" smtClean="0">
                      <a:solidFill>
                        <a:srgbClr val="FF0000"/>
                      </a:solidFill>
                    </a:rPr>
                    <a:t>for</a:t>
                  </a:r>
                  <a:r>
                    <a:rPr lang="cs-CZ" sz="2400" b="1" kern="1200" dirty="0" smtClean="0">
                      <a:solidFill>
                        <a:srgbClr val="FF0000"/>
                      </a:solidFill>
                    </a:rPr>
                    <a:t> </a:t>
                  </a:r>
                  <a:r>
                    <a:rPr lang="cs-CZ" sz="2400" b="1" kern="1200" dirty="0" err="1" smtClean="0">
                      <a:solidFill>
                        <a:srgbClr val="FF0000"/>
                      </a:solidFill>
                    </a:rPr>
                    <a:t>Czech</a:t>
                  </a:r>
                  <a:r>
                    <a:rPr lang="cs-CZ" sz="2400" b="1" kern="1200" dirty="0" smtClean="0">
                      <a:solidFill>
                        <a:srgbClr val="FF0000"/>
                      </a:solidFill>
                    </a:rPr>
                    <a:t> export )</a:t>
                  </a:r>
                  <a:endParaRPr lang="cs-CZ" sz="2400" b="1" kern="1200" dirty="0">
                    <a:solidFill>
                      <a:srgbClr val="FF0000"/>
                    </a:solidFill>
                  </a:endParaRPr>
                </a:p>
              </p:txBody>
            </p:sp>
            <p:sp>
              <p:nvSpPr>
                <p:cNvPr id="16" name="Volný tvar 15"/>
                <p:cNvSpPr/>
                <p:nvPr/>
              </p:nvSpPr>
              <p:spPr>
                <a:xfrm rot="17692822">
                  <a:off x="3290342" y="2173467"/>
                  <a:ext cx="1925843" cy="686393"/>
                </a:xfrm>
                <a:custGeom>
                  <a:avLst/>
                  <a:gdLst>
                    <a:gd name="connsiteX0" fmla="*/ 0 w 1735694"/>
                    <a:gd name="connsiteY0" fmla="*/ 20214 h 40429"/>
                    <a:gd name="connsiteX1" fmla="*/ 1735694 w 1735694"/>
                    <a:gd name="connsiteY1" fmla="*/ 20214 h 404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735694" h="40429">
                      <a:moveTo>
                        <a:pt x="0" y="20214"/>
                      </a:moveTo>
                      <a:lnTo>
                        <a:pt x="1735694" y="20214"/>
                      </a:lnTo>
                    </a:path>
                  </a:pathLst>
                </a:custGeom>
                <a:grp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6000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rgbClr r="0" g="0" b="0"/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837155" tIns="-23178" rIns="837154" bIns="-23178" numCol="1" spcCol="1270" anchor="ctr" anchorCtr="0">
                  <a:noAutofit/>
                </a:bodyPr>
                <a:lstStyle/>
                <a:p>
                  <a:pPr lvl="0" algn="ctr" defTabSz="2667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cs-CZ" sz="600" kern="1200"/>
                </a:p>
              </p:txBody>
            </p:sp>
            <p:sp>
              <p:nvSpPr>
                <p:cNvPr id="17" name="Volný tvar 16"/>
                <p:cNvSpPr/>
                <p:nvPr/>
              </p:nvSpPr>
              <p:spPr>
                <a:xfrm>
                  <a:off x="4418942" y="1304926"/>
                  <a:ext cx="3330118" cy="912812"/>
                </a:xfrm>
                <a:custGeom>
                  <a:avLst/>
                  <a:gdLst>
                    <a:gd name="connsiteX0" fmla="*/ 0 w 1825625"/>
                    <a:gd name="connsiteY0" fmla="*/ 91281 h 912812"/>
                    <a:gd name="connsiteX1" fmla="*/ 26736 w 1825625"/>
                    <a:gd name="connsiteY1" fmla="*/ 26736 h 912812"/>
                    <a:gd name="connsiteX2" fmla="*/ 91281 w 1825625"/>
                    <a:gd name="connsiteY2" fmla="*/ 1 h 912812"/>
                    <a:gd name="connsiteX3" fmla="*/ 1734344 w 1825625"/>
                    <a:gd name="connsiteY3" fmla="*/ 0 h 912812"/>
                    <a:gd name="connsiteX4" fmla="*/ 1798889 w 1825625"/>
                    <a:gd name="connsiteY4" fmla="*/ 26736 h 912812"/>
                    <a:gd name="connsiteX5" fmla="*/ 1825624 w 1825625"/>
                    <a:gd name="connsiteY5" fmla="*/ 91281 h 912812"/>
                    <a:gd name="connsiteX6" fmla="*/ 1825625 w 1825625"/>
                    <a:gd name="connsiteY6" fmla="*/ 821531 h 912812"/>
                    <a:gd name="connsiteX7" fmla="*/ 1798889 w 1825625"/>
                    <a:gd name="connsiteY7" fmla="*/ 886076 h 912812"/>
                    <a:gd name="connsiteX8" fmla="*/ 1734344 w 1825625"/>
                    <a:gd name="connsiteY8" fmla="*/ 912812 h 912812"/>
                    <a:gd name="connsiteX9" fmla="*/ 91281 w 1825625"/>
                    <a:gd name="connsiteY9" fmla="*/ 912812 h 912812"/>
                    <a:gd name="connsiteX10" fmla="*/ 26736 w 1825625"/>
                    <a:gd name="connsiteY10" fmla="*/ 886076 h 912812"/>
                    <a:gd name="connsiteX11" fmla="*/ 0 w 1825625"/>
                    <a:gd name="connsiteY11" fmla="*/ 821531 h 912812"/>
                    <a:gd name="connsiteX12" fmla="*/ 0 w 1825625"/>
                    <a:gd name="connsiteY12" fmla="*/ 91281 h 9128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1825625" h="912812">
                      <a:moveTo>
                        <a:pt x="0" y="91281"/>
                      </a:moveTo>
                      <a:cubicBezTo>
                        <a:pt x="0" y="67072"/>
                        <a:pt x="9617" y="43854"/>
                        <a:pt x="26736" y="26736"/>
                      </a:cubicBezTo>
                      <a:cubicBezTo>
                        <a:pt x="43855" y="9618"/>
                        <a:pt x="67072" y="0"/>
                        <a:pt x="91281" y="1"/>
                      </a:cubicBezTo>
                      <a:lnTo>
                        <a:pt x="1734344" y="0"/>
                      </a:lnTo>
                      <a:cubicBezTo>
                        <a:pt x="1758553" y="0"/>
                        <a:pt x="1781771" y="9617"/>
                        <a:pt x="1798889" y="26736"/>
                      </a:cubicBezTo>
                      <a:cubicBezTo>
                        <a:pt x="1816007" y="43855"/>
                        <a:pt x="1825625" y="67072"/>
                        <a:pt x="1825624" y="91281"/>
                      </a:cubicBezTo>
                      <a:cubicBezTo>
                        <a:pt x="1825624" y="334698"/>
                        <a:pt x="1825625" y="578114"/>
                        <a:pt x="1825625" y="821531"/>
                      </a:cubicBezTo>
                      <a:cubicBezTo>
                        <a:pt x="1825625" y="845740"/>
                        <a:pt x="1816008" y="868958"/>
                        <a:pt x="1798889" y="886076"/>
                      </a:cubicBezTo>
                      <a:cubicBezTo>
                        <a:pt x="1781770" y="903195"/>
                        <a:pt x="1758553" y="912812"/>
                        <a:pt x="1734344" y="912812"/>
                      </a:cubicBezTo>
                      <a:lnTo>
                        <a:pt x="91281" y="912812"/>
                      </a:lnTo>
                      <a:cubicBezTo>
                        <a:pt x="67072" y="912812"/>
                        <a:pt x="43854" y="903195"/>
                        <a:pt x="26736" y="886076"/>
                      </a:cubicBezTo>
                      <a:cubicBezTo>
                        <a:pt x="9618" y="868957"/>
                        <a:pt x="0" y="845740"/>
                        <a:pt x="0" y="821531"/>
                      </a:cubicBezTo>
                      <a:lnTo>
                        <a:pt x="0" y="91281"/>
                      </a:lnTo>
                      <a:close/>
                    </a:path>
                  </a:pathLst>
                </a:custGeom>
                <a:grp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62295" tIns="62295" rIns="62295" bIns="62295" numCol="1" spcCol="1270" anchor="ctr" anchorCtr="0">
                  <a:noAutofit/>
                </a:bodyPr>
                <a:lstStyle/>
                <a:p>
                  <a:pPr lvl="0" algn="ctr" defTabSz="24892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cs-CZ" sz="5600" kern="1200"/>
                </a:p>
              </p:txBody>
            </p:sp>
            <p:sp>
              <p:nvSpPr>
                <p:cNvPr id="18" name="Volný tvar 17"/>
                <p:cNvSpPr/>
                <p:nvPr/>
              </p:nvSpPr>
              <p:spPr>
                <a:xfrm rot="19399917">
                  <a:off x="3886474" y="2635422"/>
                  <a:ext cx="1030442" cy="661862"/>
                </a:xfrm>
                <a:custGeom>
                  <a:avLst/>
                  <a:gdLst>
                    <a:gd name="connsiteX0" fmla="*/ 0 w 906884"/>
                    <a:gd name="connsiteY0" fmla="*/ 20214 h 40429"/>
                    <a:gd name="connsiteX1" fmla="*/ 906884 w 906884"/>
                    <a:gd name="connsiteY1" fmla="*/ 20214 h 404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906884" h="40429">
                      <a:moveTo>
                        <a:pt x="0" y="20214"/>
                      </a:moveTo>
                      <a:lnTo>
                        <a:pt x="906884" y="20214"/>
                      </a:lnTo>
                    </a:path>
                  </a:pathLst>
                </a:custGeom>
                <a:grp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6000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rgbClr r="0" g="0" b="0"/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443470" tIns="-2457" rIns="443469" bIns="-2459" numCol="1" spcCol="1270" anchor="ctr" anchorCtr="0">
                  <a:noAutofit/>
                </a:bodyPr>
                <a:lstStyle/>
                <a:p>
                  <a:pPr lvl="0" algn="ctr" defTabSz="22225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cs-CZ" sz="500" kern="1200"/>
                </a:p>
              </p:txBody>
            </p:sp>
            <p:sp>
              <p:nvSpPr>
                <p:cNvPr id="19" name="Volný tvar 18"/>
                <p:cNvSpPr/>
                <p:nvPr/>
              </p:nvSpPr>
              <p:spPr>
                <a:xfrm>
                  <a:off x="4366959" y="2432448"/>
                  <a:ext cx="3427028" cy="912812"/>
                </a:xfrm>
                <a:custGeom>
                  <a:avLst/>
                  <a:gdLst>
                    <a:gd name="connsiteX0" fmla="*/ 0 w 1825625"/>
                    <a:gd name="connsiteY0" fmla="*/ 91281 h 912812"/>
                    <a:gd name="connsiteX1" fmla="*/ 26736 w 1825625"/>
                    <a:gd name="connsiteY1" fmla="*/ 26736 h 912812"/>
                    <a:gd name="connsiteX2" fmla="*/ 91281 w 1825625"/>
                    <a:gd name="connsiteY2" fmla="*/ 1 h 912812"/>
                    <a:gd name="connsiteX3" fmla="*/ 1734344 w 1825625"/>
                    <a:gd name="connsiteY3" fmla="*/ 0 h 912812"/>
                    <a:gd name="connsiteX4" fmla="*/ 1798889 w 1825625"/>
                    <a:gd name="connsiteY4" fmla="*/ 26736 h 912812"/>
                    <a:gd name="connsiteX5" fmla="*/ 1825624 w 1825625"/>
                    <a:gd name="connsiteY5" fmla="*/ 91281 h 912812"/>
                    <a:gd name="connsiteX6" fmla="*/ 1825625 w 1825625"/>
                    <a:gd name="connsiteY6" fmla="*/ 821531 h 912812"/>
                    <a:gd name="connsiteX7" fmla="*/ 1798889 w 1825625"/>
                    <a:gd name="connsiteY7" fmla="*/ 886076 h 912812"/>
                    <a:gd name="connsiteX8" fmla="*/ 1734344 w 1825625"/>
                    <a:gd name="connsiteY8" fmla="*/ 912812 h 912812"/>
                    <a:gd name="connsiteX9" fmla="*/ 91281 w 1825625"/>
                    <a:gd name="connsiteY9" fmla="*/ 912812 h 912812"/>
                    <a:gd name="connsiteX10" fmla="*/ 26736 w 1825625"/>
                    <a:gd name="connsiteY10" fmla="*/ 886076 h 912812"/>
                    <a:gd name="connsiteX11" fmla="*/ 0 w 1825625"/>
                    <a:gd name="connsiteY11" fmla="*/ 821531 h 912812"/>
                    <a:gd name="connsiteX12" fmla="*/ 0 w 1825625"/>
                    <a:gd name="connsiteY12" fmla="*/ 91281 h 9128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1825625" h="912812">
                      <a:moveTo>
                        <a:pt x="0" y="91281"/>
                      </a:moveTo>
                      <a:cubicBezTo>
                        <a:pt x="0" y="67072"/>
                        <a:pt x="9617" y="43854"/>
                        <a:pt x="26736" y="26736"/>
                      </a:cubicBezTo>
                      <a:cubicBezTo>
                        <a:pt x="43855" y="9618"/>
                        <a:pt x="67072" y="0"/>
                        <a:pt x="91281" y="1"/>
                      </a:cubicBezTo>
                      <a:lnTo>
                        <a:pt x="1734344" y="0"/>
                      </a:lnTo>
                      <a:cubicBezTo>
                        <a:pt x="1758553" y="0"/>
                        <a:pt x="1781771" y="9617"/>
                        <a:pt x="1798889" y="26736"/>
                      </a:cubicBezTo>
                      <a:cubicBezTo>
                        <a:pt x="1816007" y="43855"/>
                        <a:pt x="1825625" y="67072"/>
                        <a:pt x="1825624" y="91281"/>
                      </a:cubicBezTo>
                      <a:cubicBezTo>
                        <a:pt x="1825624" y="334698"/>
                        <a:pt x="1825625" y="578114"/>
                        <a:pt x="1825625" y="821531"/>
                      </a:cubicBezTo>
                      <a:cubicBezTo>
                        <a:pt x="1825625" y="845740"/>
                        <a:pt x="1816008" y="868958"/>
                        <a:pt x="1798889" y="886076"/>
                      </a:cubicBezTo>
                      <a:cubicBezTo>
                        <a:pt x="1781770" y="903195"/>
                        <a:pt x="1758553" y="912812"/>
                        <a:pt x="1734344" y="912812"/>
                      </a:cubicBezTo>
                      <a:lnTo>
                        <a:pt x="91281" y="912812"/>
                      </a:lnTo>
                      <a:cubicBezTo>
                        <a:pt x="67072" y="912812"/>
                        <a:pt x="43854" y="903195"/>
                        <a:pt x="26736" y="886076"/>
                      </a:cubicBezTo>
                      <a:cubicBezTo>
                        <a:pt x="9618" y="868957"/>
                        <a:pt x="0" y="845740"/>
                        <a:pt x="0" y="821531"/>
                      </a:cubicBezTo>
                      <a:lnTo>
                        <a:pt x="0" y="91281"/>
                      </a:lnTo>
                      <a:close/>
                    </a:path>
                  </a:pathLst>
                </a:custGeom>
                <a:grp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62295" tIns="62295" rIns="62295" bIns="62295" numCol="1" spcCol="1270" anchor="ctr" anchorCtr="0">
                  <a:noAutofit/>
                </a:bodyPr>
                <a:lstStyle/>
                <a:p>
                  <a:pPr lvl="0" algn="ctr" defTabSz="24892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cs-CZ" sz="5600" kern="1200"/>
                </a:p>
              </p:txBody>
            </p:sp>
            <p:sp>
              <p:nvSpPr>
                <p:cNvPr id="20" name="Volný tvar 19"/>
                <p:cNvSpPr/>
                <p:nvPr/>
              </p:nvSpPr>
              <p:spPr>
                <a:xfrm rot="2142401" flipV="1">
                  <a:off x="3899732" y="3600243"/>
                  <a:ext cx="1000602" cy="656709"/>
                </a:xfrm>
                <a:custGeom>
                  <a:avLst/>
                  <a:gdLst>
                    <a:gd name="connsiteX0" fmla="*/ 0 w 899305"/>
                    <a:gd name="connsiteY0" fmla="*/ 20214 h 40429"/>
                    <a:gd name="connsiteX1" fmla="*/ 899305 w 899305"/>
                    <a:gd name="connsiteY1" fmla="*/ 20214 h 404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899305" h="40429">
                      <a:moveTo>
                        <a:pt x="0" y="20214"/>
                      </a:moveTo>
                      <a:lnTo>
                        <a:pt x="899305" y="20214"/>
                      </a:lnTo>
                    </a:path>
                  </a:pathLst>
                </a:custGeom>
                <a:grp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6000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rgbClr r="0" g="0" b="0"/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439870" tIns="-2269" rIns="439869" bIns="-2268" numCol="1" spcCol="1270" anchor="ctr" anchorCtr="0">
                  <a:noAutofit/>
                </a:bodyPr>
                <a:lstStyle/>
                <a:p>
                  <a:pPr lvl="0" algn="ctr" defTabSz="22225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cs-CZ" sz="500" kern="1200"/>
                </a:p>
              </p:txBody>
            </p:sp>
            <p:sp>
              <p:nvSpPr>
                <p:cNvPr id="21" name="Volný tvar 20"/>
                <p:cNvSpPr/>
                <p:nvPr/>
              </p:nvSpPr>
              <p:spPr>
                <a:xfrm>
                  <a:off x="4326320" y="3465166"/>
                  <a:ext cx="3504086" cy="912812"/>
                </a:xfrm>
                <a:custGeom>
                  <a:avLst/>
                  <a:gdLst>
                    <a:gd name="connsiteX0" fmla="*/ 0 w 1825625"/>
                    <a:gd name="connsiteY0" fmla="*/ 91281 h 912812"/>
                    <a:gd name="connsiteX1" fmla="*/ 26736 w 1825625"/>
                    <a:gd name="connsiteY1" fmla="*/ 26736 h 912812"/>
                    <a:gd name="connsiteX2" fmla="*/ 91281 w 1825625"/>
                    <a:gd name="connsiteY2" fmla="*/ 1 h 912812"/>
                    <a:gd name="connsiteX3" fmla="*/ 1734344 w 1825625"/>
                    <a:gd name="connsiteY3" fmla="*/ 0 h 912812"/>
                    <a:gd name="connsiteX4" fmla="*/ 1798889 w 1825625"/>
                    <a:gd name="connsiteY4" fmla="*/ 26736 h 912812"/>
                    <a:gd name="connsiteX5" fmla="*/ 1825624 w 1825625"/>
                    <a:gd name="connsiteY5" fmla="*/ 91281 h 912812"/>
                    <a:gd name="connsiteX6" fmla="*/ 1825625 w 1825625"/>
                    <a:gd name="connsiteY6" fmla="*/ 821531 h 912812"/>
                    <a:gd name="connsiteX7" fmla="*/ 1798889 w 1825625"/>
                    <a:gd name="connsiteY7" fmla="*/ 886076 h 912812"/>
                    <a:gd name="connsiteX8" fmla="*/ 1734344 w 1825625"/>
                    <a:gd name="connsiteY8" fmla="*/ 912812 h 912812"/>
                    <a:gd name="connsiteX9" fmla="*/ 91281 w 1825625"/>
                    <a:gd name="connsiteY9" fmla="*/ 912812 h 912812"/>
                    <a:gd name="connsiteX10" fmla="*/ 26736 w 1825625"/>
                    <a:gd name="connsiteY10" fmla="*/ 886076 h 912812"/>
                    <a:gd name="connsiteX11" fmla="*/ 0 w 1825625"/>
                    <a:gd name="connsiteY11" fmla="*/ 821531 h 912812"/>
                    <a:gd name="connsiteX12" fmla="*/ 0 w 1825625"/>
                    <a:gd name="connsiteY12" fmla="*/ 91281 h 9128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1825625" h="912812">
                      <a:moveTo>
                        <a:pt x="0" y="91281"/>
                      </a:moveTo>
                      <a:cubicBezTo>
                        <a:pt x="0" y="67072"/>
                        <a:pt x="9617" y="43854"/>
                        <a:pt x="26736" y="26736"/>
                      </a:cubicBezTo>
                      <a:cubicBezTo>
                        <a:pt x="43855" y="9618"/>
                        <a:pt x="67072" y="0"/>
                        <a:pt x="91281" y="1"/>
                      </a:cubicBezTo>
                      <a:lnTo>
                        <a:pt x="1734344" y="0"/>
                      </a:lnTo>
                      <a:cubicBezTo>
                        <a:pt x="1758553" y="0"/>
                        <a:pt x="1781771" y="9617"/>
                        <a:pt x="1798889" y="26736"/>
                      </a:cubicBezTo>
                      <a:cubicBezTo>
                        <a:pt x="1816007" y="43855"/>
                        <a:pt x="1825625" y="67072"/>
                        <a:pt x="1825624" y="91281"/>
                      </a:cubicBezTo>
                      <a:cubicBezTo>
                        <a:pt x="1825624" y="334698"/>
                        <a:pt x="1825625" y="578114"/>
                        <a:pt x="1825625" y="821531"/>
                      </a:cubicBezTo>
                      <a:cubicBezTo>
                        <a:pt x="1825625" y="845740"/>
                        <a:pt x="1816008" y="868958"/>
                        <a:pt x="1798889" y="886076"/>
                      </a:cubicBezTo>
                      <a:cubicBezTo>
                        <a:pt x="1781770" y="903195"/>
                        <a:pt x="1758553" y="912812"/>
                        <a:pt x="1734344" y="912812"/>
                      </a:cubicBezTo>
                      <a:lnTo>
                        <a:pt x="91281" y="912812"/>
                      </a:lnTo>
                      <a:cubicBezTo>
                        <a:pt x="67072" y="912812"/>
                        <a:pt x="43854" y="903195"/>
                        <a:pt x="26736" y="886076"/>
                      </a:cubicBezTo>
                      <a:cubicBezTo>
                        <a:pt x="9618" y="868957"/>
                        <a:pt x="0" y="845740"/>
                        <a:pt x="0" y="821531"/>
                      </a:cubicBezTo>
                      <a:lnTo>
                        <a:pt x="0" y="91281"/>
                      </a:lnTo>
                      <a:close/>
                    </a:path>
                  </a:pathLst>
                </a:custGeom>
                <a:grp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62295" tIns="62295" rIns="62295" bIns="62295" numCol="1" spcCol="1270" anchor="ctr" anchorCtr="0">
                  <a:noAutofit/>
                </a:bodyPr>
                <a:lstStyle/>
                <a:p>
                  <a:pPr lvl="0" algn="ctr" defTabSz="24892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cs-CZ" sz="5600" kern="1200"/>
                </a:p>
              </p:txBody>
            </p:sp>
            <p:sp>
              <p:nvSpPr>
                <p:cNvPr id="22" name="Volný tvar 21"/>
                <p:cNvSpPr/>
                <p:nvPr/>
              </p:nvSpPr>
              <p:spPr>
                <a:xfrm rot="3907178" flipV="1">
                  <a:off x="3280987" y="4035080"/>
                  <a:ext cx="1925512" cy="626568"/>
                </a:xfrm>
                <a:custGeom>
                  <a:avLst/>
                  <a:gdLst>
                    <a:gd name="connsiteX0" fmla="*/ 0 w 1735694"/>
                    <a:gd name="connsiteY0" fmla="*/ 20214 h 40429"/>
                    <a:gd name="connsiteX1" fmla="*/ 1735694 w 1735694"/>
                    <a:gd name="connsiteY1" fmla="*/ 20214 h 404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</a:cxnLst>
                  <a:rect l="l" t="t" r="r" b="b"/>
                  <a:pathLst>
                    <a:path w="1735694" h="40429">
                      <a:moveTo>
                        <a:pt x="0" y="20214"/>
                      </a:moveTo>
                      <a:lnTo>
                        <a:pt x="1735694" y="20214"/>
                      </a:lnTo>
                    </a:path>
                  </a:pathLst>
                </a:custGeom>
                <a:grp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6000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rgbClr r="0" g="0" b="0"/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837155" tIns="-23178" rIns="837154" bIns="-23178" numCol="1" spcCol="1270" anchor="ctr" anchorCtr="0">
                  <a:noAutofit/>
                </a:bodyPr>
                <a:lstStyle/>
                <a:p>
                  <a:pPr lvl="0" algn="ctr" defTabSz="2667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cs-CZ" sz="600" kern="1200"/>
                </a:p>
              </p:txBody>
            </p:sp>
            <p:sp>
              <p:nvSpPr>
                <p:cNvPr id="23" name="Volný tvar 22"/>
                <p:cNvSpPr/>
                <p:nvPr/>
              </p:nvSpPr>
              <p:spPr>
                <a:xfrm>
                  <a:off x="4366959" y="4545286"/>
                  <a:ext cx="3442475" cy="912812"/>
                </a:xfrm>
                <a:custGeom>
                  <a:avLst/>
                  <a:gdLst>
                    <a:gd name="connsiteX0" fmla="*/ 0 w 1825625"/>
                    <a:gd name="connsiteY0" fmla="*/ 91281 h 912812"/>
                    <a:gd name="connsiteX1" fmla="*/ 26736 w 1825625"/>
                    <a:gd name="connsiteY1" fmla="*/ 26736 h 912812"/>
                    <a:gd name="connsiteX2" fmla="*/ 91281 w 1825625"/>
                    <a:gd name="connsiteY2" fmla="*/ 1 h 912812"/>
                    <a:gd name="connsiteX3" fmla="*/ 1734344 w 1825625"/>
                    <a:gd name="connsiteY3" fmla="*/ 0 h 912812"/>
                    <a:gd name="connsiteX4" fmla="*/ 1798889 w 1825625"/>
                    <a:gd name="connsiteY4" fmla="*/ 26736 h 912812"/>
                    <a:gd name="connsiteX5" fmla="*/ 1825624 w 1825625"/>
                    <a:gd name="connsiteY5" fmla="*/ 91281 h 912812"/>
                    <a:gd name="connsiteX6" fmla="*/ 1825625 w 1825625"/>
                    <a:gd name="connsiteY6" fmla="*/ 821531 h 912812"/>
                    <a:gd name="connsiteX7" fmla="*/ 1798889 w 1825625"/>
                    <a:gd name="connsiteY7" fmla="*/ 886076 h 912812"/>
                    <a:gd name="connsiteX8" fmla="*/ 1734344 w 1825625"/>
                    <a:gd name="connsiteY8" fmla="*/ 912812 h 912812"/>
                    <a:gd name="connsiteX9" fmla="*/ 91281 w 1825625"/>
                    <a:gd name="connsiteY9" fmla="*/ 912812 h 912812"/>
                    <a:gd name="connsiteX10" fmla="*/ 26736 w 1825625"/>
                    <a:gd name="connsiteY10" fmla="*/ 886076 h 912812"/>
                    <a:gd name="connsiteX11" fmla="*/ 0 w 1825625"/>
                    <a:gd name="connsiteY11" fmla="*/ 821531 h 912812"/>
                    <a:gd name="connsiteX12" fmla="*/ 0 w 1825625"/>
                    <a:gd name="connsiteY12" fmla="*/ 91281 h 91281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1825625" h="912812">
                      <a:moveTo>
                        <a:pt x="0" y="91281"/>
                      </a:moveTo>
                      <a:cubicBezTo>
                        <a:pt x="0" y="67072"/>
                        <a:pt x="9617" y="43854"/>
                        <a:pt x="26736" y="26736"/>
                      </a:cubicBezTo>
                      <a:cubicBezTo>
                        <a:pt x="43855" y="9618"/>
                        <a:pt x="67072" y="0"/>
                        <a:pt x="91281" y="1"/>
                      </a:cubicBezTo>
                      <a:lnTo>
                        <a:pt x="1734344" y="0"/>
                      </a:lnTo>
                      <a:cubicBezTo>
                        <a:pt x="1758553" y="0"/>
                        <a:pt x="1781771" y="9617"/>
                        <a:pt x="1798889" y="26736"/>
                      </a:cubicBezTo>
                      <a:cubicBezTo>
                        <a:pt x="1816007" y="43855"/>
                        <a:pt x="1825625" y="67072"/>
                        <a:pt x="1825624" y="91281"/>
                      </a:cubicBezTo>
                      <a:cubicBezTo>
                        <a:pt x="1825624" y="334698"/>
                        <a:pt x="1825625" y="578114"/>
                        <a:pt x="1825625" y="821531"/>
                      </a:cubicBezTo>
                      <a:cubicBezTo>
                        <a:pt x="1825625" y="845740"/>
                        <a:pt x="1816008" y="868958"/>
                        <a:pt x="1798889" y="886076"/>
                      </a:cubicBezTo>
                      <a:cubicBezTo>
                        <a:pt x="1781770" y="903195"/>
                        <a:pt x="1758553" y="912812"/>
                        <a:pt x="1734344" y="912812"/>
                      </a:cubicBezTo>
                      <a:lnTo>
                        <a:pt x="91281" y="912812"/>
                      </a:lnTo>
                      <a:cubicBezTo>
                        <a:pt x="67072" y="912812"/>
                        <a:pt x="43854" y="903195"/>
                        <a:pt x="26736" y="886076"/>
                      </a:cubicBezTo>
                      <a:cubicBezTo>
                        <a:pt x="9618" y="868957"/>
                        <a:pt x="0" y="845740"/>
                        <a:pt x="0" y="821531"/>
                      </a:cubicBezTo>
                      <a:lnTo>
                        <a:pt x="0" y="91281"/>
                      </a:lnTo>
                      <a:close/>
                    </a:path>
                  </a:pathLst>
                </a:custGeom>
                <a:grpFill/>
                <a:ln>
                  <a:solidFill>
                    <a:srgbClr val="002060"/>
                  </a:solidFill>
                </a:ln>
              </p:spPr>
              <p:style>
                <a:lnRef idx="2">
                  <a:schemeClr val="l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1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lt1"/>
                </a:fontRef>
              </p:style>
              <p:txBody>
                <a:bodyPr spcFirstLastPara="0" vert="horz" wrap="square" lIns="62295" tIns="62295" rIns="62295" bIns="62295" numCol="1" spcCol="1270" anchor="ctr" anchorCtr="0">
                  <a:noAutofit/>
                </a:bodyPr>
                <a:lstStyle/>
                <a:p>
                  <a:pPr lvl="0" algn="ctr" defTabSz="24892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endParaRPr lang="cs-CZ" sz="5600" kern="1200"/>
                </a:p>
              </p:txBody>
            </p:sp>
          </p:grpSp>
          <p:sp>
            <p:nvSpPr>
              <p:cNvPr id="24" name="Obdélník 23"/>
              <p:cNvSpPr/>
              <p:nvPr/>
            </p:nvSpPr>
            <p:spPr>
              <a:xfrm>
                <a:off x="3563888" y="2348880"/>
                <a:ext cx="3816424" cy="46166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>
                  <a:buFont typeface="Wingdings" pitchFamily="2" charset="2"/>
                  <a:buChar char="q"/>
                </a:pPr>
                <a:r>
                  <a:rPr lang="en-US" sz="2400" b="1" dirty="0" smtClean="0"/>
                  <a:t>the </a:t>
                </a:r>
                <a:r>
                  <a:rPr lang="en-US" sz="2400" b="1" dirty="0" smtClean="0">
                    <a:solidFill>
                      <a:srgbClr val="002060"/>
                    </a:solidFill>
                  </a:rPr>
                  <a:t>automotive s</a:t>
                </a:r>
                <a:r>
                  <a:rPr lang="en-US" sz="2400" b="1" dirty="0" smtClean="0"/>
                  <a:t>ector</a:t>
                </a:r>
                <a:endParaRPr lang="cs-CZ" sz="2400" dirty="0"/>
              </a:p>
            </p:txBody>
          </p:sp>
        </p:grpSp>
        <p:sp>
          <p:nvSpPr>
            <p:cNvPr id="25" name="Obdélník 24"/>
            <p:cNvSpPr/>
            <p:nvPr/>
          </p:nvSpPr>
          <p:spPr>
            <a:xfrm>
              <a:off x="3563888" y="3373864"/>
              <a:ext cx="5184576" cy="46166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>
                <a:buFont typeface="Wingdings" pitchFamily="2" charset="2"/>
                <a:buChar char="q"/>
              </a:pPr>
              <a:r>
                <a:rPr lang="en-US" sz="2400" b="1" dirty="0" smtClean="0">
                  <a:solidFill>
                    <a:srgbClr val="002060"/>
                  </a:solidFill>
                </a:rPr>
                <a:t>electrical engineering </a:t>
              </a:r>
              <a:r>
                <a:rPr lang="en-US" sz="2400" b="1" dirty="0" smtClean="0"/>
                <a:t>and electronics</a:t>
              </a:r>
              <a:endParaRPr lang="cs-CZ" sz="2400" b="1" dirty="0" smtClean="0"/>
            </a:p>
          </p:txBody>
        </p:sp>
      </p:grpSp>
      <p:sp>
        <p:nvSpPr>
          <p:cNvPr id="26" name="Obdélník 25"/>
          <p:cNvSpPr/>
          <p:nvPr/>
        </p:nvSpPr>
        <p:spPr>
          <a:xfrm>
            <a:off x="3635896" y="4365104"/>
            <a:ext cx="48919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/>
              <a:t> </a:t>
            </a:r>
            <a:r>
              <a:rPr lang="en-US" sz="2400" b="1" dirty="0" smtClean="0"/>
              <a:t>high-tech </a:t>
            </a:r>
            <a:r>
              <a:rPr lang="en-US" sz="2400" b="1" dirty="0" smtClean="0">
                <a:solidFill>
                  <a:srgbClr val="002060"/>
                </a:solidFill>
              </a:rPr>
              <a:t>mechanical engineering 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35896" y="5517232"/>
            <a:ext cx="44330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/>
              <a:t>  </a:t>
            </a:r>
            <a:r>
              <a:rPr lang="en-US" sz="2400" b="1" dirty="0" smtClean="0"/>
              <a:t>IT and software development.</a:t>
            </a:r>
            <a:endParaRPr lang="cs-CZ" sz="2400" dirty="0"/>
          </a:p>
        </p:txBody>
      </p:sp>
      <p:pic>
        <p:nvPicPr>
          <p:cNvPr id="3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628800"/>
            <a:ext cx="1655936" cy="1655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4" name="Obdélník 33"/>
          <p:cNvSpPr/>
          <p:nvPr/>
        </p:nvSpPr>
        <p:spPr>
          <a:xfrm>
            <a:off x="611560" y="1628800"/>
            <a:ext cx="77775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en-US" sz="2400" dirty="0" smtClean="0"/>
              <a:t>significant</a:t>
            </a:r>
            <a:r>
              <a:rPr lang="cs-CZ" sz="2400" dirty="0" smtClean="0"/>
              <a:t> </a:t>
            </a:r>
            <a:r>
              <a:rPr lang="cs-CZ" sz="2400" dirty="0" err="1" smtClean="0"/>
              <a:t>sectors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Czech</a:t>
            </a:r>
            <a:r>
              <a:rPr lang="en-US" sz="2400" dirty="0" smtClean="0"/>
              <a:t> </a:t>
            </a:r>
            <a:r>
              <a:rPr lang="cs-CZ" sz="2400" dirty="0" err="1" smtClean="0"/>
              <a:t>manufacturing</a:t>
            </a:r>
            <a:r>
              <a:rPr lang="cs-CZ" sz="2400" dirty="0" smtClean="0"/>
              <a:t>  </a:t>
            </a:r>
            <a:r>
              <a:rPr lang="cs-CZ" sz="2400" dirty="0" err="1" smtClean="0"/>
              <a:t>industry</a:t>
            </a:r>
            <a:r>
              <a:rPr lang="cs-CZ" sz="2400" dirty="0" smtClean="0"/>
              <a:t> are: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4427984" y="4077072"/>
            <a:ext cx="3888432" cy="12241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smtClean="0"/>
              <a:t>Produced personal</a:t>
            </a:r>
            <a:endParaRPr lang="cs-CZ" sz="2400" b="1" dirty="0" smtClean="0"/>
          </a:p>
          <a:p>
            <a:r>
              <a:rPr lang="en-US" sz="2400" b="1" dirty="0" smtClean="0">
                <a:solidFill>
                  <a:srgbClr val="FF0000"/>
                </a:solidFill>
              </a:rPr>
              <a:t>automobile brands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en-US" sz="2400" b="1" dirty="0" smtClean="0"/>
              <a:t>in the Czech Republic in 2012</a:t>
            </a:r>
            <a:endParaRPr lang="cs-CZ" sz="2400" dirty="0"/>
          </a:p>
        </p:txBody>
      </p:sp>
      <p:pic>
        <p:nvPicPr>
          <p:cNvPr id="11" name="Picture 2" descr="Produced personal automobile brands in the Czech Republic in 20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356992"/>
            <a:ext cx="3024336" cy="2847129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467544" y="3429000"/>
            <a:ext cx="7920880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most vehicles were produced by </a:t>
            </a:r>
            <a:r>
              <a:rPr lang="en-US" sz="2400" u="sng" dirty="0" err="1" smtClean="0"/>
              <a:t>Mladá</a:t>
            </a:r>
            <a:r>
              <a:rPr lang="en-US" sz="2400" u="sng" dirty="0" smtClean="0"/>
              <a:t> </a:t>
            </a:r>
            <a:r>
              <a:rPr lang="en-US" sz="2400" u="sng" dirty="0" err="1" smtClean="0"/>
              <a:t>Boleslav</a:t>
            </a:r>
            <a:r>
              <a:rPr lang="en-US" sz="2400" u="sng" dirty="0" smtClean="0"/>
              <a:t>-based </a:t>
            </a:r>
            <a:r>
              <a:rPr lang="en-US" sz="2400" dirty="0" err="1" smtClean="0"/>
              <a:t>Škoda</a:t>
            </a:r>
            <a:r>
              <a:rPr lang="en-US" sz="2400" dirty="0" smtClean="0"/>
              <a:t> Auto</a:t>
            </a:r>
            <a:r>
              <a:rPr lang="cs-CZ" sz="2400" dirty="0" smtClean="0"/>
              <a:t> (more </a:t>
            </a:r>
            <a:r>
              <a:rPr lang="cs-CZ" sz="2400" dirty="0" err="1" smtClean="0"/>
              <a:t>than</a:t>
            </a:r>
            <a:r>
              <a:rPr lang="cs-CZ" sz="2400" dirty="0" smtClean="0"/>
              <a:t> </a:t>
            </a:r>
            <a:r>
              <a:rPr lang="en-US" sz="2400" dirty="0" smtClean="0"/>
              <a:t>656,306 vehicles), giving it a majority 55.9 % share of all produced personal vehicles in that year. 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3429000"/>
            <a:ext cx="7992888" cy="1200329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Většina vozů byla vyrobena Škodou Auto </a:t>
            </a:r>
            <a:r>
              <a:rPr lang="cs-CZ" sz="2400" u="sng" dirty="0" smtClean="0"/>
              <a:t>se sídlem v Mladé Boleslavi</a:t>
            </a:r>
            <a:r>
              <a:rPr lang="cs-CZ" sz="2400" dirty="0" smtClean="0"/>
              <a:t> (přes 650 tisíc vozů), což přináší většinový </a:t>
            </a:r>
          </a:p>
          <a:p>
            <a:r>
              <a:rPr lang="cs-CZ" sz="2400" dirty="0" smtClean="0"/>
              <a:t>55,9 % podíl na všech vyrobených osobních vozů v daném roce.</a:t>
            </a:r>
            <a:endParaRPr lang="cs-CZ" sz="2400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1835696" y="260648"/>
            <a:ext cx="6624736" cy="1143000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Economy</a:t>
            </a:r>
            <a:r>
              <a:rPr lang="cs-CZ" sz="2700" b="1" dirty="0" smtClean="0">
                <a:solidFill>
                  <a:schemeClr val="bg1"/>
                </a:solidFill>
              </a:rPr>
              <a:t> </a:t>
            </a:r>
            <a:endParaRPr lang="cs-CZ" sz="2700" b="1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5536" y="1556792"/>
            <a:ext cx="8064896" cy="19389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>
            <a:spAutoFit/>
          </a:bodyPr>
          <a:lstStyle/>
          <a:p>
            <a:r>
              <a:rPr lang="en-US" sz="2400" dirty="0" smtClean="0"/>
              <a:t>Most of the vehicles produced in the Czech Republic are </a:t>
            </a:r>
            <a:r>
              <a:rPr lang="en-US" sz="2400" b="1" dirty="0" smtClean="0">
                <a:solidFill>
                  <a:srgbClr val="002060"/>
                </a:solidFill>
              </a:rPr>
              <a:t>personal vehicles</a:t>
            </a:r>
            <a:r>
              <a:rPr lang="en-US" sz="2400" dirty="0" smtClean="0"/>
              <a:t>, which make up </a:t>
            </a:r>
            <a:r>
              <a:rPr lang="en-US" sz="2400" dirty="0" smtClean="0">
                <a:solidFill>
                  <a:srgbClr val="FF0000"/>
                </a:solidFill>
              </a:rPr>
              <a:t>99 %</a:t>
            </a:r>
            <a:r>
              <a:rPr lang="en-US" sz="2400" dirty="0" smtClean="0"/>
              <a:t> of all motor vehicles produced in the Czech Republic. The remaining</a:t>
            </a:r>
            <a:r>
              <a:rPr lang="cs-CZ" sz="2400" dirty="0" smtClean="0"/>
              <a:t> </a:t>
            </a:r>
            <a:r>
              <a:rPr lang="en-US" sz="2400" dirty="0" smtClean="0"/>
              <a:t>approximately </a:t>
            </a:r>
            <a:endParaRPr lang="cs-CZ" sz="2400" dirty="0" smtClean="0"/>
          </a:p>
          <a:p>
            <a:r>
              <a:rPr lang="en-US" sz="2400" dirty="0" smtClean="0">
                <a:solidFill>
                  <a:srgbClr val="FF0000"/>
                </a:solidFill>
              </a:rPr>
              <a:t>1 % </a:t>
            </a:r>
            <a:r>
              <a:rPr lang="en-US" sz="2400" dirty="0" smtClean="0"/>
              <a:t>is divided among production of </a:t>
            </a:r>
            <a:r>
              <a:rPr lang="en-US" sz="2400" b="1" dirty="0" smtClean="0">
                <a:solidFill>
                  <a:srgbClr val="002060"/>
                </a:solidFill>
              </a:rPr>
              <a:t>buses, service vehicles and motorcycles. </a:t>
            </a:r>
            <a:endParaRPr lang="cs-CZ" sz="2400" b="1" dirty="0" smtClean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1484784"/>
            <a:ext cx="7920880" cy="1938992"/>
          </a:xfrm>
          <a:prstGeom prst="rect">
            <a:avLst/>
          </a:prstGeom>
          <a:solidFill>
            <a:srgbClr val="FFFDB5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Většina  vozidel vyrobených v  České Republice jsou </a:t>
            </a:r>
            <a:r>
              <a:rPr lang="cs-CZ" sz="2400" b="1" dirty="0" smtClean="0">
                <a:solidFill>
                  <a:srgbClr val="002060"/>
                </a:solidFill>
              </a:rPr>
              <a:t>osobní automobily, </a:t>
            </a:r>
            <a:r>
              <a:rPr lang="cs-CZ" sz="2400" dirty="0" smtClean="0"/>
              <a:t>které tvoří až </a:t>
            </a:r>
            <a:r>
              <a:rPr lang="cs-CZ" sz="2400" dirty="0" smtClean="0">
                <a:solidFill>
                  <a:srgbClr val="FF0000"/>
                </a:solidFill>
              </a:rPr>
              <a:t>99 %</a:t>
            </a:r>
            <a:r>
              <a:rPr lang="cs-CZ" sz="2400" dirty="0" smtClean="0"/>
              <a:t> všech motorových vozidel vyrobených v ČR.  Zbývající přibližně </a:t>
            </a:r>
            <a:r>
              <a:rPr lang="cs-CZ" sz="2400" dirty="0" smtClean="0">
                <a:solidFill>
                  <a:srgbClr val="FF0000"/>
                </a:solidFill>
              </a:rPr>
              <a:t>1 % </a:t>
            </a:r>
            <a:r>
              <a:rPr lang="cs-CZ" sz="2400" dirty="0" smtClean="0"/>
              <a:t>je rozděleno mezi výrobu </a:t>
            </a:r>
            <a:r>
              <a:rPr lang="cs-CZ" sz="2400" b="1" dirty="0" smtClean="0">
                <a:solidFill>
                  <a:srgbClr val="002060"/>
                </a:solidFill>
              </a:rPr>
              <a:t>autobusů, užitkových vozů a motocyklů</a:t>
            </a:r>
            <a:r>
              <a:rPr lang="cs-CZ" sz="2400" dirty="0" smtClean="0"/>
              <a:t>.</a:t>
            </a:r>
          </a:p>
          <a:p>
            <a:endParaRPr lang="cs-CZ" sz="2400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32656"/>
            <a:ext cx="1145736" cy="1008112"/>
          </a:xfrm>
          <a:prstGeom prst="rect">
            <a:avLst/>
          </a:prstGeom>
          <a:noFill/>
          <a:ln w="76200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7" name="Nadpis 3"/>
          <p:cNvSpPr txBox="1">
            <a:spLocks/>
          </p:cNvSpPr>
          <p:nvPr/>
        </p:nvSpPr>
        <p:spPr>
          <a:xfrm>
            <a:off x="457200" y="245974"/>
            <a:ext cx="8003232" cy="1200329"/>
          </a:xfrm>
          <a:prstGeom prst="rect">
            <a:avLst/>
          </a:prstGeom>
          <a:solidFill>
            <a:srgbClr val="FFFDB5"/>
          </a:solidFill>
          <a:ln w="19050">
            <a:solidFill>
              <a:schemeClr val="tx1"/>
            </a:solidFill>
          </a:ln>
        </p:spPr>
        <p:txBody>
          <a:bodyPr vert="horz" wrap="square" lIns="91440" tIns="45720" rIns="91440" bIns="45720" rtlCol="0" anchor="ctr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Translate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: (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vocabulary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: podíl na trhu –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share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of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the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 market, většinový podíl - a majority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share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, </a:t>
            </a:r>
            <a:r>
              <a:rPr kumimoji="0" lang="cs-CZ" sz="24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divide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, užitkový vůz –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service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vehicles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, … se sídlem v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 X      </a:t>
            </a:r>
            <a:r>
              <a:rPr lang="cs-CZ" sz="2400" dirty="0" smtClean="0">
                <a:latin typeface="+mj-lt"/>
                <a:ea typeface="+mj-ea"/>
                <a:cs typeface="+mj-cs"/>
                <a:sym typeface="Wingdings" pitchFamily="2" charset="2"/>
              </a:rPr>
              <a:t>  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  X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-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based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 …,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remaining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  <a:sym typeface="Wingdings" pitchFamily="2" charset="2"/>
              </a:rPr>
              <a:t>)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7544" y="4941168"/>
            <a:ext cx="7704856" cy="1200329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2400" dirty="0" smtClean="0"/>
              <a:t>The small Czech manufacturer of sport roadster vehicles, </a:t>
            </a:r>
            <a:r>
              <a:rPr lang="en-US" sz="2400" dirty="0" err="1" smtClean="0"/>
              <a:t>Kaipan</a:t>
            </a:r>
            <a:r>
              <a:rPr lang="cs-CZ" sz="2400" dirty="0" smtClean="0"/>
              <a:t>, </a:t>
            </a:r>
            <a:r>
              <a:rPr lang="en-US" sz="2400" dirty="0" smtClean="0"/>
              <a:t>has the smallest share of the market of produced automobiles (0.001 %).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5536" y="4725144"/>
            <a:ext cx="7992888" cy="1477328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Malý český výrobce sportovních </a:t>
            </a:r>
            <a:r>
              <a:rPr lang="cs-CZ" sz="2400" dirty="0" err="1" smtClean="0"/>
              <a:t>roadstrů</a:t>
            </a:r>
            <a:r>
              <a:rPr lang="cs-CZ" sz="2400" dirty="0" smtClean="0"/>
              <a:t> (dvousedadlových vozů),  </a:t>
            </a:r>
            <a:r>
              <a:rPr lang="cs-CZ" sz="2400" dirty="0" err="1" smtClean="0"/>
              <a:t>Kaipan</a:t>
            </a:r>
            <a:r>
              <a:rPr lang="cs-CZ" sz="2400" dirty="0" smtClean="0"/>
              <a:t>, má nejmenší  podíl na trhu vyrobených automobilů (0,001%).</a:t>
            </a:r>
          </a:p>
          <a:p>
            <a:endParaRPr lang="cs-CZ" dirty="0"/>
          </a:p>
        </p:txBody>
      </p:sp>
      <p:cxnSp>
        <p:nvCxnSpPr>
          <p:cNvPr id="20" name="Přímá spojovací šipka 19"/>
          <p:cNvCxnSpPr/>
          <p:nvPr/>
        </p:nvCxnSpPr>
        <p:spPr>
          <a:xfrm>
            <a:off x="4716016" y="1196752"/>
            <a:ext cx="288032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6" grpId="1" animBg="1"/>
      <p:bldP spid="14" grpId="0" animBg="1"/>
      <p:bldP spid="17" grpId="0" animBg="1"/>
      <p:bldP spid="18" grpId="0" animBg="1"/>
      <p:bldP spid="19" grpId="0" animBg="1"/>
      <p:bldP spid="19" grpId="1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Economy</a:t>
            </a:r>
            <a:r>
              <a:rPr kumimoji="0" lang="cs-CZ" sz="27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7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060848"/>
            <a:ext cx="7632848" cy="504056"/>
          </a:xfrm>
        </p:spPr>
        <p:txBody>
          <a:bodyPr>
            <a:noAutofit/>
          </a:bodyPr>
          <a:lstStyle/>
          <a:p>
            <a:r>
              <a:rPr lang="en-US" sz="2400" b="1" dirty="0" smtClean="0"/>
              <a:t>Export Destinations in 2012 (share of total exports)</a:t>
            </a:r>
            <a:endParaRPr lang="cs-CZ" sz="2400" dirty="0"/>
          </a:p>
        </p:txBody>
      </p:sp>
      <p:pic>
        <p:nvPicPr>
          <p:cNvPr id="3" name="Picture -10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780928"/>
            <a:ext cx="4392487" cy="3192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5" name="Přímá spojovací šipka 44"/>
          <p:cNvCxnSpPr/>
          <p:nvPr/>
        </p:nvCxnSpPr>
        <p:spPr>
          <a:xfrm flipH="1" flipV="1">
            <a:off x="6804248" y="3068960"/>
            <a:ext cx="1296144" cy="208823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 flipH="1">
            <a:off x="6300192" y="5157192"/>
            <a:ext cx="1800200" cy="43204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/>
          <p:nvPr/>
        </p:nvCxnSpPr>
        <p:spPr>
          <a:xfrm flipH="1" flipV="1">
            <a:off x="6876256" y="4941168"/>
            <a:ext cx="1224136" cy="216024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admin\AppData\Local\Microsoft\Windows\Temporary Internet Files\Content.IE5\NL7APO03\MC90044212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653136"/>
            <a:ext cx="1080120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496944" cy="50405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>
                <a:solidFill>
                  <a:srgbClr val="FF0000"/>
                </a:solidFill>
              </a:rPr>
              <a:t>Other</a:t>
            </a:r>
            <a:r>
              <a:rPr lang="en-GB" sz="2400" b="1" dirty="0" smtClean="0">
                <a:solidFill>
                  <a:srgbClr val="FF0000"/>
                </a:solidFill>
              </a:rPr>
              <a:t> traditional Czech export sectors</a:t>
            </a:r>
            <a:r>
              <a:rPr lang="en-GB" sz="2400" b="1" dirty="0" smtClean="0"/>
              <a:t> </a:t>
            </a:r>
            <a:r>
              <a:rPr lang="en-GB" sz="1800" dirty="0" smtClean="0"/>
              <a:t>(</a:t>
            </a:r>
            <a:r>
              <a:rPr lang="en-GB" sz="1800" dirty="0" smtClean="0">
                <a:solidFill>
                  <a:srgbClr val="FF0000"/>
                </a:solidFill>
              </a:rPr>
              <a:t>besides </a:t>
            </a:r>
            <a:r>
              <a:rPr lang="en-GB" sz="1800" dirty="0" smtClean="0"/>
              <a:t>those mentioned above)</a:t>
            </a:r>
            <a:endParaRPr lang="en-GB" sz="2400" dirty="0" smtClean="0">
              <a:ln>
                <a:solidFill>
                  <a:srgbClr val="002060"/>
                </a:solidFill>
              </a:ln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en-GB" sz="2400" b="1" dirty="0" smtClean="0">
                <a:ln>
                  <a:solidFill>
                    <a:srgbClr val="000000"/>
                  </a:solidFill>
                </a:ln>
                <a:solidFill>
                  <a:schemeClr val="accent1">
                    <a:lumMod val="20000"/>
                    <a:lumOff val="80000"/>
                  </a:schemeClr>
                </a:solidFill>
              </a:rPr>
              <a:t>production of glass, pottery and ceramics</a:t>
            </a:r>
          </a:p>
          <a:p>
            <a:pPr>
              <a:buNone/>
            </a:pPr>
            <a:r>
              <a:rPr lang="en-GB" sz="2400" dirty="0" smtClean="0"/>
              <a:t>An important place in the Czech glass industry belongs to products which are used in other economic sectors such as</a:t>
            </a:r>
          </a:p>
          <a:p>
            <a:pPr>
              <a:buFont typeface="Wingdings" pitchFamily="2" charset="2"/>
              <a:buChar char="Ø"/>
            </a:pPr>
            <a:r>
              <a:rPr lang="en-GB" sz="2400" b="1" dirty="0" smtClean="0">
                <a:solidFill>
                  <a:srgbClr val="002060"/>
                </a:solidFill>
              </a:rPr>
              <a:t>container glass</a:t>
            </a:r>
            <a:r>
              <a:rPr lang="en-GB" sz="2400" dirty="0" smtClean="0"/>
              <a:t>, whose main purchaser is the     </a:t>
            </a:r>
            <a:r>
              <a:rPr lang="en-GB" sz="2400" b="1" dirty="0" smtClean="0">
                <a:solidFill>
                  <a:srgbClr val="002060"/>
                </a:solidFill>
              </a:rPr>
              <a:t>food industry</a:t>
            </a:r>
            <a:r>
              <a:rPr lang="en-GB" sz="2400" dirty="0" smtClean="0"/>
              <a:t>,</a:t>
            </a:r>
          </a:p>
          <a:p>
            <a:pPr>
              <a:buFont typeface="Wingdings" pitchFamily="2" charset="2"/>
              <a:buChar char="Ø"/>
            </a:pPr>
            <a:r>
              <a:rPr lang="en-GB" sz="2400" b="1" dirty="0" smtClean="0">
                <a:solidFill>
                  <a:srgbClr val="002060"/>
                </a:solidFill>
              </a:rPr>
              <a:t> flat glass</a:t>
            </a:r>
            <a:r>
              <a:rPr lang="en-GB" sz="2400" dirty="0" smtClean="0"/>
              <a:t>, which is used mostly in the     </a:t>
            </a:r>
            <a:r>
              <a:rPr lang="en-GB" sz="2400" b="1" dirty="0" smtClean="0">
                <a:solidFill>
                  <a:srgbClr val="002060"/>
                </a:solidFill>
              </a:rPr>
              <a:t>building industry</a:t>
            </a:r>
            <a:r>
              <a:rPr lang="en-GB" sz="2400" dirty="0" smtClean="0"/>
              <a:t>,</a:t>
            </a:r>
          </a:p>
          <a:p>
            <a:pPr>
              <a:buFont typeface="Wingdings" pitchFamily="2" charset="2"/>
              <a:buChar char="Ø"/>
            </a:pPr>
            <a:r>
              <a:rPr lang="en-GB" sz="2400" b="1" dirty="0" smtClean="0">
                <a:solidFill>
                  <a:srgbClr val="002060"/>
                </a:solidFill>
              </a:rPr>
              <a:t>technical glass, </a:t>
            </a:r>
            <a:r>
              <a:rPr lang="en-GB" sz="2400" dirty="0" smtClean="0"/>
              <a:t>which finds its customers in the </a:t>
            </a:r>
            <a:r>
              <a:rPr lang="en-GB" sz="2400" b="1" dirty="0" smtClean="0">
                <a:solidFill>
                  <a:srgbClr val="002060"/>
                </a:solidFill>
              </a:rPr>
              <a:t>	   chemical industry</a:t>
            </a:r>
          </a:p>
          <a:p>
            <a:pPr>
              <a:buFont typeface="Wingdings" pitchFamily="2" charset="2"/>
              <a:buChar char="Ø"/>
            </a:pPr>
            <a:r>
              <a:rPr lang="en-GB" sz="2400" b="1" dirty="0" smtClean="0">
                <a:solidFill>
                  <a:srgbClr val="002060"/>
                </a:solidFill>
              </a:rPr>
              <a:t> laminated glass</a:t>
            </a:r>
            <a:r>
              <a:rPr lang="en-GB" sz="2400" dirty="0" smtClean="0">
                <a:solidFill>
                  <a:srgbClr val="002060"/>
                </a:solidFill>
              </a:rPr>
              <a:t>, used in the      </a:t>
            </a:r>
            <a:r>
              <a:rPr lang="en-GB" sz="2400" b="1" dirty="0" smtClean="0">
                <a:solidFill>
                  <a:srgbClr val="002060"/>
                </a:solidFill>
              </a:rPr>
              <a:t>car industry</a:t>
            </a:r>
            <a:r>
              <a:rPr lang="en-US" sz="2400" b="1" dirty="0" smtClean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Economy</a:t>
            </a:r>
            <a:r>
              <a:rPr kumimoji="0" lang="cs-CZ" sz="27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7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pSp>
        <p:nvGrpSpPr>
          <p:cNvPr id="5" name="Group 6"/>
          <p:cNvGrpSpPr>
            <a:grpSpLocks noChangeAspect="1"/>
          </p:cNvGrpSpPr>
          <p:nvPr/>
        </p:nvGrpSpPr>
        <p:grpSpPr bwMode="auto">
          <a:xfrm>
            <a:off x="2339752" y="548680"/>
            <a:ext cx="508936" cy="556061"/>
            <a:chOff x="2245" y="890"/>
            <a:chExt cx="486" cy="568"/>
          </a:xfrm>
          <a:solidFill>
            <a:schemeClr val="lt1"/>
          </a:solidFill>
        </p:grpSpPr>
        <p:sp>
          <p:nvSpPr>
            <p:cNvPr id="6" name="Freeform 7"/>
            <p:cNvSpPr>
              <a:spLocks/>
            </p:cNvSpPr>
            <p:nvPr/>
          </p:nvSpPr>
          <p:spPr bwMode="auto">
            <a:xfrm>
              <a:off x="2255" y="890"/>
              <a:ext cx="476" cy="568"/>
            </a:xfrm>
            <a:custGeom>
              <a:avLst/>
              <a:gdLst/>
              <a:ahLst/>
              <a:cxnLst>
                <a:cxn ang="0">
                  <a:pos x="476" y="248"/>
                </a:cxn>
                <a:cxn ang="0">
                  <a:pos x="426" y="79"/>
                </a:cxn>
                <a:cxn ang="0">
                  <a:pos x="415" y="26"/>
                </a:cxn>
                <a:cxn ang="0">
                  <a:pos x="139" y="0"/>
                </a:cxn>
                <a:cxn ang="0">
                  <a:pos x="62" y="91"/>
                </a:cxn>
                <a:cxn ang="0">
                  <a:pos x="58" y="119"/>
                </a:cxn>
                <a:cxn ang="0">
                  <a:pos x="8" y="176"/>
                </a:cxn>
                <a:cxn ang="0">
                  <a:pos x="26" y="335"/>
                </a:cxn>
                <a:cxn ang="0">
                  <a:pos x="123" y="408"/>
                </a:cxn>
                <a:cxn ang="0">
                  <a:pos x="87" y="513"/>
                </a:cxn>
                <a:cxn ang="0">
                  <a:pos x="27" y="482"/>
                </a:cxn>
                <a:cxn ang="0">
                  <a:pos x="24" y="481"/>
                </a:cxn>
                <a:cxn ang="0">
                  <a:pos x="20" y="480"/>
                </a:cxn>
                <a:cxn ang="0">
                  <a:pos x="16" y="480"/>
                </a:cxn>
                <a:cxn ang="0">
                  <a:pos x="13" y="481"/>
                </a:cxn>
                <a:cxn ang="0">
                  <a:pos x="10" y="482"/>
                </a:cxn>
                <a:cxn ang="0">
                  <a:pos x="7" y="484"/>
                </a:cxn>
                <a:cxn ang="0">
                  <a:pos x="4" y="487"/>
                </a:cxn>
                <a:cxn ang="0">
                  <a:pos x="1" y="490"/>
                </a:cxn>
                <a:cxn ang="0">
                  <a:pos x="0" y="498"/>
                </a:cxn>
                <a:cxn ang="0">
                  <a:pos x="0" y="505"/>
                </a:cxn>
                <a:cxn ang="0">
                  <a:pos x="4" y="511"/>
                </a:cxn>
                <a:cxn ang="0">
                  <a:pos x="10" y="516"/>
                </a:cxn>
                <a:cxn ang="0">
                  <a:pos x="108" y="567"/>
                </a:cxn>
                <a:cxn ang="0">
                  <a:pos x="156" y="430"/>
                </a:cxn>
                <a:cxn ang="0">
                  <a:pos x="254" y="425"/>
                </a:cxn>
                <a:cxn ang="0">
                  <a:pos x="255" y="426"/>
                </a:cxn>
                <a:cxn ang="0">
                  <a:pos x="255" y="426"/>
                </a:cxn>
                <a:cxn ang="0">
                  <a:pos x="255" y="427"/>
                </a:cxn>
                <a:cxn ang="0">
                  <a:pos x="255" y="427"/>
                </a:cxn>
                <a:cxn ang="0">
                  <a:pos x="313" y="513"/>
                </a:cxn>
                <a:cxn ang="0">
                  <a:pos x="252" y="531"/>
                </a:cxn>
                <a:cxn ang="0">
                  <a:pos x="246" y="534"/>
                </a:cxn>
                <a:cxn ang="0">
                  <a:pos x="241" y="540"/>
                </a:cxn>
                <a:cxn ang="0">
                  <a:pos x="239" y="547"/>
                </a:cxn>
                <a:cxn ang="0">
                  <a:pos x="240" y="555"/>
                </a:cxn>
                <a:cxn ang="0">
                  <a:pos x="241" y="558"/>
                </a:cxn>
                <a:cxn ang="0">
                  <a:pos x="243" y="561"/>
                </a:cxn>
                <a:cxn ang="0">
                  <a:pos x="246" y="564"/>
                </a:cxn>
                <a:cxn ang="0">
                  <a:pos x="249" y="566"/>
                </a:cxn>
                <a:cxn ang="0">
                  <a:pos x="252" y="567"/>
                </a:cxn>
                <a:cxn ang="0">
                  <a:pos x="256" y="568"/>
                </a:cxn>
                <a:cxn ang="0">
                  <a:pos x="260" y="568"/>
                </a:cxn>
                <a:cxn ang="0">
                  <a:pos x="263" y="567"/>
                </a:cxn>
                <a:cxn ang="0">
                  <a:pos x="373" y="534"/>
                </a:cxn>
                <a:cxn ang="0">
                  <a:pos x="298" y="422"/>
                </a:cxn>
                <a:cxn ang="0">
                  <a:pos x="382" y="418"/>
                </a:cxn>
                <a:cxn ang="0">
                  <a:pos x="386" y="321"/>
                </a:cxn>
                <a:cxn ang="0">
                  <a:pos x="476" y="248"/>
                </a:cxn>
              </a:cxnLst>
              <a:rect l="0" t="0" r="r" b="b"/>
              <a:pathLst>
                <a:path w="476" h="568">
                  <a:moveTo>
                    <a:pt x="476" y="248"/>
                  </a:moveTo>
                  <a:lnTo>
                    <a:pt x="426" y="79"/>
                  </a:lnTo>
                  <a:lnTo>
                    <a:pt x="415" y="26"/>
                  </a:lnTo>
                  <a:lnTo>
                    <a:pt x="139" y="0"/>
                  </a:lnTo>
                  <a:lnTo>
                    <a:pt x="62" y="91"/>
                  </a:lnTo>
                  <a:lnTo>
                    <a:pt x="58" y="119"/>
                  </a:lnTo>
                  <a:lnTo>
                    <a:pt x="8" y="176"/>
                  </a:lnTo>
                  <a:lnTo>
                    <a:pt x="26" y="335"/>
                  </a:lnTo>
                  <a:lnTo>
                    <a:pt x="123" y="408"/>
                  </a:lnTo>
                  <a:lnTo>
                    <a:pt x="87" y="513"/>
                  </a:lnTo>
                  <a:lnTo>
                    <a:pt x="27" y="482"/>
                  </a:lnTo>
                  <a:lnTo>
                    <a:pt x="24" y="481"/>
                  </a:lnTo>
                  <a:lnTo>
                    <a:pt x="20" y="480"/>
                  </a:lnTo>
                  <a:lnTo>
                    <a:pt x="16" y="480"/>
                  </a:lnTo>
                  <a:lnTo>
                    <a:pt x="13" y="481"/>
                  </a:lnTo>
                  <a:lnTo>
                    <a:pt x="10" y="482"/>
                  </a:lnTo>
                  <a:lnTo>
                    <a:pt x="7" y="484"/>
                  </a:lnTo>
                  <a:lnTo>
                    <a:pt x="4" y="487"/>
                  </a:lnTo>
                  <a:lnTo>
                    <a:pt x="1" y="490"/>
                  </a:lnTo>
                  <a:lnTo>
                    <a:pt x="0" y="498"/>
                  </a:lnTo>
                  <a:lnTo>
                    <a:pt x="0" y="505"/>
                  </a:lnTo>
                  <a:lnTo>
                    <a:pt x="4" y="511"/>
                  </a:lnTo>
                  <a:lnTo>
                    <a:pt x="10" y="516"/>
                  </a:lnTo>
                  <a:lnTo>
                    <a:pt x="108" y="567"/>
                  </a:lnTo>
                  <a:lnTo>
                    <a:pt x="156" y="430"/>
                  </a:lnTo>
                  <a:lnTo>
                    <a:pt x="254" y="425"/>
                  </a:lnTo>
                  <a:lnTo>
                    <a:pt x="255" y="426"/>
                  </a:lnTo>
                  <a:lnTo>
                    <a:pt x="255" y="426"/>
                  </a:lnTo>
                  <a:lnTo>
                    <a:pt x="255" y="427"/>
                  </a:lnTo>
                  <a:lnTo>
                    <a:pt x="255" y="427"/>
                  </a:lnTo>
                  <a:lnTo>
                    <a:pt x="313" y="513"/>
                  </a:lnTo>
                  <a:lnTo>
                    <a:pt x="252" y="531"/>
                  </a:lnTo>
                  <a:lnTo>
                    <a:pt x="246" y="534"/>
                  </a:lnTo>
                  <a:lnTo>
                    <a:pt x="241" y="540"/>
                  </a:lnTo>
                  <a:lnTo>
                    <a:pt x="239" y="547"/>
                  </a:lnTo>
                  <a:lnTo>
                    <a:pt x="240" y="555"/>
                  </a:lnTo>
                  <a:lnTo>
                    <a:pt x="241" y="558"/>
                  </a:lnTo>
                  <a:lnTo>
                    <a:pt x="243" y="561"/>
                  </a:lnTo>
                  <a:lnTo>
                    <a:pt x="246" y="564"/>
                  </a:lnTo>
                  <a:lnTo>
                    <a:pt x="249" y="566"/>
                  </a:lnTo>
                  <a:lnTo>
                    <a:pt x="252" y="567"/>
                  </a:lnTo>
                  <a:lnTo>
                    <a:pt x="256" y="568"/>
                  </a:lnTo>
                  <a:lnTo>
                    <a:pt x="260" y="568"/>
                  </a:lnTo>
                  <a:lnTo>
                    <a:pt x="263" y="567"/>
                  </a:lnTo>
                  <a:lnTo>
                    <a:pt x="373" y="534"/>
                  </a:lnTo>
                  <a:lnTo>
                    <a:pt x="298" y="422"/>
                  </a:lnTo>
                  <a:lnTo>
                    <a:pt x="382" y="418"/>
                  </a:lnTo>
                  <a:lnTo>
                    <a:pt x="386" y="321"/>
                  </a:lnTo>
                  <a:lnTo>
                    <a:pt x="476" y="248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8"/>
            <p:cNvSpPr>
              <a:spLocks/>
            </p:cNvSpPr>
            <p:nvPr/>
          </p:nvSpPr>
          <p:spPr bwMode="auto">
            <a:xfrm>
              <a:off x="2460" y="946"/>
              <a:ext cx="228" cy="234"/>
            </a:xfrm>
            <a:custGeom>
              <a:avLst/>
              <a:gdLst/>
              <a:ahLst/>
              <a:cxnLst>
                <a:cxn ang="0">
                  <a:pos x="228" y="178"/>
                </a:cxn>
                <a:cxn ang="0">
                  <a:pos x="160" y="234"/>
                </a:cxn>
                <a:cxn ang="0">
                  <a:pos x="0" y="159"/>
                </a:cxn>
                <a:cxn ang="0">
                  <a:pos x="35" y="120"/>
                </a:cxn>
                <a:cxn ang="0">
                  <a:pos x="36" y="120"/>
                </a:cxn>
                <a:cxn ang="0">
                  <a:pos x="119" y="0"/>
                </a:cxn>
                <a:cxn ang="0">
                  <a:pos x="178" y="6"/>
                </a:cxn>
                <a:cxn ang="0">
                  <a:pos x="184" y="33"/>
                </a:cxn>
                <a:cxn ang="0">
                  <a:pos x="228" y="178"/>
                </a:cxn>
              </a:cxnLst>
              <a:rect l="0" t="0" r="r" b="b"/>
              <a:pathLst>
                <a:path w="228" h="234">
                  <a:moveTo>
                    <a:pt x="228" y="178"/>
                  </a:moveTo>
                  <a:lnTo>
                    <a:pt x="160" y="234"/>
                  </a:lnTo>
                  <a:lnTo>
                    <a:pt x="0" y="159"/>
                  </a:lnTo>
                  <a:lnTo>
                    <a:pt x="35" y="120"/>
                  </a:lnTo>
                  <a:lnTo>
                    <a:pt x="36" y="120"/>
                  </a:lnTo>
                  <a:lnTo>
                    <a:pt x="119" y="0"/>
                  </a:lnTo>
                  <a:lnTo>
                    <a:pt x="178" y="6"/>
                  </a:lnTo>
                  <a:lnTo>
                    <a:pt x="184" y="33"/>
                  </a:lnTo>
                  <a:lnTo>
                    <a:pt x="228" y="178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9"/>
            <p:cNvSpPr>
              <a:spLocks/>
            </p:cNvSpPr>
            <p:nvPr/>
          </p:nvSpPr>
          <p:spPr bwMode="auto">
            <a:xfrm>
              <a:off x="2438" y="1148"/>
              <a:ext cx="165" cy="133"/>
            </a:xfrm>
            <a:custGeom>
              <a:avLst/>
              <a:gdLst/>
              <a:ahLst/>
              <a:cxnLst>
                <a:cxn ang="0">
                  <a:pos x="0" y="133"/>
                </a:cxn>
                <a:cxn ang="0">
                  <a:pos x="31" y="18"/>
                </a:cxn>
                <a:cxn ang="0">
                  <a:pos x="25" y="0"/>
                </a:cxn>
                <a:cxn ang="0">
                  <a:pos x="165" y="66"/>
                </a:cxn>
                <a:cxn ang="0">
                  <a:pos x="162" y="123"/>
                </a:cxn>
                <a:cxn ang="0">
                  <a:pos x="0" y="133"/>
                </a:cxn>
              </a:cxnLst>
              <a:rect l="0" t="0" r="r" b="b"/>
              <a:pathLst>
                <a:path w="165" h="133">
                  <a:moveTo>
                    <a:pt x="0" y="133"/>
                  </a:moveTo>
                  <a:lnTo>
                    <a:pt x="31" y="18"/>
                  </a:lnTo>
                  <a:lnTo>
                    <a:pt x="25" y="0"/>
                  </a:lnTo>
                  <a:lnTo>
                    <a:pt x="165" y="66"/>
                  </a:lnTo>
                  <a:lnTo>
                    <a:pt x="162" y="123"/>
                  </a:lnTo>
                  <a:lnTo>
                    <a:pt x="0" y="133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0"/>
            <p:cNvSpPr>
              <a:spLocks/>
            </p:cNvSpPr>
            <p:nvPr/>
          </p:nvSpPr>
          <p:spPr bwMode="auto">
            <a:xfrm>
              <a:off x="2303" y="1024"/>
              <a:ext cx="152" cy="245"/>
            </a:xfrm>
            <a:custGeom>
              <a:avLst/>
              <a:gdLst/>
              <a:ahLst/>
              <a:cxnLst>
                <a:cxn ang="0">
                  <a:pos x="94" y="130"/>
                </a:cxn>
                <a:cxn ang="0">
                  <a:pos x="94" y="129"/>
                </a:cxn>
                <a:cxn ang="0">
                  <a:pos x="86" y="126"/>
                </a:cxn>
                <a:cxn ang="0">
                  <a:pos x="77" y="123"/>
                </a:cxn>
                <a:cxn ang="0">
                  <a:pos x="69" y="120"/>
                </a:cxn>
                <a:cxn ang="0">
                  <a:pos x="60" y="118"/>
                </a:cxn>
                <a:cxn ang="0">
                  <a:pos x="51" y="115"/>
                </a:cxn>
                <a:cxn ang="0">
                  <a:pos x="41" y="114"/>
                </a:cxn>
                <a:cxn ang="0">
                  <a:pos x="31" y="112"/>
                </a:cxn>
                <a:cxn ang="0">
                  <a:pos x="21" y="111"/>
                </a:cxn>
                <a:cxn ang="0">
                  <a:pos x="17" y="110"/>
                </a:cxn>
                <a:cxn ang="0">
                  <a:pos x="14" y="110"/>
                </a:cxn>
                <a:cxn ang="0">
                  <a:pos x="10" y="110"/>
                </a:cxn>
                <a:cxn ang="0">
                  <a:pos x="6" y="110"/>
                </a:cxn>
                <a:cxn ang="0">
                  <a:pos x="0" y="54"/>
                </a:cxn>
                <a:cxn ang="0">
                  <a:pos x="46" y="0"/>
                </a:cxn>
                <a:cxn ang="0">
                  <a:pos x="46" y="0"/>
                </a:cxn>
                <a:cxn ang="0">
                  <a:pos x="152" y="30"/>
                </a:cxn>
                <a:cxn ang="0">
                  <a:pos x="104" y="83"/>
                </a:cxn>
                <a:cxn ang="0">
                  <a:pos x="126" y="144"/>
                </a:cxn>
                <a:cxn ang="0">
                  <a:pos x="99" y="245"/>
                </a:cxn>
                <a:cxn ang="0">
                  <a:pos x="14" y="180"/>
                </a:cxn>
                <a:cxn ang="0">
                  <a:pos x="11" y="152"/>
                </a:cxn>
                <a:cxn ang="0">
                  <a:pos x="20" y="153"/>
                </a:cxn>
                <a:cxn ang="0">
                  <a:pos x="29" y="154"/>
                </a:cxn>
                <a:cxn ang="0">
                  <a:pos x="38" y="156"/>
                </a:cxn>
                <a:cxn ang="0">
                  <a:pos x="47" y="157"/>
                </a:cxn>
                <a:cxn ang="0">
                  <a:pos x="55" y="160"/>
                </a:cxn>
                <a:cxn ang="0">
                  <a:pos x="63" y="162"/>
                </a:cxn>
                <a:cxn ang="0">
                  <a:pos x="71" y="165"/>
                </a:cxn>
                <a:cxn ang="0">
                  <a:pos x="77" y="168"/>
                </a:cxn>
                <a:cxn ang="0">
                  <a:pos x="79" y="168"/>
                </a:cxn>
                <a:cxn ang="0">
                  <a:pos x="81" y="169"/>
                </a:cxn>
                <a:cxn ang="0">
                  <a:pos x="82" y="169"/>
                </a:cxn>
                <a:cxn ang="0">
                  <a:pos x="84" y="169"/>
                </a:cxn>
                <a:cxn ang="0">
                  <a:pos x="88" y="169"/>
                </a:cxn>
                <a:cxn ang="0">
                  <a:pos x="92" y="168"/>
                </a:cxn>
                <a:cxn ang="0">
                  <a:pos x="96" y="167"/>
                </a:cxn>
                <a:cxn ang="0">
                  <a:pos x="99" y="165"/>
                </a:cxn>
                <a:cxn ang="0">
                  <a:pos x="102" y="162"/>
                </a:cxn>
                <a:cxn ang="0">
                  <a:pos x="104" y="159"/>
                </a:cxn>
                <a:cxn ang="0">
                  <a:pos x="106" y="155"/>
                </a:cxn>
                <a:cxn ang="0">
                  <a:pos x="106" y="150"/>
                </a:cxn>
                <a:cxn ang="0">
                  <a:pos x="106" y="144"/>
                </a:cxn>
                <a:cxn ang="0">
                  <a:pos x="104" y="138"/>
                </a:cxn>
                <a:cxn ang="0">
                  <a:pos x="99" y="133"/>
                </a:cxn>
                <a:cxn ang="0">
                  <a:pos x="94" y="130"/>
                </a:cxn>
              </a:cxnLst>
              <a:rect l="0" t="0" r="r" b="b"/>
              <a:pathLst>
                <a:path w="152" h="245">
                  <a:moveTo>
                    <a:pt x="94" y="130"/>
                  </a:moveTo>
                  <a:lnTo>
                    <a:pt x="94" y="129"/>
                  </a:lnTo>
                  <a:lnTo>
                    <a:pt x="86" y="126"/>
                  </a:lnTo>
                  <a:lnTo>
                    <a:pt x="77" y="123"/>
                  </a:lnTo>
                  <a:lnTo>
                    <a:pt x="69" y="120"/>
                  </a:lnTo>
                  <a:lnTo>
                    <a:pt x="60" y="118"/>
                  </a:lnTo>
                  <a:lnTo>
                    <a:pt x="51" y="115"/>
                  </a:lnTo>
                  <a:lnTo>
                    <a:pt x="41" y="114"/>
                  </a:lnTo>
                  <a:lnTo>
                    <a:pt x="31" y="112"/>
                  </a:lnTo>
                  <a:lnTo>
                    <a:pt x="21" y="111"/>
                  </a:lnTo>
                  <a:lnTo>
                    <a:pt x="17" y="110"/>
                  </a:lnTo>
                  <a:lnTo>
                    <a:pt x="14" y="110"/>
                  </a:lnTo>
                  <a:lnTo>
                    <a:pt x="10" y="110"/>
                  </a:lnTo>
                  <a:lnTo>
                    <a:pt x="6" y="110"/>
                  </a:lnTo>
                  <a:lnTo>
                    <a:pt x="0" y="54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152" y="30"/>
                  </a:lnTo>
                  <a:lnTo>
                    <a:pt x="104" y="83"/>
                  </a:lnTo>
                  <a:lnTo>
                    <a:pt x="126" y="144"/>
                  </a:lnTo>
                  <a:lnTo>
                    <a:pt x="99" y="245"/>
                  </a:lnTo>
                  <a:lnTo>
                    <a:pt x="14" y="180"/>
                  </a:lnTo>
                  <a:lnTo>
                    <a:pt x="11" y="152"/>
                  </a:lnTo>
                  <a:lnTo>
                    <a:pt x="20" y="153"/>
                  </a:lnTo>
                  <a:lnTo>
                    <a:pt x="29" y="154"/>
                  </a:lnTo>
                  <a:lnTo>
                    <a:pt x="38" y="156"/>
                  </a:lnTo>
                  <a:lnTo>
                    <a:pt x="47" y="157"/>
                  </a:lnTo>
                  <a:lnTo>
                    <a:pt x="55" y="160"/>
                  </a:lnTo>
                  <a:lnTo>
                    <a:pt x="63" y="162"/>
                  </a:lnTo>
                  <a:lnTo>
                    <a:pt x="71" y="165"/>
                  </a:lnTo>
                  <a:lnTo>
                    <a:pt x="77" y="168"/>
                  </a:lnTo>
                  <a:lnTo>
                    <a:pt x="79" y="168"/>
                  </a:lnTo>
                  <a:lnTo>
                    <a:pt x="81" y="169"/>
                  </a:lnTo>
                  <a:lnTo>
                    <a:pt x="82" y="169"/>
                  </a:lnTo>
                  <a:lnTo>
                    <a:pt x="84" y="169"/>
                  </a:lnTo>
                  <a:lnTo>
                    <a:pt x="88" y="169"/>
                  </a:lnTo>
                  <a:lnTo>
                    <a:pt x="92" y="168"/>
                  </a:lnTo>
                  <a:lnTo>
                    <a:pt x="96" y="167"/>
                  </a:lnTo>
                  <a:lnTo>
                    <a:pt x="99" y="165"/>
                  </a:lnTo>
                  <a:lnTo>
                    <a:pt x="102" y="162"/>
                  </a:lnTo>
                  <a:lnTo>
                    <a:pt x="104" y="159"/>
                  </a:lnTo>
                  <a:lnTo>
                    <a:pt x="106" y="155"/>
                  </a:lnTo>
                  <a:lnTo>
                    <a:pt x="106" y="150"/>
                  </a:lnTo>
                  <a:lnTo>
                    <a:pt x="106" y="144"/>
                  </a:lnTo>
                  <a:lnTo>
                    <a:pt x="104" y="138"/>
                  </a:lnTo>
                  <a:lnTo>
                    <a:pt x="99" y="133"/>
                  </a:lnTo>
                  <a:lnTo>
                    <a:pt x="94" y="13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1"/>
            <p:cNvSpPr>
              <a:spLocks/>
            </p:cNvSpPr>
            <p:nvPr/>
          </p:nvSpPr>
          <p:spPr bwMode="auto">
            <a:xfrm>
              <a:off x="2360" y="930"/>
              <a:ext cx="175" cy="92"/>
            </a:xfrm>
            <a:custGeom>
              <a:avLst/>
              <a:gdLst/>
              <a:ahLst/>
              <a:cxnLst>
                <a:cxn ang="0">
                  <a:pos x="50" y="0"/>
                </a:cxn>
                <a:cxn ang="0">
                  <a:pos x="175" y="12"/>
                </a:cxn>
                <a:cxn ang="0">
                  <a:pos x="120" y="92"/>
                </a:cxn>
                <a:cxn ang="0">
                  <a:pos x="0" y="58"/>
                </a:cxn>
                <a:cxn ang="0">
                  <a:pos x="50" y="0"/>
                </a:cxn>
              </a:cxnLst>
              <a:rect l="0" t="0" r="r" b="b"/>
              <a:pathLst>
                <a:path w="175" h="92">
                  <a:moveTo>
                    <a:pt x="50" y="0"/>
                  </a:moveTo>
                  <a:lnTo>
                    <a:pt x="175" y="12"/>
                  </a:lnTo>
                  <a:lnTo>
                    <a:pt x="120" y="92"/>
                  </a:lnTo>
                  <a:lnTo>
                    <a:pt x="0" y="58"/>
                  </a:lnTo>
                  <a:lnTo>
                    <a:pt x="50" y="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2"/>
            <p:cNvSpPr>
              <a:spLocks/>
            </p:cNvSpPr>
            <p:nvPr/>
          </p:nvSpPr>
          <p:spPr bwMode="auto">
            <a:xfrm>
              <a:off x="2245" y="990"/>
              <a:ext cx="125" cy="121"/>
            </a:xfrm>
            <a:custGeom>
              <a:avLst/>
              <a:gdLst/>
              <a:ahLst/>
              <a:cxnLst>
                <a:cxn ang="0">
                  <a:pos x="125" y="60"/>
                </a:cxn>
                <a:cxn ang="0">
                  <a:pos x="125" y="54"/>
                </a:cxn>
                <a:cxn ang="0">
                  <a:pos x="124" y="49"/>
                </a:cxn>
                <a:cxn ang="0">
                  <a:pos x="122" y="43"/>
                </a:cxn>
                <a:cxn ang="0">
                  <a:pos x="121" y="37"/>
                </a:cxn>
                <a:cxn ang="0">
                  <a:pos x="118" y="32"/>
                </a:cxn>
                <a:cxn ang="0">
                  <a:pos x="115" y="27"/>
                </a:cxn>
                <a:cxn ang="0">
                  <a:pos x="111" y="23"/>
                </a:cxn>
                <a:cxn ang="0">
                  <a:pos x="107" y="18"/>
                </a:cxn>
                <a:cxn ang="0">
                  <a:pos x="103" y="14"/>
                </a:cxn>
                <a:cxn ang="0">
                  <a:pos x="98" y="10"/>
                </a:cxn>
                <a:cxn ang="0">
                  <a:pos x="92" y="7"/>
                </a:cxn>
                <a:cxn ang="0">
                  <a:pos x="87" y="4"/>
                </a:cxn>
                <a:cxn ang="0">
                  <a:pos x="81" y="2"/>
                </a:cxn>
                <a:cxn ang="0">
                  <a:pos x="75" y="1"/>
                </a:cxn>
                <a:cxn ang="0">
                  <a:pos x="69" y="0"/>
                </a:cxn>
                <a:cxn ang="0">
                  <a:pos x="63" y="0"/>
                </a:cxn>
                <a:cxn ang="0">
                  <a:pos x="50" y="1"/>
                </a:cxn>
                <a:cxn ang="0">
                  <a:pos x="38" y="4"/>
                </a:cxn>
                <a:cxn ang="0">
                  <a:pos x="28" y="10"/>
                </a:cxn>
                <a:cxn ang="0">
                  <a:pos x="18" y="17"/>
                </a:cxn>
                <a:cxn ang="0">
                  <a:pos x="11" y="26"/>
                </a:cxn>
                <a:cxn ang="0">
                  <a:pos x="5" y="36"/>
                </a:cxn>
                <a:cxn ang="0">
                  <a:pos x="1" y="48"/>
                </a:cxn>
                <a:cxn ang="0">
                  <a:pos x="0" y="60"/>
                </a:cxn>
                <a:cxn ang="0">
                  <a:pos x="1" y="66"/>
                </a:cxn>
                <a:cxn ang="0">
                  <a:pos x="1" y="72"/>
                </a:cxn>
                <a:cxn ang="0">
                  <a:pos x="3" y="77"/>
                </a:cxn>
                <a:cxn ang="0">
                  <a:pos x="5" y="83"/>
                </a:cxn>
                <a:cxn ang="0">
                  <a:pos x="7" y="88"/>
                </a:cxn>
                <a:cxn ang="0">
                  <a:pos x="10" y="93"/>
                </a:cxn>
                <a:cxn ang="0">
                  <a:pos x="14" y="98"/>
                </a:cxn>
                <a:cxn ang="0">
                  <a:pos x="18" y="103"/>
                </a:cxn>
                <a:cxn ang="0">
                  <a:pos x="22" y="107"/>
                </a:cxn>
                <a:cxn ang="0">
                  <a:pos x="28" y="111"/>
                </a:cxn>
                <a:cxn ang="0">
                  <a:pos x="33" y="114"/>
                </a:cxn>
                <a:cxn ang="0">
                  <a:pos x="38" y="117"/>
                </a:cxn>
                <a:cxn ang="0">
                  <a:pos x="44" y="118"/>
                </a:cxn>
                <a:cxn ang="0">
                  <a:pos x="50" y="120"/>
                </a:cxn>
                <a:cxn ang="0">
                  <a:pos x="56" y="121"/>
                </a:cxn>
                <a:cxn ang="0">
                  <a:pos x="63" y="121"/>
                </a:cxn>
                <a:cxn ang="0">
                  <a:pos x="69" y="121"/>
                </a:cxn>
                <a:cxn ang="0">
                  <a:pos x="75" y="120"/>
                </a:cxn>
                <a:cxn ang="0">
                  <a:pos x="81" y="118"/>
                </a:cxn>
                <a:cxn ang="0">
                  <a:pos x="87" y="117"/>
                </a:cxn>
                <a:cxn ang="0">
                  <a:pos x="92" y="114"/>
                </a:cxn>
                <a:cxn ang="0">
                  <a:pos x="98" y="111"/>
                </a:cxn>
                <a:cxn ang="0">
                  <a:pos x="103" y="107"/>
                </a:cxn>
                <a:cxn ang="0">
                  <a:pos x="107" y="103"/>
                </a:cxn>
                <a:cxn ang="0">
                  <a:pos x="111" y="98"/>
                </a:cxn>
                <a:cxn ang="0">
                  <a:pos x="115" y="93"/>
                </a:cxn>
                <a:cxn ang="0">
                  <a:pos x="118" y="88"/>
                </a:cxn>
                <a:cxn ang="0">
                  <a:pos x="121" y="83"/>
                </a:cxn>
                <a:cxn ang="0">
                  <a:pos x="122" y="77"/>
                </a:cxn>
                <a:cxn ang="0">
                  <a:pos x="124" y="72"/>
                </a:cxn>
                <a:cxn ang="0">
                  <a:pos x="125" y="66"/>
                </a:cxn>
                <a:cxn ang="0">
                  <a:pos x="125" y="60"/>
                </a:cxn>
              </a:cxnLst>
              <a:rect l="0" t="0" r="r" b="b"/>
              <a:pathLst>
                <a:path w="125" h="121">
                  <a:moveTo>
                    <a:pt x="125" y="60"/>
                  </a:moveTo>
                  <a:lnTo>
                    <a:pt x="125" y="54"/>
                  </a:lnTo>
                  <a:lnTo>
                    <a:pt x="124" y="49"/>
                  </a:lnTo>
                  <a:lnTo>
                    <a:pt x="122" y="43"/>
                  </a:lnTo>
                  <a:lnTo>
                    <a:pt x="121" y="37"/>
                  </a:lnTo>
                  <a:lnTo>
                    <a:pt x="118" y="32"/>
                  </a:lnTo>
                  <a:lnTo>
                    <a:pt x="115" y="27"/>
                  </a:lnTo>
                  <a:lnTo>
                    <a:pt x="111" y="23"/>
                  </a:lnTo>
                  <a:lnTo>
                    <a:pt x="107" y="18"/>
                  </a:lnTo>
                  <a:lnTo>
                    <a:pt x="103" y="14"/>
                  </a:lnTo>
                  <a:lnTo>
                    <a:pt x="98" y="10"/>
                  </a:lnTo>
                  <a:lnTo>
                    <a:pt x="92" y="7"/>
                  </a:lnTo>
                  <a:lnTo>
                    <a:pt x="87" y="4"/>
                  </a:lnTo>
                  <a:lnTo>
                    <a:pt x="81" y="2"/>
                  </a:lnTo>
                  <a:lnTo>
                    <a:pt x="75" y="1"/>
                  </a:lnTo>
                  <a:lnTo>
                    <a:pt x="69" y="0"/>
                  </a:lnTo>
                  <a:lnTo>
                    <a:pt x="63" y="0"/>
                  </a:lnTo>
                  <a:lnTo>
                    <a:pt x="50" y="1"/>
                  </a:lnTo>
                  <a:lnTo>
                    <a:pt x="38" y="4"/>
                  </a:lnTo>
                  <a:lnTo>
                    <a:pt x="28" y="10"/>
                  </a:lnTo>
                  <a:lnTo>
                    <a:pt x="18" y="17"/>
                  </a:lnTo>
                  <a:lnTo>
                    <a:pt x="11" y="26"/>
                  </a:lnTo>
                  <a:lnTo>
                    <a:pt x="5" y="36"/>
                  </a:lnTo>
                  <a:lnTo>
                    <a:pt x="1" y="48"/>
                  </a:lnTo>
                  <a:lnTo>
                    <a:pt x="0" y="60"/>
                  </a:lnTo>
                  <a:lnTo>
                    <a:pt x="1" y="66"/>
                  </a:lnTo>
                  <a:lnTo>
                    <a:pt x="1" y="72"/>
                  </a:lnTo>
                  <a:lnTo>
                    <a:pt x="3" y="77"/>
                  </a:lnTo>
                  <a:lnTo>
                    <a:pt x="5" y="83"/>
                  </a:lnTo>
                  <a:lnTo>
                    <a:pt x="7" y="88"/>
                  </a:lnTo>
                  <a:lnTo>
                    <a:pt x="10" y="93"/>
                  </a:lnTo>
                  <a:lnTo>
                    <a:pt x="14" y="98"/>
                  </a:lnTo>
                  <a:lnTo>
                    <a:pt x="18" y="103"/>
                  </a:lnTo>
                  <a:lnTo>
                    <a:pt x="22" y="107"/>
                  </a:lnTo>
                  <a:lnTo>
                    <a:pt x="28" y="111"/>
                  </a:lnTo>
                  <a:lnTo>
                    <a:pt x="33" y="114"/>
                  </a:lnTo>
                  <a:lnTo>
                    <a:pt x="38" y="117"/>
                  </a:lnTo>
                  <a:lnTo>
                    <a:pt x="44" y="118"/>
                  </a:lnTo>
                  <a:lnTo>
                    <a:pt x="50" y="120"/>
                  </a:lnTo>
                  <a:lnTo>
                    <a:pt x="56" y="121"/>
                  </a:lnTo>
                  <a:lnTo>
                    <a:pt x="63" y="121"/>
                  </a:lnTo>
                  <a:lnTo>
                    <a:pt x="69" y="121"/>
                  </a:lnTo>
                  <a:lnTo>
                    <a:pt x="75" y="120"/>
                  </a:lnTo>
                  <a:lnTo>
                    <a:pt x="81" y="118"/>
                  </a:lnTo>
                  <a:lnTo>
                    <a:pt x="87" y="117"/>
                  </a:lnTo>
                  <a:lnTo>
                    <a:pt x="92" y="114"/>
                  </a:lnTo>
                  <a:lnTo>
                    <a:pt x="98" y="111"/>
                  </a:lnTo>
                  <a:lnTo>
                    <a:pt x="103" y="107"/>
                  </a:lnTo>
                  <a:lnTo>
                    <a:pt x="107" y="103"/>
                  </a:lnTo>
                  <a:lnTo>
                    <a:pt x="111" y="98"/>
                  </a:lnTo>
                  <a:lnTo>
                    <a:pt x="115" y="93"/>
                  </a:lnTo>
                  <a:lnTo>
                    <a:pt x="118" y="88"/>
                  </a:lnTo>
                  <a:lnTo>
                    <a:pt x="121" y="83"/>
                  </a:lnTo>
                  <a:lnTo>
                    <a:pt x="122" y="77"/>
                  </a:lnTo>
                  <a:lnTo>
                    <a:pt x="124" y="72"/>
                  </a:lnTo>
                  <a:lnTo>
                    <a:pt x="125" y="66"/>
                  </a:lnTo>
                  <a:lnTo>
                    <a:pt x="125" y="6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3"/>
            <p:cNvSpPr>
              <a:spLocks/>
            </p:cNvSpPr>
            <p:nvPr/>
          </p:nvSpPr>
          <p:spPr bwMode="auto">
            <a:xfrm>
              <a:off x="2269" y="1013"/>
              <a:ext cx="78" cy="75"/>
            </a:xfrm>
            <a:custGeom>
              <a:avLst/>
              <a:gdLst/>
              <a:ahLst/>
              <a:cxnLst>
                <a:cxn ang="0">
                  <a:pos x="39" y="75"/>
                </a:cxn>
                <a:cxn ang="0">
                  <a:pos x="35" y="75"/>
                </a:cxn>
                <a:cxn ang="0">
                  <a:pos x="31" y="74"/>
                </a:cxn>
                <a:cxn ang="0">
                  <a:pos x="27" y="73"/>
                </a:cxn>
                <a:cxn ang="0">
                  <a:pos x="23" y="72"/>
                </a:cxn>
                <a:cxn ang="0">
                  <a:pos x="20" y="70"/>
                </a:cxn>
                <a:cxn ang="0">
                  <a:pos x="16" y="68"/>
                </a:cxn>
                <a:cxn ang="0">
                  <a:pos x="13" y="66"/>
                </a:cxn>
                <a:cxn ang="0">
                  <a:pos x="10" y="63"/>
                </a:cxn>
                <a:cxn ang="0">
                  <a:pos x="6" y="57"/>
                </a:cxn>
                <a:cxn ang="0">
                  <a:pos x="2" y="51"/>
                </a:cxn>
                <a:cxn ang="0">
                  <a:pos x="0" y="45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2" y="23"/>
                </a:cxn>
                <a:cxn ang="0">
                  <a:pos x="6" y="17"/>
                </a:cxn>
                <a:cxn ang="0">
                  <a:pos x="10" y="11"/>
                </a:cxn>
                <a:cxn ang="0">
                  <a:pos x="13" y="9"/>
                </a:cxn>
                <a:cxn ang="0">
                  <a:pos x="16" y="7"/>
                </a:cxn>
                <a:cxn ang="0">
                  <a:pos x="20" y="5"/>
                </a:cxn>
                <a:cxn ang="0">
                  <a:pos x="23" y="3"/>
                </a:cxn>
                <a:cxn ang="0">
                  <a:pos x="27" y="2"/>
                </a:cxn>
                <a:cxn ang="0">
                  <a:pos x="31" y="1"/>
                </a:cxn>
                <a:cxn ang="0">
                  <a:pos x="35" y="0"/>
                </a:cxn>
                <a:cxn ang="0">
                  <a:pos x="39" y="0"/>
                </a:cxn>
                <a:cxn ang="0">
                  <a:pos x="43" y="0"/>
                </a:cxn>
                <a:cxn ang="0">
                  <a:pos x="47" y="1"/>
                </a:cxn>
                <a:cxn ang="0">
                  <a:pos x="50" y="2"/>
                </a:cxn>
                <a:cxn ang="0">
                  <a:pos x="54" y="3"/>
                </a:cxn>
                <a:cxn ang="0">
                  <a:pos x="58" y="5"/>
                </a:cxn>
                <a:cxn ang="0">
                  <a:pos x="61" y="7"/>
                </a:cxn>
                <a:cxn ang="0">
                  <a:pos x="64" y="9"/>
                </a:cxn>
                <a:cxn ang="0">
                  <a:pos x="67" y="11"/>
                </a:cxn>
                <a:cxn ang="0">
                  <a:pos x="71" y="17"/>
                </a:cxn>
                <a:cxn ang="0">
                  <a:pos x="75" y="23"/>
                </a:cxn>
                <a:cxn ang="0">
                  <a:pos x="77" y="30"/>
                </a:cxn>
                <a:cxn ang="0">
                  <a:pos x="78" y="37"/>
                </a:cxn>
                <a:cxn ang="0">
                  <a:pos x="77" y="45"/>
                </a:cxn>
                <a:cxn ang="0">
                  <a:pos x="75" y="51"/>
                </a:cxn>
                <a:cxn ang="0">
                  <a:pos x="71" y="58"/>
                </a:cxn>
                <a:cxn ang="0">
                  <a:pos x="66" y="64"/>
                </a:cxn>
                <a:cxn ang="0">
                  <a:pos x="60" y="68"/>
                </a:cxn>
                <a:cxn ang="0">
                  <a:pos x="54" y="72"/>
                </a:cxn>
                <a:cxn ang="0">
                  <a:pos x="47" y="74"/>
                </a:cxn>
                <a:cxn ang="0">
                  <a:pos x="39" y="75"/>
                </a:cxn>
              </a:cxnLst>
              <a:rect l="0" t="0" r="r" b="b"/>
              <a:pathLst>
                <a:path w="78" h="75">
                  <a:moveTo>
                    <a:pt x="39" y="75"/>
                  </a:moveTo>
                  <a:lnTo>
                    <a:pt x="35" y="75"/>
                  </a:lnTo>
                  <a:lnTo>
                    <a:pt x="31" y="74"/>
                  </a:lnTo>
                  <a:lnTo>
                    <a:pt x="27" y="73"/>
                  </a:lnTo>
                  <a:lnTo>
                    <a:pt x="23" y="72"/>
                  </a:lnTo>
                  <a:lnTo>
                    <a:pt x="20" y="70"/>
                  </a:lnTo>
                  <a:lnTo>
                    <a:pt x="16" y="68"/>
                  </a:lnTo>
                  <a:lnTo>
                    <a:pt x="13" y="66"/>
                  </a:lnTo>
                  <a:lnTo>
                    <a:pt x="10" y="63"/>
                  </a:lnTo>
                  <a:lnTo>
                    <a:pt x="6" y="57"/>
                  </a:lnTo>
                  <a:lnTo>
                    <a:pt x="2" y="51"/>
                  </a:lnTo>
                  <a:lnTo>
                    <a:pt x="0" y="45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2" y="23"/>
                  </a:lnTo>
                  <a:lnTo>
                    <a:pt x="6" y="17"/>
                  </a:lnTo>
                  <a:lnTo>
                    <a:pt x="10" y="11"/>
                  </a:lnTo>
                  <a:lnTo>
                    <a:pt x="13" y="9"/>
                  </a:lnTo>
                  <a:lnTo>
                    <a:pt x="16" y="7"/>
                  </a:lnTo>
                  <a:lnTo>
                    <a:pt x="20" y="5"/>
                  </a:lnTo>
                  <a:lnTo>
                    <a:pt x="23" y="3"/>
                  </a:lnTo>
                  <a:lnTo>
                    <a:pt x="27" y="2"/>
                  </a:lnTo>
                  <a:lnTo>
                    <a:pt x="31" y="1"/>
                  </a:lnTo>
                  <a:lnTo>
                    <a:pt x="35" y="0"/>
                  </a:lnTo>
                  <a:lnTo>
                    <a:pt x="39" y="0"/>
                  </a:lnTo>
                  <a:lnTo>
                    <a:pt x="43" y="0"/>
                  </a:lnTo>
                  <a:lnTo>
                    <a:pt x="47" y="1"/>
                  </a:lnTo>
                  <a:lnTo>
                    <a:pt x="50" y="2"/>
                  </a:lnTo>
                  <a:lnTo>
                    <a:pt x="54" y="3"/>
                  </a:lnTo>
                  <a:lnTo>
                    <a:pt x="58" y="5"/>
                  </a:lnTo>
                  <a:lnTo>
                    <a:pt x="61" y="7"/>
                  </a:lnTo>
                  <a:lnTo>
                    <a:pt x="64" y="9"/>
                  </a:lnTo>
                  <a:lnTo>
                    <a:pt x="67" y="11"/>
                  </a:lnTo>
                  <a:lnTo>
                    <a:pt x="71" y="17"/>
                  </a:lnTo>
                  <a:lnTo>
                    <a:pt x="75" y="23"/>
                  </a:lnTo>
                  <a:lnTo>
                    <a:pt x="77" y="30"/>
                  </a:lnTo>
                  <a:lnTo>
                    <a:pt x="78" y="37"/>
                  </a:lnTo>
                  <a:lnTo>
                    <a:pt x="77" y="45"/>
                  </a:lnTo>
                  <a:lnTo>
                    <a:pt x="75" y="51"/>
                  </a:lnTo>
                  <a:lnTo>
                    <a:pt x="71" y="58"/>
                  </a:lnTo>
                  <a:lnTo>
                    <a:pt x="66" y="64"/>
                  </a:lnTo>
                  <a:lnTo>
                    <a:pt x="60" y="68"/>
                  </a:lnTo>
                  <a:lnTo>
                    <a:pt x="54" y="72"/>
                  </a:lnTo>
                  <a:lnTo>
                    <a:pt x="47" y="74"/>
                  </a:lnTo>
                  <a:lnTo>
                    <a:pt x="39" y="75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4"/>
            <p:cNvSpPr>
              <a:spLocks/>
            </p:cNvSpPr>
            <p:nvPr/>
          </p:nvSpPr>
          <p:spPr bwMode="auto">
            <a:xfrm>
              <a:off x="2380" y="1044"/>
              <a:ext cx="27" cy="28"/>
            </a:xfrm>
            <a:custGeom>
              <a:avLst/>
              <a:gdLst/>
              <a:ahLst/>
              <a:cxnLst>
                <a:cxn ang="0">
                  <a:pos x="14" y="0"/>
                </a:cxn>
                <a:cxn ang="0">
                  <a:pos x="19" y="1"/>
                </a:cxn>
                <a:cxn ang="0">
                  <a:pos x="23" y="4"/>
                </a:cxn>
                <a:cxn ang="0">
                  <a:pos x="26" y="8"/>
                </a:cxn>
                <a:cxn ang="0">
                  <a:pos x="27" y="14"/>
                </a:cxn>
                <a:cxn ang="0">
                  <a:pos x="26" y="19"/>
                </a:cxn>
                <a:cxn ang="0">
                  <a:pos x="23" y="24"/>
                </a:cxn>
                <a:cxn ang="0">
                  <a:pos x="19" y="27"/>
                </a:cxn>
                <a:cxn ang="0">
                  <a:pos x="14" y="28"/>
                </a:cxn>
                <a:cxn ang="0">
                  <a:pos x="9" y="27"/>
                </a:cxn>
                <a:cxn ang="0">
                  <a:pos x="4" y="24"/>
                </a:cxn>
                <a:cxn ang="0">
                  <a:pos x="1" y="19"/>
                </a:cxn>
                <a:cxn ang="0">
                  <a:pos x="0" y="14"/>
                </a:cxn>
                <a:cxn ang="0">
                  <a:pos x="1" y="8"/>
                </a:cxn>
                <a:cxn ang="0">
                  <a:pos x="4" y="4"/>
                </a:cxn>
                <a:cxn ang="0">
                  <a:pos x="9" y="1"/>
                </a:cxn>
                <a:cxn ang="0">
                  <a:pos x="14" y="0"/>
                </a:cxn>
              </a:cxnLst>
              <a:rect l="0" t="0" r="r" b="b"/>
              <a:pathLst>
                <a:path w="27" h="28">
                  <a:moveTo>
                    <a:pt x="14" y="0"/>
                  </a:moveTo>
                  <a:lnTo>
                    <a:pt x="19" y="1"/>
                  </a:lnTo>
                  <a:lnTo>
                    <a:pt x="23" y="4"/>
                  </a:lnTo>
                  <a:lnTo>
                    <a:pt x="26" y="8"/>
                  </a:lnTo>
                  <a:lnTo>
                    <a:pt x="27" y="14"/>
                  </a:lnTo>
                  <a:lnTo>
                    <a:pt x="26" y="19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4" y="28"/>
                  </a:lnTo>
                  <a:lnTo>
                    <a:pt x="9" y="27"/>
                  </a:lnTo>
                  <a:lnTo>
                    <a:pt x="4" y="24"/>
                  </a:lnTo>
                  <a:lnTo>
                    <a:pt x="1" y="19"/>
                  </a:lnTo>
                  <a:lnTo>
                    <a:pt x="0" y="14"/>
                  </a:lnTo>
                  <a:lnTo>
                    <a:pt x="1" y="8"/>
                  </a:lnTo>
                  <a:lnTo>
                    <a:pt x="4" y="4"/>
                  </a:lnTo>
                  <a:lnTo>
                    <a:pt x="9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5"/>
            <p:cNvSpPr>
              <a:spLocks/>
            </p:cNvSpPr>
            <p:nvPr/>
          </p:nvSpPr>
          <p:spPr bwMode="auto">
            <a:xfrm>
              <a:off x="2294" y="1036"/>
              <a:ext cx="27" cy="28"/>
            </a:xfrm>
            <a:custGeom>
              <a:avLst/>
              <a:gdLst/>
              <a:ahLst/>
              <a:cxnLst>
                <a:cxn ang="0">
                  <a:pos x="14" y="0"/>
                </a:cxn>
                <a:cxn ang="0">
                  <a:pos x="19" y="1"/>
                </a:cxn>
                <a:cxn ang="0">
                  <a:pos x="23" y="4"/>
                </a:cxn>
                <a:cxn ang="0">
                  <a:pos x="26" y="9"/>
                </a:cxn>
                <a:cxn ang="0">
                  <a:pos x="27" y="14"/>
                </a:cxn>
                <a:cxn ang="0">
                  <a:pos x="26" y="19"/>
                </a:cxn>
                <a:cxn ang="0">
                  <a:pos x="23" y="24"/>
                </a:cxn>
                <a:cxn ang="0">
                  <a:pos x="19" y="27"/>
                </a:cxn>
                <a:cxn ang="0">
                  <a:pos x="14" y="28"/>
                </a:cxn>
                <a:cxn ang="0">
                  <a:pos x="8" y="27"/>
                </a:cxn>
                <a:cxn ang="0">
                  <a:pos x="4" y="24"/>
                </a:cxn>
                <a:cxn ang="0">
                  <a:pos x="1" y="19"/>
                </a:cxn>
                <a:cxn ang="0">
                  <a:pos x="0" y="14"/>
                </a:cxn>
                <a:cxn ang="0">
                  <a:pos x="1" y="9"/>
                </a:cxn>
                <a:cxn ang="0">
                  <a:pos x="4" y="4"/>
                </a:cxn>
                <a:cxn ang="0">
                  <a:pos x="8" y="1"/>
                </a:cxn>
                <a:cxn ang="0">
                  <a:pos x="14" y="0"/>
                </a:cxn>
              </a:cxnLst>
              <a:rect l="0" t="0" r="r" b="b"/>
              <a:pathLst>
                <a:path w="27" h="28">
                  <a:moveTo>
                    <a:pt x="14" y="0"/>
                  </a:moveTo>
                  <a:lnTo>
                    <a:pt x="19" y="1"/>
                  </a:lnTo>
                  <a:lnTo>
                    <a:pt x="23" y="4"/>
                  </a:lnTo>
                  <a:lnTo>
                    <a:pt x="26" y="9"/>
                  </a:lnTo>
                  <a:lnTo>
                    <a:pt x="27" y="14"/>
                  </a:lnTo>
                  <a:lnTo>
                    <a:pt x="26" y="19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4" y="28"/>
                  </a:lnTo>
                  <a:lnTo>
                    <a:pt x="8" y="27"/>
                  </a:lnTo>
                  <a:lnTo>
                    <a:pt x="4" y="24"/>
                  </a:lnTo>
                  <a:lnTo>
                    <a:pt x="1" y="19"/>
                  </a:lnTo>
                  <a:lnTo>
                    <a:pt x="0" y="14"/>
                  </a:lnTo>
                  <a:lnTo>
                    <a:pt x="1" y="9"/>
                  </a:lnTo>
                  <a:lnTo>
                    <a:pt x="4" y="4"/>
                  </a:lnTo>
                  <a:lnTo>
                    <a:pt x="8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061" name="Picture 13" descr="C:\Users\admin\AppData\Local\Microsoft\Windows\Temporary Internet Files\Content.IE5\C5W0027H\MC9002383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797152"/>
            <a:ext cx="1756673" cy="1500821"/>
          </a:xfrm>
          <a:prstGeom prst="rect">
            <a:avLst/>
          </a:prstGeom>
          <a:noFill/>
        </p:spPr>
      </p:pic>
      <p:cxnSp>
        <p:nvCxnSpPr>
          <p:cNvPr id="30" name="Přímá spojovací šipka 29"/>
          <p:cNvCxnSpPr/>
          <p:nvPr/>
        </p:nvCxnSpPr>
        <p:spPr>
          <a:xfrm>
            <a:off x="6516216" y="3573016"/>
            <a:ext cx="221658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5580112" y="4005064"/>
            <a:ext cx="221658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>
            <a:off x="6804248" y="4437112"/>
            <a:ext cx="221658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4570122" y="5229200"/>
            <a:ext cx="221658" cy="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39552" y="260648"/>
            <a:ext cx="8229600" cy="1224136"/>
          </a:xfrm>
          <a:prstGeom prst="rect">
            <a:avLst/>
          </a:prstGeom>
          <a:solidFill>
            <a:srgbClr val="00206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Economy</a:t>
            </a:r>
            <a:r>
              <a:rPr kumimoji="0" lang="cs-CZ" sz="27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7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pSp>
        <p:nvGrpSpPr>
          <p:cNvPr id="5" name="Group 6"/>
          <p:cNvGrpSpPr>
            <a:grpSpLocks noChangeAspect="1"/>
          </p:cNvGrpSpPr>
          <p:nvPr/>
        </p:nvGrpSpPr>
        <p:grpSpPr bwMode="auto">
          <a:xfrm>
            <a:off x="2699792" y="548680"/>
            <a:ext cx="508936" cy="556061"/>
            <a:chOff x="2245" y="890"/>
            <a:chExt cx="486" cy="568"/>
          </a:xfrm>
          <a:solidFill>
            <a:schemeClr val="lt1"/>
          </a:solidFill>
        </p:grpSpPr>
        <p:sp>
          <p:nvSpPr>
            <p:cNvPr id="6" name="Freeform 7"/>
            <p:cNvSpPr>
              <a:spLocks/>
            </p:cNvSpPr>
            <p:nvPr/>
          </p:nvSpPr>
          <p:spPr bwMode="auto">
            <a:xfrm>
              <a:off x="2255" y="890"/>
              <a:ext cx="476" cy="568"/>
            </a:xfrm>
            <a:custGeom>
              <a:avLst/>
              <a:gdLst/>
              <a:ahLst/>
              <a:cxnLst>
                <a:cxn ang="0">
                  <a:pos x="476" y="248"/>
                </a:cxn>
                <a:cxn ang="0">
                  <a:pos x="426" y="79"/>
                </a:cxn>
                <a:cxn ang="0">
                  <a:pos x="415" y="26"/>
                </a:cxn>
                <a:cxn ang="0">
                  <a:pos x="139" y="0"/>
                </a:cxn>
                <a:cxn ang="0">
                  <a:pos x="62" y="91"/>
                </a:cxn>
                <a:cxn ang="0">
                  <a:pos x="58" y="119"/>
                </a:cxn>
                <a:cxn ang="0">
                  <a:pos x="8" y="176"/>
                </a:cxn>
                <a:cxn ang="0">
                  <a:pos x="26" y="335"/>
                </a:cxn>
                <a:cxn ang="0">
                  <a:pos x="123" y="408"/>
                </a:cxn>
                <a:cxn ang="0">
                  <a:pos x="87" y="513"/>
                </a:cxn>
                <a:cxn ang="0">
                  <a:pos x="27" y="482"/>
                </a:cxn>
                <a:cxn ang="0">
                  <a:pos x="24" y="481"/>
                </a:cxn>
                <a:cxn ang="0">
                  <a:pos x="20" y="480"/>
                </a:cxn>
                <a:cxn ang="0">
                  <a:pos x="16" y="480"/>
                </a:cxn>
                <a:cxn ang="0">
                  <a:pos x="13" y="481"/>
                </a:cxn>
                <a:cxn ang="0">
                  <a:pos x="10" y="482"/>
                </a:cxn>
                <a:cxn ang="0">
                  <a:pos x="7" y="484"/>
                </a:cxn>
                <a:cxn ang="0">
                  <a:pos x="4" y="487"/>
                </a:cxn>
                <a:cxn ang="0">
                  <a:pos x="1" y="490"/>
                </a:cxn>
                <a:cxn ang="0">
                  <a:pos x="0" y="498"/>
                </a:cxn>
                <a:cxn ang="0">
                  <a:pos x="0" y="505"/>
                </a:cxn>
                <a:cxn ang="0">
                  <a:pos x="4" y="511"/>
                </a:cxn>
                <a:cxn ang="0">
                  <a:pos x="10" y="516"/>
                </a:cxn>
                <a:cxn ang="0">
                  <a:pos x="108" y="567"/>
                </a:cxn>
                <a:cxn ang="0">
                  <a:pos x="156" y="430"/>
                </a:cxn>
                <a:cxn ang="0">
                  <a:pos x="254" y="425"/>
                </a:cxn>
                <a:cxn ang="0">
                  <a:pos x="255" y="426"/>
                </a:cxn>
                <a:cxn ang="0">
                  <a:pos x="255" y="426"/>
                </a:cxn>
                <a:cxn ang="0">
                  <a:pos x="255" y="427"/>
                </a:cxn>
                <a:cxn ang="0">
                  <a:pos x="255" y="427"/>
                </a:cxn>
                <a:cxn ang="0">
                  <a:pos x="313" y="513"/>
                </a:cxn>
                <a:cxn ang="0">
                  <a:pos x="252" y="531"/>
                </a:cxn>
                <a:cxn ang="0">
                  <a:pos x="246" y="534"/>
                </a:cxn>
                <a:cxn ang="0">
                  <a:pos x="241" y="540"/>
                </a:cxn>
                <a:cxn ang="0">
                  <a:pos x="239" y="547"/>
                </a:cxn>
                <a:cxn ang="0">
                  <a:pos x="240" y="555"/>
                </a:cxn>
                <a:cxn ang="0">
                  <a:pos x="241" y="558"/>
                </a:cxn>
                <a:cxn ang="0">
                  <a:pos x="243" y="561"/>
                </a:cxn>
                <a:cxn ang="0">
                  <a:pos x="246" y="564"/>
                </a:cxn>
                <a:cxn ang="0">
                  <a:pos x="249" y="566"/>
                </a:cxn>
                <a:cxn ang="0">
                  <a:pos x="252" y="567"/>
                </a:cxn>
                <a:cxn ang="0">
                  <a:pos x="256" y="568"/>
                </a:cxn>
                <a:cxn ang="0">
                  <a:pos x="260" y="568"/>
                </a:cxn>
                <a:cxn ang="0">
                  <a:pos x="263" y="567"/>
                </a:cxn>
                <a:cxn ang="0">
                  <a:pos x="373" y="534"/>
                </a:cxn>
                <a:cxn ang="0">
                  <a:pos x="298" y="422"/>
                </a:cxn>
                <a:cxn ang="0">
                  <a:pos x="382" y="418"/>
                </a:cxn>
                <a:cxn ang="0">
                  <a:pos x="386" y="321"/>
                </a:cxn>
                <a:cxn ang="0">
                  <a:pos x="476" y="248"/>
                </a:cxn>
              </a:cxnLst>
              <a:rect l="0" t="0" r="r" b="b"/>
              <a:pathLst>
                <a:path w="476" h="568">
                  <a:moveTo>
                    <a:pt x="476" y="248"/>
                  </a:moveTo>
                  <a:lnTo>
                    <a:pt x="426" y="79"/>
                  </a:lnTo>
                  <a:lnTo>
                    <a:pt x="415" y="26"/>
                  </a:lnTo>
                  <a:lnTo>
                    <a:pt x="139" y="0"/>
                  </a:lnTo>
                  <a:lnTo>
                    <a:pt x="62" y="91"/>
                  </a:lnTo>
                  <a:lnTo>
                    <a:pt x="58" y="119"/>
                  </a:lnTo>
                  <a:lnTo>
                    <a:pt x="8" y="176"/>
                  </a:lnTo>
                  <a:lnTo>
                    <a:pt x="26" y="335"/>
                  </a:lnTo>
                  <a:lnTo>
                    <a:pt x="123" y="408"/>
                  </a:lnTo>
                  <a:lnTo>
                    <a:pt x="87" y="513"/>
                  </a:lnTo>
                  <a:lnTo>
                    <a:pt x="27" y="482"/>
                  </a:lnTo>
                  <a:lnTo>
                    <a:pt x="24" y="481"/>
                  </a:lnTo>
                  <a:lnTo>
                    <a:pt x="20" y="480"/>
                  </a:lnTo>
                  <a:lnTo>
                    <a:pt x="16" y="480"/>
                  </a:lnTo>
                  <a:lnTo>
                    <a:pt x="13" y="481"/>
                  </a:lnTo>
                  <a:lnTo>
                    <a:pt x="10" y="482"/>
                  </a:lnTo>
                  <a:lnTo>
                    <a:pt x="7" y="484"/>
                  </a:lnTo>
                  <a:lnTo>
                    <a:pt x="4" y="487"/>
                  </a:lnTo>
                  <a:lnTo>
                    <a:pt x="1" y="490"/>
                  </a:lnTo>
                  <a:lnTo>
                    <a:pt x="0" y="498"/>
                  </a:lnTo>
                  <a:lnTo>
                    <a:pt x="0" y="505"/>
                  </a:lnTo>
                  <a:lnTo>
                    <a:pt x="4" y="511"/>
                  </a:lnTo>
                  <a:lnTo>
                    <a:pt x="10" y="516"/>
                  </a:lnTo>
                  <a:lnTo>
                    <a:pt x="108" y="567"/>
                  </a:lnTo>
                  <a:lnTo>
                    <a:pt x="156" y="430"/>
                  </a:lnTo>
                  <a:lnTo>
                    <a:pt x="254" y="425"/>
                  </a:lnTo>
                  <a:lnTo>
                    <a:pt x="255" y="426"/>
                  </a:lnTo>
                  <a:lnTo>
                    <a:pt x="255" y="426"/>
                  </a:lnTo>
                  <a:lnTo>
                    <a:pt x="255" y="427"/>
                  </a:lnTo>
                  <a:lnTo>
                    <a:pt x="255" y="427"/>
                  </a:lnTo>
                  <a:lnTo>
                    <a:pt x="313" y="513"/>
                  </a:lnTo>
                  <a:lnTo>
                    <a:pt x="252" y="531"/>
                  </a:lnTo>
                  <a:lnTo>
                    <a:pt x="246" y="534"/>
                  </a:lnTo>
                  <a:lnTo>
                    <a:pt x="241" y="540"/>
                  </a:lnTo>
                  <a:lnTo>
                    <a:pt x="239" y="547"/>
                  </a:lnTo>
                  <a:lnTo>
                    <a:pt x="240" y="555"/>
                  </a:lnTo>
                  <a:lnTo>
                    <a:pt x="241" y="558"/>
                  </a:lnTo>
                  <a:lnTo>
                    <a:pt x="243" y="561"/>
                  </a:lnTo>
                  <a:lnTo>
                    <a:pt x="246" y="564"/>
                  </a:lnTo>
                  <a:lnTo>
                    <a:pt x="249" y="566"/>
                  </a:lnTo>
                  <a:lnTo>
                    <a:pt x="252" y="567"/>
                  </a:lnTo>
                  <a:lnTo>
                    <a:pt x="256" y="568"/>
                  </a:lnTo>
                  <a:lnTo>
                    <a:pt x="260" y="568"/>
                  </a:lnTo>
                  <a:lnTo>
                    <a:pt x="263" y="567"/>
                  </a:lnTo>
                  <a:lnTo>
                    <a:pt x="373" y="534"/>
                  </a:lnTo>
                  <a:lnTo>
                    <a:pt x="298" y="422"/>
                  </a:lnTo>
                  <a:lnTo>
                    <a:pt x="382" y="418"/>
                  </a:lnTo>
                  <a:lnTo>
                    <a:pt x="386" y="321"/>
                  </a:lnTo>
                  <a:lnTo>
                    <a:pt x="476" y="248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8"/>
            <p:cNvSpPr>
              <a:spLocks/>
            </p:cNvSpPr>
            <p:nvPr/>
          </p:nvSpPr>
          <p:spPr bwMode="auto">
            <a:xfrm>
              <a:off x="2460" y="946"/>
              <a:ext cx="228" cy="234"/>
            </a:xfrm>
            <a:custGeom>
              <a:avLst/>
              <a:gdLst/>
              <a:ahLst/>
              <a:cxnLst>
                <a:cxn ang="0">
                  <a:pos x="228" y="178"/>
                </a:cxn>
                <a:cxn ang="0">
                  <a:pos x="160" y="234"/>
                </a:cxn>
                <a:cxn ang="0">
                  <a:pos x="0" y="159"/>
                </a:cxn>
                <a:cxn ang="0">
                  <a:pos x="35" y="120"/>
                </a:cxn>
                <a:cxn ang="0">
                  <a:pos x="36" y="120"/>
                </a:cxn>
                <a:cxn ang="0">
                  <a:pos x="119" y="0"/>
                </a:cxn>
                <a:cxn ang="0">
                  <a:pos x="178" y="6"/>
                </a:cxn>
                <a:cxn ang="0">
                  <a:pos x="184" y="33"/>
                </a:cxn>
                <a:cxn ang="0">
                  <a:pos x="228" y="178"/>
                </a:cxn>
              </a:cxnLst>
              <a:rect l="0" t="0" r="r" b="b"/>
              <a:pathLst>
                <a:path w="228" h="234">
                  <a:moveTo>
                    <a:pt x="228" y="178"/>
                  </a:moveTo>
                  <a:lnTo>
                    <a:pt x="160" y="234"/>
                  </a:lnTo>
                  <a:lnTo>
                    <a:pt x="0" y="159"/>
                  </a:lnTo>
                  <a:lnTo>
                    <a:pt x="35" y="120"/>
                  </a:lnTo>
                  <a:lnTo>
                    <a:pt x="36" y="120"/>
                  </a:lnTo>
                  <a:lnTo>
                    <a:pt x="119" y="0"/>
                  </a:lnTo>
                  <a:lnTo>
                    <a:pt x="178" y="6"/>
                  </a:lnTo>
                  <a:lnTo>
                    <a:pt x="184" y="33"/>
                  </a:lnTo>
                  <a:lnTo>
                    <a:pt x="228" y="178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9"/>
            <p:cNvSpPr>
              <a:spLocks/>
            </p:cNvSpPr>
            <p:nvPr/>
          </p:nvSpPr>
          <p:spPr bwMode="auto">
            <a:xfrm>
              <a:off x="2438" y="1148"/>
              <a:ext cx="165" cy="133"/>
            </a:xfrm>
            <a:custGeom>
              <a:avLst/>
              <a:gdLst/>
              <a:ahLst/>
              <a:cxnLst>
                <a:cxn ang="0">
                  <a:pos x="0" y="133"/>
                </a:cxn>
                <a:cxn ang="0">
                  <a:pos x="31" y="18"/>
                </a:cxn>
                <a:cxn ang="0">
                  <a:pos x="25" y="0"/>
                </a:cxn>
                <a:cxn ang="0">
                  <a:pos x="165" y="66"/>
                </a:cxn>
                <a:cxn ang="0">
                  <a:pos x="162" y="123"/>
                </a:cxn>
                <a:cxn ang="0">
                  <a:pos x="0" y="133"/>
                </a:cxn>
              </a:cxnLst>
              <a:rect l="0" t="0" r="r" b="b"/>
              <a:pathLst>
                <a:path w="165" h="133">
                  <a:moveTo>
                    <a:pt x="0" y="133"/>
                  </a:moveTo>
                  <a:lnTo>
                    <a:pt x="31" y="18"/>
                  </a:lnTo>
                  <a:lnTo>
                    <a:pt x="25" y="0"/>
                  </a:lnTo>
                  <a:lnTo>
                    <a:pt x="165" y="66"/>
                  </a:lnTo>
                  <a:lnTo>
                    <a:pt x="162" y="123"/>
                  </a:lnTo>
                  <a:lnTo>
                    <a:pt x="0" y="133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0"/>
            <p:cNvSpPr>
              <a:spLocks/>
            </p:cNvSpPr>
            <p:nvPr/>
          </p:nvSpPr>
          <p:spPr bwMode="auto">
            <a:xfrm>
              <a:off x="2303" y="1024"/>
              <a:ext cx="152" cy="245"/>
            </a:xfrm>
            <a:custGeom>
              <a:avLst/>
              <a:gdLst/>
              <a:ahLst/>
              <a:cxnLst>
                <a:cxn ang="0">
                  <a:pos x="94" y="130"/>
                </a:cxn>
                <a:cxn ang="0">
                  <a:pos x="94" y="129"/>
                </a:cxn>
                <a:cxn ang="0">
                  <a:pos x="86" y="126"/>
                </a:cxn>
                <a:cxn ang="0">
                  <a:pos x="77" y="123"/>
                </a:cxn>
                <a:cxn ang="0">
                  <a:pos x="69" y="120"/>
                </a:cxn>
                <a:cxn ang="0">
                  <a:pos x="60" y="118"/>
                </a:cxn>
                <a:cxn ang="0">
                  <a:pos x="51" y="115"/>
                </a:cxn>
                <a:cxn ang="0">
                  <a:pos x="41" y="114"/>
                </a:cxn>
                <a:cxn ang="0">
                  <a:pos x="31" y="112"/>
                </a:cxn>
                <a:cxn ang="0">
                  <a:pos x="21" y="111"/>
                </a:cxn>
                <a:cxn ang="0">
                  <a:pos x="17" y="110"/>
                </a:cxn>
                <a:cxn ang="0">
                  <a:pos x="14" y="110"/>
                </a:cxn>
                <a:cxn ang="0">
                  <a:pos x="10" y="110"/>
                </a:cxn>
                <a:cxn ang="0">
                  <a:pos x="6" y="110"/>
                </a:cxn>
                <a:cxn ang="0">
                  <a:pos x="0" y="54"/>
                </a:cxn>
                <a:cxn ang="0">
                  <a:pos x="46" y="0"/>
                </a:cxn>
                <a:cxn ang="0">
                  <a:pos x="46" y="0"/>
                </a:cxn>
                <a:cxn ang="0">
                  <a:pos x="152" y="30"/>
                </a:cxn>
                <a:cxn ang="0">
                  <a:pos x="104" y="83"/>
                </a:cxn>
                <a:cxn ang="0">
                  <a:pos x="126" y="144"/>
                </a:cxn>
                <a:cxn ang="0">
                  <a:pos x="99" y="245"/>
                </a:cxn>
                <a:cxn ang="0">
                  <a:pos x="14" y="180"/>
                </a:cxn>
                <a:cxn ang="0">
                  <a:pos x="11" y="152"/>
                </a:cxn>
                <a:cxn ang="0">
                  <a:pos x="20" y="153"/>
                </a:cxn>
                <a:cxn ang="0">
                  <a:pos x="29" y="154"/>
                </a:cxn>
                <a:cxn ang="0">
                  <a:pos x="38" y="156"/>
                </a:cxn>
                <a:cxn ang="0">
                  <a:pos x="47" y="157"/>
                </a:cxn>
                <a:cxn ang="0">
                  <a:pos x="55" y="160"/>
                </a:cxn>
                <a:cxn ang="0">
                  <a:pos x="63" y="162"/>
                </a:cxn>
                <a:cxn ang="0">
                  <a:pos x="71" y="165"/>
                </a:cxn>
                <a:cxn ang="0">
                  <a:pos x="77" y="168"/>
                </a:cxn>
                <a:cxn ang="0">
                  <a:pos x="79" y="168"/>
                </a:cxn>
                <a:cxn ang="0">
                  <a:pos x="81" y="169"/>
                </a:cxn>
                <a:cxn ang="0">
                  <a:pos x="82" y="169"/>
                </a:cxn>
                <a:cxn ang="0">
                  <a:pos x="84" y="169"/>
                </a:cxn>
                <a:cxn ang="0">
                  <a:pos x="88" y="169"/>
                </a:cxn>
                <a:cxn ang="0">
                  <a:pos x="92" y="168"/>
                </a:cxn>
                <a:cxn ang="0">
                  <a:pos x="96" y="167"/>
                </a:cxn>
                <a:cxn ang="0">
                  <a:pos x="99" y="165"/>
                </a:cxn>
                <a:cxn ang="0">
                  <a:pos x="102" y="162"/>
                </a:cxn>
                <a:cxn ang="0">
                  <a:pos x="104" y="159"/>
                </a:cxn>
                <a:cxn ang="0">
                  <a:pos x="106" y="155"/>
                </a:cxn>
                <a:cxn ang="0">
                  <a:pos x="106" y="150"/>
                </a:cxn>
                <a:cxn ang="0">
                  <a:pos x="106" y="144"/>
                </a:cxn>
                <a:cxn ang="0">
                  <a:pos x="104" y="138"/>
                </a:cxn>
                <a:cxn ang="0">
                  <a:pos x="99" y="133"/>
                </a:cxn>
                <a:cxn ang="0">
                  <a:pos x="94" y="130"/>
                </a:cxn>
              </a:cxnLst>
              <a:rect l="0" t="0" r="r" b="b"/>
              <a:pathLst>
                <a:path w="152" h="245">
                  <a:moveTo>
                    <a:pt x="94" y="130"/>
                  </a:moveTo>
                  <a:lnTo>
                    <a:pt x="94" y="129"/>
                  </a:lnTo>
                  <a:lnTo>
                    <a:pt x="86" y="126"/>
                  </a:lnTo>
                  <a:lnTo>
                    <a:pt x="77" y="123"/>
                  </a:lnTo>
                  <a:lnTo>
                    <a:pt x="69" y="120"/>
                  </a:lnTo>
                  <a:lnTo>
                    <a:pt x="60" y="118"/>
                  </a:lnTo>
                  <a:lnTo>
                    <a:pt x="51" y="115"/>
                  </a:lnTo>
                  <a:lnTo>
                    <a:pt x="41" y="114"/>
                  </a:lnTo>
                  <a:lnTo>
                    <a:pt x="31" y="112"/>
                  </a:lnTo>
                  <a:lnTo>
                    <a:pt x="21" y="111"/>
                  </a:lnTo>
                  <a:lnTo>
                    <a:pt x="17" y="110"/>
                  </a:lnTo>
                  <a:lnTo>
                    <a:pt x="14" y="110"/>
                  </a:lnTo>
                  <a:lnTo>
                    <a:pt x="10" y="110"/>
                  </a:lnTo>
                  <a:lnTo>
                    <a:pt x="6" y="110"/>
                  </a:lnTo>
                  <a:lnTo>
                    <a:pt x="0" y="54"/>
                  </a:lnTo>
                  <a:lnTo>
                    <a:pt x="46" y="0"/>
                  </a:lnTo>
                  <a:lnTo>
                    <a:pt x="46" y="0"/>
                  </a:lnTo>
                  <a:lnTo>
                    <a:pt x="152" y="30"/>
                  </a:lnTo>
                  <a:lnTo>
                    <a:pt x="104" y="83"/>
                  </a:lnTo>
                  <a:lnTo>
                    <a:pt x="126" y="144"/>
                  </a:lnTo>
                  <a:lnTo>
                    <a:pt x="99" y="245"/>
                  </a:lnTo>
                  <a:lnTo>
                    <a:pt x="14" y="180"/>
                  </a:lnTo>
                  <a:lnTo>
                    <a:pt x="11" y="152"/>
                  </a:lnTo>
                  <a:lnTo>
                    <a:pt x="20" y="153"/>
                  </a:lnTo>
                  <a:lnTo>
                    <a:pt x="29" y="154"/>
                  </a:lnTo>
                  <a:lnTo>
                    <a:pt x="38" y="156"/>
                  </a:lnTo>
                  <a:lnTo>
                    <a:pt x="47" y="157"/>
                  </a:lnTo>
                  <a:lnTo>
                    <a:pt x="55" y="160"/>
                  </a:lnTo>
                  <a:lnTo>
                    <a:pt x="63" y="162"/>
                  </a:lnTo>
                  <a:lnTo>
                    <a:pt x="71" y="165"/>
                  </a:lnTo>
                  <a:lnTo>
                    <a:pt x="77" y="168"/>
                  </a:lnTo>
                  <a:lnTo>
                    <a:pt x="79" y="168"/>
                  </a:lnTo>
                  <a:lnTo>
                    <a:pt x="81" y="169"/>
                  </a:lnTo>
                  <a:lnTo>
                    <a:pt x="82" y="169"/>
                  </a:lnTo>
                  <a:lnTo>
                    <a:pt x="84" y="169"/>
                  </a:lnTo>
                  <a:lnTo>
                    <a:pt x="88" y="169"/>
                  </a:lnTo>
                  <a:lnTo>
                    <a:pt x="92" y="168"/>
                  </a:lnTo>
                  <a:lnTo>
                    <a:pt x="96" y="167"/>
                  </a:lnTo>
                  <a:lnTo>
                    <a:pt x="99" y="165"/>
                  </a:lnTo>
                  <a:lnTo>
                    <a:pt x="102" y="162"/>
                  </a:lnTo>
                  <a:lnTo>
                    <a:pt x="104" y="159"/>
                  </a:lnTo>
                  <a:lnTo>
                    <a:pt x="106" y="155"/>
                  </a:lnTo>
                  <a:lnTo>
                    <a:pt x="106" y="150"/>
                  </a:lnTo>
                  <a:lnTo>
                    <a:pt x="106" y="144"/>
                  </a:lnTo>
                  <a:lnTo>
                    <a:pt x="104" y="138"/>
                  </a:lnTo>
                  <a:lnTo>
                    <a:pt x="99" y="133"/>
                  </a:lnTo>
                  <a:lnTo>
                    <a:pt x="94" y="13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1"/>
            <p:cNvSpPr>
              <a:spLocks/>
            </p:cNvSpPr>
            <p:nvPr/>
          </p:nvSpPr>
          <p:spPr bwMode="auto">
            <a:xfrm>
              <a:off x="2360" y="930"/>
              <a:ext cx="175" cy="92"/>
            </a:xfrm>
            <a:custGeom>
              <a:avLst/>
              <a:gdLst/>
              <a:ahLst/>
              <a:cxnLst>
                <a:cxn ang="0">
                  <a:pos x="50" y="0"/>
                </a:cxn>
                <a:cxn ang="0">
                  <a:pos x="175" y="12"/>
                </a:cxn>
                <a:cxn ang="0">
                  <a:pos x="120" y="92"/>
                </a:cxn>
                <a:cxn ang="0">
                  <a:pos x="0" y="58"/>
                </a:cxn>
                <a:cxn ang="0">
                  <a:pos x="50" y="0"/>
                </a:cxn>
              </a:cxnLst>
              <a:rect l="0" t="0" r="r" b="b"/>
              <a:pathLst>
                <a:path w="175" h="92">
                  <a:moveTo>
                    <a:pt x="50" y="0"/>
                  </a:moveTo>
                  <a:lnTo>
                    <a:pt x="175" y="12"/>
                  </a:lnTo>
                  <a:lnTo>
                    <a:pt x="120" y="92"/>
                  </a:lnTo>
                  <a:lnTo>
                    <a:pt x="0" y="58"/>
                  </a:lnTo>
                  <a:lnTo>
                    <a:pt x="50" y="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2"/>
            <p:cNvSpPr>
              <a:spLocks/>
            </p:cNvSpPr>
            <p:nvPr/>
          </p:nvSpPr>
          <p:spPr bwMode="auto">
            <a:xfrm>
              <a:off x="2245" y="990"/>
              <a:ext cx="125" cy="121"/>
            </a:xfrm>
            <a:custGeom>
              <a:avLst/>
              <a:gdLst/>
              <a:ahLst/>
              <a:cxnLst>
                <a:cxn ang="0">
                  <a:pos x="125" y="60"/>
                </a:cxn>
                <a:cxn ang="0">
                  <a:pos x="125" y="54"/>
                </a:cxn>
                <a:cxn ang="0">
                  <a:pos x="124" y="49"/>
                </a:cxn>
                <a:cxn ang="0">
                  <a:pos x="122" y="43"/>
                </a:cxn>
                <a:cxn ang="0">
                  <a:pos x="121" y="37"/>
                </a:cxn>
                <a:cxn ang="0">
                  <a:pos x="118" y="32"/>
                </a:cxn>
                <a:cxn ang="0">
                  <a:pos x="115" y="27"/>
                </a:cxn>
                <a:cxn ang="0">
                  <a:pos x="111" y="23"/>
                </a:cxn>
                <a:cxn ang="0">
                  <a:pos x="107" y="18"/>
                </a:cxn>
                <a:cxn ang="0">
                  <a:pos x="103" y="14"/>
                </a:cxn>
                <a:cxn ang="0">
                  <a:pos x="98" y="10"/>
                </a:cxn>
                <a:cxn ang="0">
                  <a:pos x="92" y="7"/>
                </a:cxn>
                <a:cxn ang="0">
                  <a:pos x="87" y="4"/>
                </a:cxn>
                <a:cxn ang="0">
                  <a:pos x="81" y="2"/>
                </a:cxn>
                <a:cxn ang="0">
                  <a:pos x="75" y="1"/>
                </a:cxn>
                <a:cxn ang="0">
                  <a:pos x="69" y="0"/>
                </a:cxn>
                <a:cxn ang="0">
                  <a:pos x="63" y="0"/>
                </a:cxn>
                <a:cxn ang="0">
                  <a:pos x="50" y="1"/>
                </a:cxn>
                <a:cxn ang="0">
                  <a:pos x="38" y="4"/>
                </a:cxn>
                <a:cxn ang="0">
                  <a:pos x="28" y="10"/>
                </a:cxn>
                <a:cxn ang="0">
                  <a:pos x="18" y="17"/>
                </a:cxn>
                <a:cxn ang="0">
                  <a:pos x="11" y="26"/>
                </a:cxn>
                <a:cxn ang="0">
                  <a:pos x="5" y="36"/>
                </a:cxn>
                <a:cxn ang="0">
                  <a:pos x="1" y="48"/>
                </a:cxn>
                <a:cxn ang="0">
                  <a:pos x="0" y="60"/>
                </a:cxn>
                <a:cxn ang="0">
                  <a:pos x="1" y="66"/>
                </a:cxn>
                <a:cxn ang="0">
                  <a:pos x="1" y="72"/>
                </a:cxn>
                <a:cxn ang="0">
                  <a:pos x="3" y="77"/>
                </a:cxn>
                <a:cxn ang="0">
                  <a:pos x="5" y="83"/>
                </a:cxn>
                <a:cxn ang="0">
                  <a:pos x="7" y="88"/>
                </a:cxn>
                <a:cxn ang="0">
                  <a:pos x="10" y="93"/>
                </a:cxn>
                <a:cxn ang="0">
                  <a:pos x="14" y="98"/>
                </a:cxn>
                <a:cxn ang="0">
                  <a:pos x="18" y="103"/>
                </a:cxn>
                <a:cxn ang="0">
                  <a:pos x="22" y="107"/>
                </a:cxn>
                <a:cxn ang="0">
                  <a:pos x="28" y="111"/>
                </a:cxn>
                <a:cxn ang="0">
                  <a:pos x="33" y="114"/>
                </a:cxn>
                <a:cxn ang="0">
                  <a:pos x="38" y="117"/>
                </a:cxn>
                <a:cxn ang="0">
                  <a:pos x="44" y="118"/>
                </a:cxn>
                <a:cxn ang="0">
                  <a:pos x="50" y="120"/>
                </a:cxn>
                <a:cxn ang="0">
                  <a:pos x="56" y="121"/>
                </a:cxn>
                <a:cxn ang="0">
                  <a:pos x="63" y="121"/>
                </a:cxn>
                <a:cxn ang="0">
                  <a:pos x="69" y="121"/>
                </a:cxn>
                <a:cxn ang="0">
                  <a:pos x="75" y="120"/>
                </a:cxn>
                <a:cxn ang="0">
                  <a:pos x="81" y="118"/>
                </a:cxn>
                <a:cxn ang="0">
                  <a:pos x="87" y="117"/>
                </a:cxn>
                <a:cxn ang="0">
                  <a:pos x="92" y="114"/>
                </a:cxn>
                <a:cxn ang="0">
                  <a:pos x="98" y="111"/>
                </a:cxn>
                <a:cxn ang="0">
                  <a:pos x="103" y="107"/>
                </a:cxn>
                <a:cxn ang="0">
                  <a:pos x="107" y="103"/>
                </a:cxn>
                <a:cxn ang="0">
                  <a:pos x="111" y="98"/>
                </a:cxn>
                <a:cxn ang="0">
                  <a:pos x="115" y="93"/>
                </a:cxn>
                <a:cxn ang="0">
                  <a:pos x="118" y="88"/>
                </a:cxn>
                <a:cxn ang="0">
                  <a:pos x="121" y="83"/>
                </a:cxn>
                <a:cxn ang="0">
                  <a:pos x="122" y="77"/>
                </a:cxn>
                <a:cxn ang="0">
                  <a:pos x="124" y="72"/>
                </a:cxn>
                <a:cxn ang="0">
                  <a:pos x="125" y="66"/>
                </a:cxn>
                <a:cxn ang="0">
                  <a:pos x="125" y="60"/>
                </a:cxn>
              </a:cxnLst>
              <a:rect l="0" t="0" r="r" b="b"/>
              <a:pathLst>
                <a:path w="125" h="121">
                  <a:moveTo>
                    <a:pt x="125" y="60"/>
                  </a:moveTo>
                  <a:lnTo>
                    <a:pt x="125" y="54"/>
                  </a:lnTo>
                  <a:lnTo>
                    <a:pt x="124" y="49"/>
                  </a:lnTo>
                  <a:lnTo>
                    <a:pt x="122" y="43"/>
                  </a:lnTo>
                  <a:lnTo>
                    <a:pt x="121" y="37"/>
                  </a:lnTo>
                  <a:lnTo>
                    <a:pt x="118" y="32"/>
                  </a:lnTo>
                  <a:lnTo>
                    <a:pt x="115" y="27"/>
                  </a:lnTo>
                  <a:lnTo>
                    <a:pt x="111" y="23"/>
                  </a:lnTo>
                  <a:lnTo>
                    <a:pt x="107" y="18"/>
                  </a:lnTo>
                  <a:lnTo>
                    <a:pt x="103" y="14"/>
                  </a:lnTo>
                  <a:lnTo>
                    <a:pt x="98" y="10"/>
                  </a:lnTo>
                  <a:lnTo>
                    <a:pt x="92" y="7"/>
                  </a:lnTo>
                  <a:lnTo>
                    <a:pt x="87" y="4"/>
                  </a:lnTo>
                  <a:lnTo>
                    <a:pt x="81" y="2"/>
                  </a:lnTo>
                  <a:lnTo>
                    <a:pt x="75" y="1"/>
                  </a:lnTo>
                  <a:lnTo>
                    <a:pt x="69" y="0"/>
                  </a:lnTo>
                  <a:lnTo>
                    <a:pt x="63" y="0"/>
                  </a:lnTo>
                  <a:lnTo>
                    <a:pt x="50" y="1"/>
                  </a:lnTo>
                  <a:lnTo>
                    <a:pt x="38" y="4"/>
                  </a:lnTo>
                  <a:lnTo>
                    <a:pt x="28" y="10"/>
                  </a:lnTo>
                  <a:lnTo>
                    <a:pt x="18" y="17"/>
                  </a:lnTo>
                  <a:lnTo>
                    <a:pt x="11" y="26"/>
                  </a:lnTo>
                  <a:lnTo>
                    <a:pt x="5" y="36"/>
                  </a:lnTo>
                  <a:lnTo>
                    <a:pt x="1" y="48"/>
                  </a:lnTo>
                  <a:lnTo>
                    <a:pt x="0" y="60"/>
                  </a:lnTo>
                  <a:lnTo>
                    <a:pt x="1" y="66"/>
                  </a:lnTo>
                  <a:lnTo>
                    <a:pt x="1" y="72"/>
                  </a:lnTo>
                  <a:lnTo>
                    <a:pt x="3" y="77"/>
                  </a:lnTo>
                  <a:lnTo>
                    <a:pt x="5" y="83"/>
                  </a:lnTo>
                  <a:lnTo>
                    <a:pt x="7" y="88"/>
                  </a:lnTo>
                  <a:lnTo>
                    <a:pt x="10" y="93"/>
                  </a:lnTo>
                  <a:lnTo>
                    <a:pt x="14" y="98"/>
                  </a:lnTo>
                  <a:lnTo>
                    <a:pt x="18" y="103"/>
                  </a:lnTo>
                  <a:lnTo>
                    <a:pt x="22" y="107"/>
                  </a:lnTo>
                  <a:lnTo>
                    <a:pt x="28" y="111"/>
                  </a:lnTo>
                  <a:lnTo>
                    <a:pt x="33" y="114"/>
                  </a:lnTo>
                  <a:lnTo>
                    <a:pt x="38" y="117"/>
                  </a:lnTo>
                  <a:lnTo>
                    <a:pt x="44" y="118"/>
                  </a:lnTo>
                  <a:lnTo>
                    <a:pt x="50" y="120"/>
                  </a:lnTo>
                  <a:lnTo>
                    <a:pt x="56" y="121"/>
                  </a:lnTo>
                  <a:lnTo>
                    <a:pt x="63" y="121"/>
                  </a:lnTo>
                  <a:lnTo>
                    <a:pt x="69" y="121"/>
                  </a:lnTo>
                  <a:lnTo>
                    <a:pt x="75" y="120"/>
                  </a:lnTo>
                  <a:lnTo>
                    <a:pt x="81" y="118"/>
                  </a:lnTo>
                  <a:lnTo>
                    <a:pt x="87" y="117"/>
                  </a:lnTo>
                  <a:lnTo>
                    <a:pt x="92" y="114"/>
                  </a:lnTo>
                  <a:lnTo>
                    <a:pt x="98" y="111"/>
                  </a:lnTo>
                  <a:lnTo>
                    <a:pt x="103" y="107"/>
                  </a:lnTo>
                  <a:lnTo>
                    <a:pt x="107" y="103"/>
                  </a:lnTo>
                  <a:lnTo>
                    <a:pt x="111" y="98"/>
                  </a:lnTo>
                  <a:lnTo>
                    <a:pt x="115" y="93"/>
                  </a:lnTo>
                  <a:lnTo>
                    <a:pt x="118" y="88"/>
                  </a:lnTo>
                  <a:lnTo>
                    <a:pt x="121" y="83"/>
                  </a:lnTo>
                  <a:lnTo>
                    <a:pt x="122" y="77"/>
                  </a:lnTo>
                  <a:lnTo>
                    <a:pt x="124" y="72"/>
                  </a:lnTo>
                  <a:lnTo>
                    <a:pt x="125" y="66"/>
                  </a:lnTo>
                  <a:lnTo>
                    <a:pt x="125" y="6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3"/>
            <p:cNvSpPr>
              <a:spLocks/>
            </p:cNvSpPr>
            <p:nvPr/>
          </p:nvSpPr>
          <p:spPr bwMode="auto">
            <a:xfrm>
              <a:off x="2269" y="1013"/>
              <a:ext cx="78" cy="75"/>
            </a:xfrm>
            <a:custGeom>
              <a:avLst/>
              <a:gdLst/>
              <a:ahLst/>
              <a:cxnLst>
                <a:cxn ang="0">
                  <a:pos x="39" y="75"/>
                </a:cxn>
                <a:cxn ang="0">
                  <a:pos x="35" y="75"/>
                </a:cxn>
                <a:cxn ang="0">
                  <a:pos x="31" y="74"/>
                </a:cxn>
                <a:cxn ang="0">
                  <a:pos x="27" y="73"/>
                </a:cxn>
                <a:cxn ang="0">
                  <a:pos x="23" y="72"/>
                </a:cxn>
                <a:cxn ang="0">
                  <a:pos x="20" y="70"/>
                </a:cxn>
                <a:cxn ang="0">
                  <a:pos x="16" y="68"/>
                </a:cxn>
                <a:cxn ang="0">
                  <a:pos x="13" y="66"/>
                </a:cxn>
                <a:cxn ang="0">
                  <a:pos x="10" y="63"/>
                </a:cxn>
                <a:cxn ang="0">
                  <a:pos x="6" y="57"/>
                </a:cxn>
                <a:cxn ang="0">
                  <a:pos x="2" y="51"/>
                </a:cxn>
                <a:cxn ang="0">
                  <a:pos x="0" y="45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2" y="23"/>
                </a:cxn>
                <a:cxn ang="0">
                  <a:pos x="6" y="17"/>
                </a:cxn>
                <a:cxn ang="0">
                  <a:pos x="10" y="11"/>
                </a:cxn>
                <a:cxn ang="0">
                  <a:pos x="13" y="9"/>
                </a:cxn>
                <a:cxn ang="0">
                  <a:pos x="16" y="7"/>
                </a:cxn>
                <a:cxn ang="0">
                  <a:pos x="20" y="5"/>
                </a:cxn>
                <a:cxn ang="0">
                  <a:pos x="23" y="3"/>
                </a:cxn>
                <a:cxn ang="0">
                  <a:pos x="27" y="2"/>
                </a:cxn>
                <a:cxn ang="0">
                  <a:pos x="31" y="1"/>
                </a:cxn>
                <a:cxn ang="0">
                  <a:pos x="35" y="0"/>
                </a:cxn>
                <a:cxn ang="0">
                  <a:pos x="39" y="0"/>
                </a:cxn>
                <a:cxn ang="0">
                  <a:pos x="43" y="0"/>
                </a:cxn>
                <a:cxn ang="0">
                  <a:pos x="47" y="1"/>
                </a:cxn>
                <a:cxn ang="0">
                  <a:pos x="50" y="2"/>
                </a:cxn>
                <a:cxn ang="0">
                  <a:pos x="54" y="3"/>
                </a:cxn>
                <a:cxn ang="0">
                  <a:pos x="58" y="5"/>
                </a:cxn>
                <a:cxn ang="0">
                  <a:pos x="61" y="7"/>
                </a:cxn>
                <a:cxn ang="0">
                  <a:pos x="64" y="9"/>
                </a:cxn>
                <a:cxn ang="0">
                  <a:pos x="67" y="11"/>
                </a:cxn>
                <a:cxn ang="0">
                  <a:pos x="71" y="17"/>
                </a:cxn>
                <a:cxn ang="0">
                  <a:pos x="75" y="23"/>
                </a:cxn>
                <a:cxn ang="0">
                  <a:pos x="77" y="30"/>
                </a:cxn>
                <a:cxn ang="0">
                  <a:pos x="78" y="37"/>
                </a:cxn>
                <a:cxn ang="0">
                  <a:pos x="77" y="45"/>
                </a:cxn>
                <a:cxn ang="0">
                  <a:pos x="75" y="51"/>
                </a:cxn>
                <a:cxn ang="0">
                  <a:pos x="71" y="58"/>
                </a:cxn>
                <a:cxn ang="0">
                  <a:pos x="66" y="64"/>
                </a:cxn>
                <a:cxn ang="0">
                  <a:pos x="60" y="68"/>
                </a:cxn>
                <a:cxn ang="0">
                  <a:pos x="54" y="72"/>
                </a:cxn>
                <a:cxn ang="0">
                  <a:pos x="47" y="74"/>
                </a:cxn>
                <a:cxn ang="0">
                  <a:pos x="39" y="75"/>
                </a:cxn>
              </a:cxnLst>
              <a:rect l="0" t="0" r="r" b="b"/>
              <a:pathLst>
                <a:path w="78" h="75">
                  <a:moveTo>
                    <a:pt x="39" y="75"/>
                  </a:moveTo>
                  <a:lnTo>
                    <a:pt x="35" y="75"/>
                  </a:lnTo>
                  <a:lnTo>
                    <a:pt x="31" y="74"/>
                  </a:lnTo>
                  <a:lnTo>
                    <a:pt x="27" y="73"/>
                  </a:lnTo>
                  <a:lnTo>
                    <a:pt x="23" y="72"/>
                  </a:lnTo>
                  <a:lnTo>
                    <a:pt x="20" y="70"/>
                  </a:lnTo>
                  <a:lnTo>
                    <a:pt x="16" y="68"/>
                  </a:lnTo>
                  <a:lnTo>
                    <a:pt x="13" y="66"/>
                  </a:lnTo>
                  <a:lnTo>
                    <a:pt x="10" y="63"/>
                  </a:lnTo>
                  <a:lnTo>
                    <a:pt x="6" y="57"/>
                  </a:lnTo>
                  <a:lnTo>
                    <a:pt x="2" y="51"/>
                  </a:lnTo>
                  <a:lnTo>
                    <a:pt x="0" y="45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2" y="23"/>
                  </a:lnTo>
                  <a:lnTo>
                    <a:pt x="6" y="17"/>
                  </a:lnTo>
                  <a:lnTo>
                    <a:pt x="10" y="11"/>
                  </a:lnTo>
                  <a:lnTo>
                    <a:pt x="13" y="9"/>
                  </a:lnTo>
                  <a:lnTo>
                    <a:pt x="16" y="7"/>
                  </a:lnTo>
                  <a:lnTo>
                    <a:pt x="20" y="5"/>
                  </a:lnTo>
                  <a:lnTo>
                    <a:pt x="23" y="3"/>
                  </a:lnTo>
                  <a:lnTo>
                    <a:pt x="27" y="2"/>
                  </a:lnTo>
                  <a:lnTo>
                    <a:pt x="31" y="1"/>
                  </a:lnTo>
                  <a:lnTo>
                    <a:pt x="35" y="0"/>
                  </a:lnTo>
                  <a:lnTo>
                    <a:pt x="39" y="0"/>
                  </a:lnTo>
                  <a:lnTo>
                    <a:pt x="43" y="0"/>
                  </a:lnTo>
                  <a:lnTo>
                    <a:pt x="47" y="1"/>
                  </a:lnTo>
                  <a:lnTo>
                    <a:pt x="50" y="2"/>
                  </a:lnTo>
                  <a:lnTo>
                    <a:pt x="54" y="3"/>
                  </a:lnTo>
                  <a:lnTo>
                    <a:pt x="58" y="5"/>
                  </a:lnTo>
                  <a:lnTo>
                    <a:pt x="61" y="7"/>
                  </a:lnTo>
                  <a:lnTo>
                    <a:pt x="64" y="9"/>
                  </a:lnTo>
                  <a:lnTo>
                    <a:pt x="67" y="11"/>
                  </a:lnTo>
                  <a:lnTo>
                    <a:pt x="71" y="17"/>
                  </a:lnTo>
                  <a:lnTo>
                    <a:pt x="75" y="23"/>
                  </a:lnTo>
                  <a:lnTo>
                    <a:pt x="77" y="30"/>
                  </a:lnTo>
                  <a:lnTo>
                    <a:pt x="78" y="37"/>
                  </a:lnTo>
                  <a:lnTo>
                    <a:pt x="77" y="45"/>
                  </a:lnTo>
                  <a:lnTo>
                    <a:pt x="75" y="51"/>
                  </a:lnTo>
                  <a:lnTo>
                    <a:pt x="71" y="58"/>
                  </a:lnTo>
                  <a:lnTo>
                    <a:pt x="66" y="64"/>
                  </a:lnTo>
                  <a:lnTo>
                    <a:pt x="60" y="68"/>
                  </a:lnTo>
                  <a:lnTo>
                    <a:pt x="54" y="72"/>
                  </a:lnTo>
                  <a:lnTo>
                    <a:pt x="47" y="74"/>
                  </a:lnTo>
                  <a:lnTo>
                    <a:pt x="39" y="75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4"/>
            <p:cNvSpPr>
              <a:spLocks/>
            </p:cNvSpPr>
            <p:nvPr/>
          </p:nvSpPr>
          <p:spPr bwMode="auto">
            <a:xfrm>
              <a:off x="2380" y="1044"/>
              <a:ext cx="27" cy="28"/>
            </a:xfrm>
            <a:custGeom>
              <a:avLst/>
              <a:gdLst/>
              <a:ahLst/>
              <a:cxnLst>
                <a:cxn ang="0">
                  <a:pos x="14" y="0"/>
                </a:cxn>
                <a:cxn ang="0">
                  <a:pos x="19" y="1"/>
                </a:cxn>
                <a:cxn ang="0">
                  <a:pos x="23" y="4"/>
                </a:cxn>
                <a:cxn ang="0">
                  <a:pos x="26" y="8"/>
                </a:cxn>
                <a:cxn ang="0">
                  <a:pos x="27" y="14"/>
                </a:cxn>
                <a:cxn ang="0">
                  <a:pos x="26" y="19"/>
                </a:cxn>
                <a:cxn ang="0">
                  <a:pos x="23" y="24"/>
                </a:cxn>
                <a:cxn ang="0">
                  <a:pos x="19" y="27"/>
                </a:cxn>
                <a:cxn ang="0">
                  <a:pos x="14" y="28"/>
                </a:cxn>
                <a:cxn ang="0">
                  <a:pos x="9" y="27"/>
                </a:cxn>
                <a:cxn ang="0">
                  <a:pos x="4" y="24"/>
                </a:cxn>
                <a:cxn ang="0">
                  <a:pos x="1" y="19"/>
                </a:cxn>
                <a:cxn ang="0">
                  <a:pos x="0" y="14"/>
                </a:cxn>
                <a:cxn ang="0">
                  <a:pos x="1" y="8"/>
                </a:cxn>
                <a:cxn ang="0">
                  <a:pos x="4" y="4"/>
                </a:cxn>
                <a:cxn ang="0">
                  <a:pos x="9" y="1"/>
                </a:cxn>
                <a:cxn ang="0">
                  <a:pos x="14" y="0"/>
                </a:cxn>
              </a:cxnLst>
              <a:rect l="0" t="0" r="r" b="b"/>
              <a:pathLst>
                <a:path w="27" h="28">
                  <a:moveTo>
                    <a:pt x="14" y="0"/>
                  </a:moveTo>
                  <a:lnTo>
                    <a:pt x="19" y="1"/>
                  </a:lnTo>
                  <a:lnTo>
                    <a:pt x="23" y="4"/>
                  </a:lnTo>
                  <a:lnTo>
                    <a:pt x="26" y="8"/>
                  </a:lnTo>
                  <a:lnTo>
                    <a:pt x="27" y="14"/>
                  </a:lnTo>
                  <a:lnTo>
                    <a:pt x="26" y="19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4" y="28"/>
                  </a:lnTo>
                  <a:lnTo>
                    <a:pt x="9" y="27"/>
                  </a:lnTo>
                  <a:lnTo>
                    <a:pt x="4" y="24"/>
                  </a:lnTo>
                  <a:lnTo>
                    <a:pt x="1" y="19"/>
                  </a:lnTo>
                  <a:lnTo>
                    <a:pt x="0" y="14"/>
                  </a:lnTo>
                  <a:lnTo>
                    <a:pt x="1" y="8"/>
                  </a:lnTo>
                  <a:lnTo>
                    <a:pt x="4" y="4"/>
                  </a:lnTo>
                  <a:lnTo>
                    <a:pt x="9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5"/>
            <p:cNvSpPr>
              <a:spLocks/>
            </p:cNvSpPr>
            <p:nvPr/>
          </p:nvSpPr>
          <p:spPr bwMode="auto">
            <a:xfrm>
              <a:off x="2294" y="1036"/>
              <a:ext cx="27" cy="28"/>
            </a:xfrm>
            <a:custGeom>
              <a:avLst/>
              <a:gdLst/>
              <a:ahLst/>
              <a:cxnLst>
                <a:cxn ang="0">
                  <a:pos x="14" y="0"/>
                </a:cxn>
                <a:cxn ang="0">
                  <a:pos x="19" y="1"/>
                </a:cxn>
                <a:cxn ang="0">
                  <a:pos x="23" y="4"/>
                </a:cxn>
                <a:cxn ang="0">
                  <a:pos x="26" y="9"/>
                </a:cxn>
                <a:cxn ang="0">
                  <a:pos x="27" y="14"/>
                </a:cxn>
                <a:cxn ang="0">
                  <a:pos x="26" y="19"/>
                </a:cxn>
                <a:cxn ang="0">
                  <a:pos x="23" y="24"/>
                </a:cxn>
                <a:cxn ang="0">
                  <a:pos x="19" y="27"/>
                </a:cxn>
                <a:cxn ang="0">
                  <a:pos x="14" y="28"/>
                </a:cxn>
                <a:cxn ang="0">
                  <a:pos x="8" y="27"/>
                </a:cxn>
                <a:cxn ang="0">
                  <a:pos x="4" y="24"/>
                </a:cxn>
                <a:cxn ang="0">
                  <a:pos x="1" y="19"/>
                </a:cxn>
                <a:cxn ang="0">
                  <a:pos x="0" y="14"/>
                </a:cxn>
                <a:cxn ang="0">
                  <a:pos x="1" y="9"/>
                </a:cxn>
                <a:cxn ang="0">
                  <a:pos x="4" y="4"/>
                </a:cxn>
                <a:cxn ang="0">
                  <a:pos x="8" y="1"/>
                </a:cxn>
                <a:cxn ang="0">
                  <a:pos x="14" y="0"/>
                </a:cxn>
              </a:cxnLst>
              <a:rect l="0" t="0" r="r" b="b"/>
              <a:pathLst>
                <a:path w="27" h="28">
                  <a:moveTo>
                    <a:pt x="14" y="0"/>
                  </a:moveTo>
                  <a:lnTo>
                    <a:pt x="19" y="1"/>
                  </a:lnTo>
                  <a:lnTo>
                    <a:pt x="23" y="4"/>
                  </a:lnTo>
                  <a:lnTo>
                    <a:pt x="26" y="9"/>
                  </a:lnTo>
                  <a:lnTo>
                    <a:pt x="27" y="14"/>
                  </a:lnTo>
                  <a:lnTo>
                    <a:pt x="26" y="19"/>
                  </a:lnTo>
                  <a:lnTo>
                    <a:pt x="23" y="24"/>
                  </a:lnTo>
                  <a:lnTo>
                    <a:pt x="19" y="27"/>
                  </a:lnTo>
                  <a:lnTo>
                    <a:pt x="14" y="28"/>
                  </a:lnTo>
                  <a:lnTo>
                    <a:pt x="8" y="27"/>
                  </a:lnTo>
                  <a:lnTo>
                    <a:pt x="4" y="24"/>
                  </a:lnTo>
                  <a:lnTo>
                    <a:pt x="1" y="19"/>
                  </a:lnTo>
                  <a:lnTo>
                    <a:pt x="0" y="14"/>
                  </a:lnTo>
                  <a:lnTo>
                    <a:pt x="1" y="9"/>
                  </a:lnTo>
                  <a:lnTo>
                    <a:pt x="4" y="4"/>
                  </a:lnTo>
                  <a:lnTo>
                    <a:pt x="8" y="1"/>
                  </a:lnTo>
                  <a:lnTo>
                    <a:pt x="14" y="0"/>
                  </a:lnTo>
                  <a:close/>
                </a:path>
              </a:pathLst>
            </a:custGeom>
            <a:grpFill/>
            <a:ln w="9525">
              <a:solidFill>
                <a:srgbClr val="00206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057" name="Picture 9" descr="C:\Users\admin\AppData\Local\Microsoft\Windows\Temporary Internet Files\Content.IE5\DDJGT0BA\MP9004066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1728192" cy="1151678"/>
          </a:xfrm>
          <a:prstGeom prst="rect">
            <a:avLst/>
          </a:prstGeom>
          <a:noFill/>
        </p:spPr>
      </p:pic>
      <p:pic>
        <p:nvPicPr>
          <p:cNvPr id="2060" name="Picture 12" descr="C:\Users\admin\AppData\Local\Microsoft\Windows\Temporary Internet Files\Content.IE5\NL7APO03\MP90044844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25570" y="260648"/>
            <a:ext cx="922893" cy="1152128"/>
          </a:xfrm>
          <a:prstGeom prst="rect">
            <a:avLst/>
          </a:prstGeom>
          <a:noFill/>
        </p:spPr>
      </p:pic>
      <p:sp>
        <p:nvSpPr>
          <p:cNvPr id="22" name="Obdélník 21"/>
          <p:cNvSpPr/>
          <p:nvPr/>
        </p:nvSpPr>
        <p:spPr>
          <a:xfrm>
            <a:off x="611560" y="1484784"/>
            <a:ext cx="8064896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 smtClean="0"/>
              <a:t>The Czech Republic is also an important producer of </a:t>
            </a:r>
          </a:p>
          <a:p>
            <a:pPr>
              <a:buFont typeface="Wingdings" pitchFamily="2" charset="2"/>
              <a:buChar char="Ø"/>
            </a:pPr>
            <a:r>
              <a:rPr lang="en-GB" sz="2400" b="1" dirty="0" smtClean="0">
                <a:solidFill>
                  <a:srgbClr val="002060"/>
                </a:solidFill>
              </a:rPr>
              <a:t>sanitary ceramics </a:t>
            </a:r>
            <a:r>
              <a:rPr lang="en-GB" b="1" dirty="0" smtClean="0">
                <a:solidFill>
                  <a:srgbClr val="002060"/>
                </a:solidFill>
              </a:rPr>
              <a:t>(</a:t>
            </a:r>
            <a:r>
              <a:rPr lang="en-GB" b="1" dirty="0" err="1" smtClean="0"/>
              <a:t>Bechyně</a:t>
            </a:r>
            <a:r>
              <a:rPr lang="en-GB" dirty="0" smtClean="0"/>
              <a:t> and </a:t>
            </a:r>
            <a:r>
              <a:rPr lang="en-GB" b="1" dirty="0" err="1" smtClean="0"/>
              <a:t>Znojmo</a:t>
            </a:r>
            <a:r>
              <a:rPr lang="en-GB" dirty="0" smtClean="0"/>
              <a:t>; a modern manufacturing plant in 							</a:t>
            </a:r>
            <a:r>
              <a:rPr lang="en-GB" b="1" dirty="0" smtClean="0"/>
              <a:t>Teplice).</a:t>
            </a:r>
            <a:endParaRPr lang="en-GB" sz="2400" b="1" dirty="0" smtClean="0"/>
          </a:p>
          <a:p>
            <a:pPr>
              <a:buFont typeface="Wingdings" pitchFamily="2" charset="2"/>
              <a:buChar char="Ø"/>
            </a:pPr>
            <a:r>
              <a:rPr lang="en-GB" sz="2400" b="1" dirty="0" smtClean="0">
                <a:solidFill>
                  <a:srgbClr val="002060"/>
                </a:solidFill>
              </a:rPr>
              <a:t>domestic glass jewellery and glass Christmas decorations</a:t>
            </a:r>
            <a:endParaRPr lang="en-GB" sz="2400" dirty="0" smtClean="0"/>
          </a:p>
          <a:p>
            <a:r>
              <a:rPr lang="en-GB" dirty="0" smtClean="0"/>
              <a:t>			 the </a:t>
            </a:r>
            <a:r>
              <a:rPr lang="en-GB" dirty="0" err="1" smtClean="0"/>
              <a:t>Preciosa</a:t>
            </a:r>
            <a:r>
              <a:rPr lang="en-GB" dirty="0" smtClean="0"/>
              <a:t> group- the world’s leading producer </a:t>
            </a:r>
            <a:r>
              <a:rPr lang="en-GB" b="1" dirty="0" smtClean="0">
                <a:solidFill>
                  <a:srgbClr val="002060"/>
                </a:solidFill>
              </a:rPr>
              <a:t>of</a:t>
            </a:r>
          </a:p>
          <a:p>
            <a:pPr lvl="1">
              <a:buFont typeface="Arial" pitchFamily="34" charset="0"/>
              <a:buChar char="•"/>
            </a:pPr>
            <a:r>
              <a:rPr lang="en-GB" sz="2400" b="1" dirty="0" smtClean="0">
                <a:solidFill>
                  <a:srgbClr val="002060"/>
                </a:solidFill>
              </a:rPr>
              <a:t>cut crystal,</a:t>
            </a:r>
          </a:p>
          <a:p>
            <a:pPr lvl="1">
              <a:buFont typeface="Arial" pitchFamily="34" charset="0"/>
              <a:buChar char="•"/>
            </a:pPr>
            <a:r>
              <a:rPr lang="en-GB" sz="2400" b="1" dirty="0" smtClean="0">
                <a:solidFill>
                  <a:srgbClr val="002060"/>
                </a:solidFill>
              </a:rPr>
              <a:t>machine-cut </a:t>
            </a:r>
            <a:r>
              <a:rPr lang="en-GB" sz="2400" b="1" dirty="0" err="1" smtClean="0">
                <a:solidFill>
                  <a:srgbClr val="002060"/>
                </a:solidFill>
              </a:rPr>
              <a:t>chatons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dirty="0" smtClean="0"/>
              <a:t>(</a:t>
            </a:r>
            <a:r>
              <a:rPr lang="en-GB" sz="2400" dirty="0" err="1" smtClean="0">
                <a:hlinkClick r:id="rId4"/>
              </a:rPr>
              <a:t>Šatonové</a:t>
            </a:r>
            <a:r>
              <a:rPr lang="en-GB" sz="2400" dirty="0" smtClean="0">
                <a:hlinkClick r:id="rId4"/>
              </a:rPr>
              <a:t> </a:t>
            </a:r>
            <a:r>
              <a:rPr lang="en-GB" sz="2400" dirty="0" err="1" smtClean="0">
                <a:hlinkClick r:id="rId4"/>
              </a:rPr>
              <a:t>korálky</a:t>
            </a:r>
            <a:r>
              <a:rPr lang="en-GB" sz="2400" dirty="0" smtClean="0">
                <a:hlinkClick r:id="rId4"/>
              </a:rPr>
              <a:t> | Ceske-</a:t>
            </a:r>
            <a:r>
              <a:rPr lang="en-GB" sz="2400" dirty="0" err="1" smtClean="0">
                <a:hlinkClick r:id="rId4"/>
              </a:rPr>
              <a:t>koralky</a:t>
            </a:r>
            <a:r>
              <a:rPr lang="cs-CZ" sz="2400" dirty="0" smtClean="0"/>
              <a:t>),</a:t>
            </a:r>
          </a:p>
          <a:p>
            <a:pPr lvl="1"/>
            <a:r>
              <a:rPr lang="en-GB" sz="2400" b="1" dirty="0" smtClean="0">
                <a:solidFill>
                  <a:srgbClr val="002060"/>
                </a:solidFill>
              </a:rPr>
              <a:t>pearls </a:t>
            </a:r>
            <a:r>
              <a:rPr lang="en-GB" sz="2400" dirty="0" smtClean="0"/>
              <a:t>and other </a:t>
            </a:r>
            <a:r>
              <a:rPr lang="en-GB" sz="2400" b="1" dirty="0" smtClean="0">
                <a:solidFill>
                  <a:srgbClr val="002060"/>
                </a:solidFill>
              </a:rPr>
              <a:t>bijouterie stones</a:t>
            </a:r>
          </a:p>
          <a:p>
            <a:pPr lvl="2"/>
            <a:r>
              <a:rPr lang="en-GB" b="1" dirty="0" smtClean="0">
                <a:solidFill>
                  <a:srgbClr val="002060"/>
                </a:solidFill>
              </a:rPr>
              <a:t>				</a:t>
            </a:r>
            <a:r>
              <a:rPr lang="en-GB" dirty="0" smtClean="0"/>
              <a:t>  </a:t>
            </a:r>
            <a:r>
              <a:rPr lang="en-GB" b="1" dirty="0" smtClean="0"/>
              <a:t>Moser glass factory </a:t>
            </a:r>
            <a:r>
              <a:rPr lang="en-GB" dirty="0" smtClean="0"/>
              <a:t>producing </a:t>
            </a:r>
            <a:endParaRPr lang="en-GB" sz="2400" dirty="0" smtClean="0"/>
          </a:p>
          <a:p>
            <a:pPr>
              <a:buFont typeface="Wingdings" pitchFamily="2" charset="2"/>
              <a:buChar char="Ø"/>
            </a:pPr>
            <a:r>
              <a:rPr lang="en-GB" sz="2400" b="1" dirty="0" smtClean="0">
                <a:solidFill>
                  <a:srgbClr val="002060"/>
                </a:solidFill>
              </a:rPr>
              <a:t>luxury drinking glasses </a:t>
            </a:r>
            <a:r>
              <a:rPr lang="en-GB" dirty="0" smtClean="0"/>
              <a:t>from stained glass and crystal in </a:t>
            </a:r>
            <a:r>
              <a:rPr lang="en-GB" b="1" dirty="0" smtClean="0"/>
              <a:t>Karlovy Vary</a:t>
            </a:r>
          </a:p>
          <a:p>
            <a:r>
              <a:rPr lang="en-GB" sz="1600" dirty="0" smtClean="0"/>
              <a:t>			</a:t>
            </a:r>
            <a:r>
              <a:rPr lang="en-GB" sz="1600" dirty="0" smtClean="0">
                <a:solidFill>
                  <a:srgbClr val="FF0000"/>
                </a:solidFill>
              </a:rPr>
              <a:t>other Czech export sectors:</a:t>
            </a:r>
          </a:p>
        </p:txBody>
      </p:sp>
      <p:grpSp>
        <p:nvGrpSpPr>
          <p:cNvPr id="36" name="Skupina 35"/>
          <p:cNvGrpSpPr/>
          <p:nvPr/>
        </p:nvGrpSpPr>
        <p:grpSpPr>
          <a:xfrm>
            <a:off x="611560" y="5013176"/>
            <a:ext cx="8280920" cy="1383697"/>
            <a:chOff x="611560" y="4869160"/>
            <a:chExt cx="8280920" cy="1383697"/>
          </a:xfrm>
        </p:grpSpPr>
        <p:pic>
          <p:nvPicPr>
            <p:cNvPr id="33" name="Picture 9" descr="C:\Users\admin\AppData\Local\Microsoft\Windows\Temporary Internet Files\Content.IE5\C5W0027H\MC900334108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707904" y="5301208"/>
              <a:ext cx="792088" cy="951649"/>
            </a:xfrm>
            <a:prstGeom prst="rect">
              <a:avLst/>
            </a:prstGeom>
            <a:noFill/>
          </p:spPr>
        </p:pic>
        <p:sp>
          <p:nvSpPr>
            <p:cNvPr id="31" name="TextovéPole 30"/>
            <p:cNvSpPr txBox="1"/>
            <p:nvPr/>
          </p:nvSpPr>
          <p:spPr>
            <a:xfrm>
              <a:off x="611560" y="4869160"/>
              <a:ext cx="8280920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buFont typeface="Wingdings" pitchFamily="2" charset="2"/>
                <a:buChar char="q"/>
              </a:pPr>
              <a:r>
                <a:rPr lang="cs-CZ" sz="2400" b="1" dirty="0" err="1" smtClean="0"/>
                <a:t>Chemicals</a:t>
              </a:r>
              <a:r>
                <a:rPr lang="cs-CZ" sz="2400" b="1" dirty="0" smtClean="0"/>
                <a:t> </a:t>
              </a:r>
              <a:r>
                <a:rPr lang="cs-CZ" sz="2400" b="1" dirty="0" err="1" smtClean="0"/>
                <a:t>and</a:t>
              </a:r>
              <a:r>
                <a:rPr lang="cs-CZ" sz="2400" b="1" dirty="0" smtClean="0"/>
                <a:t> </a:t>
              </a:r>
              <a:r>
                <a:rPr lang="cs-CZ" sz="2400" b="1" dirty="0" err="1" smtClean="0"/>
                <a:t>pharmaceuticals</a:t>
              </a:r>
              <a:endParaRPr lang="cs-CZ" sz="2400" b="1" dirty="0" smtClean="0"/>
            </a:p>
            <a:p>
              <a:pPr>
                <a:buFont typeface="Wingdings" pitchFamily="2" charset="2"/>
                <a:buChar char="q"/>
              </a:pPr>
              <a:r>
                <a:rPr lang="cs-CZ" sz="2400" b="1" dirty="0" smtClean="0"/>
                <a:t> </a:t>
              </a:r>
              <a:r>
                <a:rPr lang="cs-CZ" sz="2400" b="1" dirty="0" err="1" smtClean="0"/>
                <a:t>The</a:t>
              </a:r>
              <a:r>
                <a:rPr lang="cs-CZ" sz="2400" b="1" dirty="0" smtClean="0"/>
                <a:t> </a:t>
              </a:r>
              <a:r>
                <a:rPr lang="cs-CZ" sz="2400" b="1" dirty="0" err="1" smtClean="0"/>
                <a:t>building</a:t>
              </a:r>
              <a:r>
                <a:rPr lang="cs-CZ" sz="2400" b="1" dirty="0" smtClean="0"/>
                <a:t> </a:t>
              </a:r>
              <a:r>
                <a:rPr lang="cs-CZ" sz="2400" b="1" dirty="0" err="1" smtClean="0"/>
                <a:t>industry</a:t>
              </a:r>
              <a:endParaRPr lang="cs-CZ" sz="2400" b="1" dirty="0" smtClean="0"/>
            </a:p>
            <a:p>
              <a:endParaRPr lang="cs-CZ" dirty="0"/>
            </a:p>
          </p:txBody>
        </p:sp>
        <p:pic>
          <p:nvPicPr>
            <p:cNvPr id="32" name="Picture 5" descr="C:\Users\admin\AppData\Local\Microsoft\Windows\Temporary Internet Files\Content.IE5\QEYJO8A9\MP900448701[1]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724128" y="5013176"/>
              <a:ext cx="1152127" cy="864095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olný tvar 10"/>
          <p:cNvSpPr/>
          <p:nvPr/>
        </p:nvSpPr>
        <p:spPr>
          <a:xfrm>
            <a:off x="395536" y="3964096"/>
            <a:ext cx="2444566" cy="586411"/>
          </a:xfrm>
          <a:custGeom>
            <a:avLst/>
            <a:gdLst>
              <a:gd name="connsiteX0" fmla="*/ 0 w 1825625"/>
              <a:gd name="connsiteY0" fmla="*/ 91281 h 912812"/>
              <a:gd name="connsiteX1" fmla="*/ 26736 w 1825625"/>
              <a:gd name="connsiteY1" fmla="*/ 26736 h 912812"/>
              <a:gd name="connsiteX2" fmla="*/ 91281 w 1825625"/>
              <a:gd name="connsiteY2" fmla="*/ 1 h 912812"/>
              <a:gd name="connsiteX3" fmla="*/ 1734344 w 1825625"/>
              <a:gd name="connsiteY3" fmla="*/ 0 h 912812"/>
              <a:gd name="connsiteX4" fmla="*/ 1798889 w 1825625"/>
              <a:gd name="connsiteY4" fmla="*/ 26736 h 912812"/>
              <a:gd name="connsiteX5" fmla="*/ 1825624 w 1825625"/>
              <a:gd name="connsiteY5" fmla="*/ 91281 h 912812"/>
              <a:gd name="connsiteX6" fmla="*/ 1825625 w 1825625"/>
              <a:gd name="connsiteY6" fmla="*/ 821531 h 912812"/>
              <a:gd name="connsiteX7" fmla="*/ 1798889 w 1825625"/>
              <a:gd name="connsiteY7" fmla="*/ 886076 h 912812"/>
              <a:gd name="connsiteX8" fmla="*/ 1734344 w 1825625"/>
              <a:gd name="connsiteY8" fmla="*/ 912812 h 912812"/>
              <a:gd name="connsiteX9" fmla="*/ 91281 w 1825625"/>
              <a:gd name="connsiteY9" fmla="*/ 912812 h 912812"/>
              <a:gd name="connsiteX10" fmla="*/ 26736 w 1825625"/>
              <a:gd name="connsiteY10" fmla="*/ 886076 h 912812"/>
              <a:gd name="connsiteX11" fmla="*/ 0 w 1825625"/>
              <a:gd name="connsiteY11" fmla="*/ 821531 h 912812"/>
              <a:gd name="connsiteX12" fmla="*/ 0 w 1825625"/>
              <a:gd name="connsiteY12" fmla="*/ 91281 h 91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25625" h="912812">
                <a:moveTo>
                  <a:pt x="0" y="91281"/>
                </a:moveTo>
                <a:cubicBezTo>
                  <a:pt x="0" y="67072"/>
                  <a:pt x="9617" y="43854"/>
                  <a:pt x="26736" y="26736"/>
                </a:cubicBezTo>
                <a:cubicBezTo>
                  <a:pt x="43855" y="9618"/>
                  <a:pt x="67072" y="0"/>
                  <a:pt x="91281" y="1"/>
                </a:cubicBezTo>
                <a:lnTo>
                  <a:pt x="1734344" y="0"/>
                </a:lnTo>
                <a:cubicBezTo>
                  <a:pt x="1758553" y="0"/>
                  <a:pt x="1781771" y="9617"/>
                  <a:pt x="1798889" y="26736"/>
                </a:cubicBezTo>
                <a:cubicBezTo>
                  <a:pt x="1816007" y="43855"/>
                  <a:pt x="1825625" y="67072"/>
                  <a:pt x="1825624" y="91281"/>
                </a:cubicBezTo>
                <a:cubicBezTo>
                  <a:pt x="1825624" y="334698"/>
                  <a:pt x="1825625" y="578114"/>
                  <a:pt x="1825625" y="821531"/>
                </a:cubicBezTo>
                <a:cubicBezTo>
                  <a:pt x="1825625" y="845740"/>
                  <a:pt x="1816008" y="868958"/>
                  <a:pt x="1798889" y="886076"/>
                </a:cubicBezTo>
                <a:cubicBezTo>
                  <a:pt x="1781770" y="903195"/>
                  <a:pt x="1758553" y="912812"/>
                  <a:pt x="1734344" y="912812"/>
                </a:cubicBezTo>
                <a:lnTo>
                  <a:pt x="91281" y="912812"/>
                </a:lnTo>
                <a:cubicBezTo>
                  <a:pt x="67072" y="912812"/>
                  <a:pt x="43854" y="903195"/>
                  <a:pt x="26736" y="886076"/>
                </a:cubicBezTo>
                <a:cubicBezTo>
                  <a:pt x="9618" y="868957"/>
                  <a:pt x="0" y="845740"/>
                  <a:pt x="0" y="821531"/>
                </a:cubicBezTo>
                <a:lnTo>
                  <a:pt x="0" y="91281"/>
                </a:lnTo>
                <a:close/>
              </a:path>
            </a:pathLst>
          </a:cu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2295" tIns="62295" rIns="62295" bIns="62295" numCol="1" spcCol="1270" anchor="ctr" anchorCtr="0">
            <a:noAutofit/>
          </a:bodyPr>
          <a:lstStyle/>
          <a:p>
            <a:pPr lvl="0" algn="ctr" defTabSz="2489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2400" b="1" dirty="0" err="1" smtClean="0">
                <a:solidFill>
                  <a:srgbClr val="FF0000"/>
                </a:solidFill>
              </a:rPr>
              <a:t>Land</a:t>
            </a:r>
            <a:r>
              <a:rPr lang="cs-CZ" sz="2400" b="1" dirty="0" smtClean="0">
                <a:solidFill>
                  <a:srgbClr val="FF0000"/>
                </a:solidFill>
              </a:rPr>
              <a:t> use</a:t>
            </a:r>
            <a:endParaRPr lang="cs-CZ" sz="2400" b="1" kern="1200" dirty="0">
              <a:solidFill>
                <a:srgbClr val="FF0000"/>
              </a:solidFill>
            </a:endParaRPr>
          </a:p>
        </p:txBody>
      </p:sp>
      <p:sp>
        <p:nvSpPr>
          <p:cNvPr id="12" name="Volný tvar 11"/>
          <p:cNvSpPr/>
          <p:nvPr/>
        </p:nvSpPr>
        <p:spPr>
          <a:xfrm rot="17692822">
            <a:off x="2248086" y="2811740"/>
            <a:ext cx="2081973" cy="1070302"/>
          </a:xfrm>
          <a:custGeom>
            <a:avLst/>
            <a:gdLst>
              <a:gd name="connsiteX0" fmla="*/ 0 w 1735694"/>
              <a:gd name="connsiteY0" fmla="*/ 20214 h 40429"/>
              <a:gd name="connsiteX1" fmla="*/ 1735694 w 1735694"/>
              <a:gd name="connsiteY1" fmla="*/ 20214 h 40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735694" h="40429">
                <a:moveTo>
                  <a:pt x="0" y="20214"/>
                </a:moveTo>
                <a:lnTo>
                  <a:pt x="1735694" y="20214"/>
                </a:lnTo>
              </a:path>
            </a:pathLst>
          </a:cu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837155" tIns="-23178" rIns="837154" bIns="-23178" numCol="1" spcCol="1270" anchor="ctr" anchorCtr="0">
            <a:noAutofit/>
          </a:bodyPr>
          <a:lstStyle/>
          <a:p>
            <a:pPr lvl="0" algn="ctr" defTabSz="266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600" kern="1200"/>
          </a:p>
        </p:txBody>
      </p:sp>
      <p:sp>
        <p:nvSpPr>
          <p:cNvPr id="13" name="Volný tvar 12"/>
          <p:cNvSpPr/>
          <p:nvPr/>
        </p:nvSpPr>
        <p:spPr>
          <a:xfrm>
            <a:off x="3635896" y="2060848"/>
            <a:ext cx="3257533" cy="929207"/>
          </a:xfrm>
          <a:custGeom>
            <a:avLst/>
            <a:gdLst>
              <a:gd name="connsiteX0" fmla="*/ 0 w 1825625"/>
              <a:gd name="connsiteY0" fmla="*/ 91281 h 912812"/>
              <a:gd name="connsiteX1" fmla="*/ 26736 w 1825625"/>
              <a:gd name="connsiteY1" fmla="*/ 26736 h 912812"/>
              <a:gd name="connsiteX2" fmla="*/ 91281 w 1825625"/>
              <a:gd name="connsiteY2" fmla="*/ 1 h 912812"/>
              <a:gd name="connsiteX3" fmla="*/ 1734344 w 1825625"/>
              <a:gd name="connsiteY3" fmla="*/ 0 h 912812"/>
              <a:gd name="connsiteX4" fmla="*/ 1798889 w 1825625"/>
              <a:gd name="connsiteY4" fmla="*/ 26736 h 912812"/>
              <a:gd name="connsiteX5" fmla="*/ 1825624 w 1825625"/>
              <a:gd name="connsiteY5" fmla="*/ 91281 h 912812"/>
              <a:gd name="connsiteX6" fmla="*/ 1825625 w 1825625"/>
              <a:gd name="connsiteY6" fmla="*/ 821531 h 912812"/>
              <a:gd name="connsiteX7" fmla="*/ 1798889 w 1825625"/>
              <a:gd name="connsiteY7" fmla="*/ 886076 h 912812"/>
              <a:gd name="connsiteX8" fmla="*/ 1734344 w 1825625"/>
              <a:gd name="connsiteY8" fmla="*/ 912812 h 912812"/>
              <a:gd name="connsiteX9" fmla="*/ 91281 w 1825625"/>
              <a:gd name="connsiteY9" fmla="*/ 912812 h 912812"/>
              <a:gd name="connsiteX10" fmla="*/ 26736 w 1825625"/>
              <a:gd name="connsiteY10" fmla="*/ 886076 h 912812"/>
              <a:gd name="connsiteX11" fmla="*/ 0 w 1825625"/>
              <a:gd name="connsiteY11" fmla="*/ 821531 h 912812"/>
              <a:gd name="connsiteX12" fmla="*/ 0 w 1825625"/>
              <a:gd name="connsiteY12" fmla="*/ 91281 h 91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25625" h="912812">
                <a:moveTo>
                  <a:pt x="0" y="91281"/>
                </a:moveTo>
                <a:cubicBezTo>
                  <a:pt x="0" y="67072"/>
                  <a:pt x="9617" y="43854"/>
                  <a:pt x="26736" y="26736"/>
                </a:cubicBezTo>
                <a:cubicBezTo>
                  <a:pt x="43855" y="9618"/>
                  <a:pt x="67072" y="0"/>
                  <a:pt x="91281" y="1"/>
                </a:cubicBezTo>
                <a:lnTo>
                  <a:pt x="1734344" y="0"/>
                </a:lnTo>
                <a:cubicBezTo>
                  <a:pt x="1758553" y="0"/>
                  <a:pt x="1781771" y="9617"/>
                  <a:pt x="1798889" y="26736"/>
                </a:cubicBezTo>
                <a:cubicBezTo>
                  <a:pt x="1816007" y="43855"/>
                  <a:pt x="1825625" y="67072"/>
                  <a:pt x="1825624" y="91281"/>
                </a:cubicBezTo>
                <a:cubicBezTo>
                  <a:pt x="1825624" y="334698"/>
                  <a:pt x="1825625" y="578114"/>
                  <a:pt x="1825625" y="821531"/>
                </a:cubicBezTo>
                <a:cubicBezTo>
                  <a:pt x="1825625" y="845740"/>
                  <a:pt x="1816008" y="868958"/>
                  <a:pt x="1798889" y="886076"/>
                </a:cubicBezTo>
                <a:cubicBezTo>
                  <a:pt x="1781770" y="903195"/>
                  <a:pt x="1758553" y="912812"/>
                  <a:pt x="1734344" y="912812"/>
                </a:cubicBezTo>
                <a:lnTo>
                  <a:pt x="91281" y="912812"/>
                </a:lnTo>
                <a:cubicBezTo>
                  <a:pt x="67072" y="912812"/>
                  <a:pt x="43854" y="903195"/>
                  <a:pt x="26736" y="886076"/>
                </a:cubicBezTo>
                <a:cubicBezTo>
                  <a:pt x="9618" y="868957"/>
                  <a:pt x="0" y="845740"/>
                  <a:pt x="0" y="821531"/>
                </a:cubicBezTo>
                <a:lnTo>
                  <a:pt x="0" y="91281"/>
                </a:lnTo>
                <a:close/>
              </a:path>
            </a:pathLst>
          </a:cu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2295" tIns="62295" rIns="62295" bIns="62295" numCol="1" spcCol="1270" anchor="ctr" anchorCtr="0">
            <a:noAutofit/>
          </a:bodyPr>
          <a:lstStyle/>
          <a:p>
            <a:pPr lvl="0" algn="ctr" defTabSz="2489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600" kern="1200"/>
          </a:p>
        </p:txBody>
      </p:sp>
      <p:sp>
        <p:nvSpPr>
          <p:cNvPr id="14" name="Volný tvar 13"/>
          <p:cNvSpPr/>
          <p:nvPr/>
        </p:nvSpPr>
        <p:spPr>
          <a:xfrm rot="19399917">
            <a:off x="2823558" y="3645769"/>
            <a:ext cx="818693" cy="673750"/>
          </a:xfrm>
          <a:custGeom>
            <a:avLst/>
            <a:gdLst>
              <a:gd name="connsiteX0" fmla="*/ 0 w 906884"/>
              <a:gd name="connsiteY0" fmla="*/ 20214 h 40429"/>
              <a:gd name="connsiteX1" fmla="*/ 906884 w 906884"/>
              <a:gd name="connsiteY1" fmla="*/ 20214 h 40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906884" h="40429">
                <a:moveTo>
                  <a:pt x="0" y="20214"/>
                </a:moveTo>
                <a:lnTo>
                  <a:pt x="906884" y="20214"/>
                </a:lnTo>
              </a:path>
            </a:pathLst>
          </a:cu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43470" tIns="-2457" rIns="443469" bIns="-2459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15" name="Volný tvar 14"/>
          <p:cNvSpPr/>
          <p:nvPr/>
        </p:nvSpPr>
        <p:spPr>
          <a:xfrm>
            <a:off x="3491880" y="3140968"/>
            <a:ext cx="3456384" cy="929207"/>
          </a:xfrm>
          <a:custGeom>
            <a:avLst/>
            <a:gdLst>
              <a:gd name="connsiteX0" fmla="*/ 0 w 1825625"/>
              <a:gd name="connsiteY0" fmla="*/ 91281 h 912812"/>
              <a:gd name="connsiteX1" fmla="*/ 26736 w 1825625"/>
              <a:gd name="connsiteY1" fmla="*/ 26736 h 912812"/>
              <a:gd name="connsiteX2" fmla="*/ 91281 w 1825625"/>
              <a:gd name="connsiteY2" fmla="*/ 1 h 912812"/>
              <a:gd name="connsiteX3" fmla="*/ 1734344 w 1825625"/>
              <a:gd name="connsiteY3" fmla="*/ 0 h 912812"/>
              <a:gd name="connsiteX4" fmla="*/ 1798889 w 1825625"/>
              <a:gd name="connsiteY4" fmla="*/ 26736 h 912812"/>
              <a:gd name="connsiteX5" fmla="*/ 1825624 w 1825625"/>
              <a:gd name="connsiteY5" fmla="*/ 91281 h 912812"/>
              <a:gd name="connsiteX6" fmla="*/ 1825625 w 1825625"/>
              <a:gd name="connsiteY6" fmla="*/ 821531 h 912812"/>
              <a:gd name="connsiteX7" fmla="*/ 1798889 w 1825625"/>
              <a:gd name="connsiteY7" fmla="*/ 886076 h 912812"/>
              <a:gd name="connsiteX8" fmla="*/ 1734344 w 1825625"/>
              <a:gd name="connsiteY8" fmla="*/ 912812 h 912812"/>
              <a:gd name="connsiteX9" fmla="*/ 91281 w 1825625"/>
              <a:gd name="connsiteY9" fmla="*/ 912812 h 912812"/>
              <a:gd name="connsiteX10" fmla="*/ 26736 w 1825625"/>
              <a:gd name="connsiteY10" fmla="*/ 886076 h 912812"/>
              <a:gd name="connsiteX11" fmla="*/ 0 w 1825625"/>
              <a:gd name="connsiteY11" fmla="*/ 821531 h 912812"/>
              <a:gd name="connsiteX12" fmla="*/ 0 w 1825625"/>
              <a:gd name="connsiteY12" fmla="*/ 91281 h 91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25625" h="912812">
                <a:moveTo>
                  <a:pt x="0" y="91281"/>
                </a:moveTo>
                <a:cubicBezTo>
                  <a:pt x="0" y="67072"/>
                  <a:pt x="9617" y="43854"/>
                  <a:pt x="26736" y="26736"/>
                </a:cubicBezTo>
                <a:cubicBezTo>
                  <a:pt x="43855" y="9618"/>
                  <a:pt x="67072" y="0"/>
                  <a:pt x="91281" y="1"/>
                </a:cubicBezTo>
                <a:lnTo>
                  <a:pt x="1734344" y="0"/>
                </a:lnTo>
                <a:cubicBezTo>
                  <a:pt x="1758553" y="0"/>
                  <a:pt x="1781771" y="9617"/>
                  <a:pt x="1798889" y="26736"/>
                </a:cubicBezTo>
                <a:cubicBezTo>
                  <a:pt x="1816007" y="43855"/>
                  <a:pt x="1825625" y="67072"/>
                  <a:pt x="1825624" y="91281"/>
                </a:cubicBezTo>
                <a:cubicBezTo>
                  <a:pt x="1825624" y="334698"/>
                  <a:pt x="1825625" y="578114"/>
                  <a:pt x="1825625" y="821531"/>
                </a:cubicBezTo>
                <a:cubicBezTo>
                  <a:pt x="1825625" y="845740"/>
                  <a:pt x="1816008" y="868958"/>
                  <a:pt x="1798889" y="886076"/>
                </a:cubicBezTo>
                <a:cubicBezTo>
                  <a:pt x="1781770" y="903195"/>
                  <a:pt x="1758553" y="912812"/>
                  <a:pt x="1734344" y="912812"/>
                </a:cubicBezTo>
                <a:lnTo>
                  <a:pt x="91281" y="912812"/>
                </a:lnTo>
                <a:cubicBezTo>
                  <a:pt x="67072" y="912812"/>
                  <a:pt x="43854" y="903195"/>
                  <a:pt x="26736" y="886076"/>
                </a:cubicBezTo>
                <a:cubicBezTo>
                  <a:pt x="9618" y="868957"/>
                  <a:pt x="0" y="845740"/>
                  <a:pt x="0" y="821531"/>
                </a:cubicBezTo>
                <a:lnTo>
                  <a:pt x="0" y="91281"/>
                </a:lnTo>
                <a:close/>
              </a:path>
            </a:pathLst>
          </a:cu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2295" tIns="62295" rIns="62295" bIns="62295" numCol="1" spcCol="1270" anchor="ctr" anchorCtr="0">
            <a:noAutofit/>
          </a:bodyPr>
          <a:lstStyle/>
          <a:p>
            <a:pPr lvl="0" algn="ctr" defTabSz="2489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600" kern="1200"/>
          </a:p>
        </p:txBody>
      </p:sp>
      <p:sp>
        <p:nvSpPr>
          <p:cNvPr id="16" name="Volný tvar 15"/>
          <p:cNvSpPr/>
          <p:nvPr/>
        </p:nvSpPr>
        <p:spPr>
          <a:xfrm rot="2142401" flipV="1">
            <a:off x="2670016" y="4364210"/>
            <a:ext cx="1663246" cy="668504"/>
          </a:xfrm>
          <a:custGeom>
            <a:avLst/>
            <a:gdLst>
              <a:gd name="connsiteX0" fmla="*/ 0 w 899305"/>
              <a:gd name="connsiteY0" fmla="*/ 20214 h 40429"/>
              <a:gd name="connsiteX1" fmla="*/ 899305 w 899305"/>
              <a:gd name="connsiteY1" fmla="*/ 20214 h 40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99305" h="40429">
                <a:moveTo>
                  <a:pt x="0" y="20214"/>
                </a:moveTo>
                <a:lnTo>
                  <a:pt x="899305" y="20214"/>
                </a:lnTo>
              </a:path>
            </a:pathLst>
          </a:cu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439870" tIns="-2269" rIns="439869" bIns="-2268" numCol="1" spcCol="1270" anchor="ctr" anchorCtr="0">
            <a:noAutofit/>
          </a:bodyPr>
          <a:lstStyle/>
          <a:p>
            <a:pPr lvl="0" algn="ctr" defTabSz="222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00" kern="1200"/>
          </a:p>
        </p:txBody>
      </p:sp>
      <p:sp>
        <p:nvSpPr>
          <p:cNvPr id="17" name="Volný tvar 16"/>
          <p:cNvSpPr/>
          <p:nvPr/>
        </p:nvSpPr>
        <p:spPr>
          <a:xfrm>
            <a:off x="3491880" y="4221088"/>
            <a:ext cx="3528392" cy="929207"/>
          </a:xfrm>
          <a:custGeom>
            <a:avLst/>
            <a:gdLst>
              <a:gd name="connsiteX0" fmla="*/ 0 w 1825625"/>
              <a:gd name="connsiteY0" fmla="*/ 91281 h 912812"/>
              <a:gd name="connsiteX1" fmla="*/ 26736 w 1825625"/>
              <a:gd name="connsiteY1" fmla="*/ 26736 h 912812"/>
              <a:gd name="connsiteX2" fmla="*/ 91281 w 1825625"/>
              <a:gd name="connsiteY2" fmla="*/ 1 h 912812"/>
              <a:gd name="connsiteX3" fmla="*/ 1734344 w 1825625"/>
              <a:gd name="connsiteY3" fmla="*/ 0 h 912812"/>
              <a:gd name="connsiteX4" fmla="*/ 1798889 w 1825625"/>
              <a:gd name="connsiteY4" fmla="*/ 26736 h 912812"/>
              <a:gd name="connsiteX5" fmla="*/ 1825624 w 1825625"/>
              <a:gd name="connsiteY5" fmla="*/ 91281 h 912812"/>
              <a:gd name="connsiteX6" fmla="*/ 1825625 w 1825625"/>
              <a:gd name="connsiteY6" fmla="*/ 821531 h 912812"/>
              <a:gd name="connsiteX7" fmla="*/ 1798889 w 1825625"/>
              <a:gd name="connsiteY7" fmla="*/ 886076 h 912812"/>
              <a:gd name="connsiteX8" fmla="*/ 1734344 w 1825625"/>
              <a:gd name="connsiteY8" fmla="*/ 912812 h 912812"/>
              <a:gd name="connsiteX9" fmla="*/ 91281 w 1825625"/>
              <a:gd name="connsiteY9" fmla="*/ 912812 h 912812"/>
              <a:gd name="connsiteX10" fmla="*/ 26736 w 1825625"/>
              <a:gd name="connsiteY10" fmla="*/ 886076 h 912812"/>
              <a:gd name="connsiteX11" fmla="*/ 0 w 1825625"/>
              <a:gd name="connsiteY11" fmla="*/ 821531 h 912812"/>
              <a:gd name="connsiteX12" fmla="*/ 0 w 1825625"/>
              <a:gd name="connsiteY12" fmla="*/ 91281 h 91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25625" h="912812">
                <a:moveTo>
                  <a:pt x="0" y="91281"/>
                </a:moveTo>
                <a:cubicBezTo>
                  <a:pt x="0" y="67072"/>
                  <a:pt x="9617" y="43854"/>
                  <a:pt x="26736" y="26736"/>
                </a:cubicBezTo>
                <a:cubicBezTo>
                  <a:pt x="43855" y="9618"/>
                  <a:pt x="67072" y="0"/>
                  <a:pt x="91281" y="1"/>
                </a:cubicBezTo>
                <a:lnTo>
                  <a:pt x="1734344" y="0"/>
                </a:lnTo>
                <a:cubicBezTo>
                  <a:pt x="1758553" y="0"/>
                  <a:pt x="1781771" y="9617"/>
                  <a:pt x="1798889" y="26736"/>
                </a:cubicBezTo>
                <a:cubicBezTo>
                  <a:pt x="1816007" y="43855"/>
                  <a:pt x="1825625" y="67072"/>
                  <a:pt x="1825624" y="91281"/>
                </a:cubicBezTo>
                <a:cubicBezTo>
                  <a:pt x="1825624" y="334698"/>
                  <a:pt x="1825625" y="578114"/>
                  <a:pt x="1825625" y="821531"/>
                </a:cubicBezTo>
                <a:cubicBezTo>
                  <a:pt x="1825625" y="845740"/>
                  <a:pt x="1816008" y="868958"/>
                  <a:pt x="1798889" y="886076"/>
                </a:cubicBezTo>
                <a:cubicBezTo>
                  <a:pt x="1781770" y="903195"/>
                  <a:pt x="1758553" y="912812"/>
                  <a:pt x="1734344" y="912812"/>
                </a:cubicBezTo>
                <a:lnTo>
                  <a:pt x="91281" y="912812"/>
                </a:lnTo>
                <a:cubicBezTo>
                  <a:pt x="67072" y="912812"/>
                  <a:pt x="43854" y="903195"/>
                  <a:pt x="26736" y="886076"/>
                </a:cubicBezTo>
                <a:cubicBezTo>
                  <a:pt x="9618" y="868957"/>
                  <a:pt x="0" y="845740"/>
                  <a:pt x="0" y="821531"/>
                </a:cubicBezTo>
                <a:lnTo>
                  <a:pt x="0" y="91281"/>
                </a:lnTo>
                <a:close/>
              </a:path>
            </a:pathLst>
          </a:cu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2295" tIns="62295" rIns="62295" bIns="62295" numCol="1" spcCol="1270" anchor="ctr" anchorCtr="0">
            <a:noAutofit/>
          </a:bodyPr>
          <a:lstStyle/>
          <a:p>
            <a:pPr lvl="0" algn="ctr" defTabSz="2489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600" kern="1200"/>
          </a:p>
        </p:txBody>
      </p:sp>
      <p:sp>
        <p:nvSpPr>
          <p:cNvPr id="18" name="Volný tvar 17"/>
          <p:cNvSpPr/>
          <p:nvPr/>
        </p:nvSpPr>
        <p:spPr>
          <a:xfrm rot="3907178" flipV="1">
            <a:off x="2263619" y="4631856"/>
            <a:ext cx="2039456" cy="977017"/>
          </a:xfrm>
          <a:custGeom>
            <a:avLst/>
            <a:gdLst>
              <a:gd name="connsiteX0" fmla="*/ 0 w 1735694"/>
              <a:gd name="connsiteY0" fmla="*/ 20214 h 40429"/>
              <a:gd name="connsiteX1" fmla="*/ 1735694 w 1735694"/>
              <a:gd name="connsiteY1" fmla="*/ 20214 h 40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735694" h="40429">
                <a:moveTo>
                  <a:pt x="0" y="20214"/>
                </a:moveTo>
                <a:lnTo>
                  <a:pt x="1735694" y="20214"/>
                </a:lnTo>
              </a:path>
            </a:pathLst>
          </a:cu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837155" tIns="-23178" rIns="837154" bIns="-23178" numCol="1" spcCol="1270" anchor="ctr" anchorCtr="0">
            <a:noAutofit/>
          </a:bodyPr>
          <a:lstStyle/>
          <a:p>
            <a:pPr lvl="0" algn="ctr" defTabSz="266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600" kern="1200"/>
          </a:p>
        </p:txBody>
      </p:sp>
      <p:sp>
        <p:nvSpPr>
          <p:cNvPr id="19" name="Volný tvar 18"/>
          <p:cNvSpPr/>
          <p:nvPr/>
        </p:nvSpPr>
        <p:spPr>
          <a:xfrm>
            <a:off x="3491880" y="5356821"/>
            <a:ext cx="3672508" cy="929207"/>
          </a:xfrm>
          <a:custGeom>
            <a:avLst/>
            <a:gdLst>
              <a:gd name="connsiteX0" fmla="*/ 0 w 1825625"/>
              <a:gd name="connsiteY0" fmla="*/ 91281 h 912812"/>
              <a:gd name="connsiteX1" fmla="*/ 26736 w 1825625"/>
              <a:gd name="connsiteY1" fmla="*/ 26736 h 912812"/>
              <a:gd name="connsiteX2" fmla="*/ 91281 w 1825625"/>
              <a:gd name="connsiteY2" fmla="*/ 1 h 912812"/>
              <a:gd name="connsiteX3" fmla="*/ 1734344 w 1825625"/>
              <a:gd name="connsiteY3" fmla="*/ 0 h 912812"/>
              <a:gd name="connsiteX4" fmla="*/ 1798889 w 1825625"/>
              <a:gd name="connsiteY4" fmla="*/ 26736 h 912812"/>
              <a:gd name="connsiteX5" fmla="*/ 1825624 w 1825625"/>
              <a:gd name="connsiteY5" fmla="*/ 91281 h 912812"/>
              <a:gd name="connsiteX6" fmla="*/ 1825625 w 1825625"/>
              <a:gd name="connsiteY6" fmla="*/ 821531 h 912812"/>
              <a:gd name="connsiteX7" fmla="*/ 1798889 w 1825625"/>
              <a:gd name="connsiteY7" fmla="*/ 886076 h 912812"/>
              <a:gd name="connsiteX8" fmla="*/ 1734344 w 1825625"/>
              <a:gd name="connsiteY8" fmla="*/ 912812 h 912812"/>
              <a:gd name="connsiteX9" fmla="*/ 91281 w 1825625"/>
              <a:gd name="connsiteY9" fmla="*/ 912812 h 912812"/>
              <a:gd name="connsiteX10" fmla="*/ 26736 w 1825625"/>
              <a:gd name="connsiteY10" fmla="*/ 886076 h 912812"/>
              <a:gd name="connsiteX11" fmla="*/ 0 w 1825625"/>
              <a:gd name="connsiteY11" fmla="*/ 821531 h 912812"/>
              <a:gd name="connsiteX12" fmla="*/ 0 w 1825625"/>
              <a:gd name="connsiteY12" fmla="*/ 91281 h 91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25625" h="912812">
                <a:moveTo>
                  <a:pt x="0" y="91281"/>
                </a:moveTo>
                <a:cubicBezTo>
                  <a:pt x="0" y="67072"/>
                  <a:pt x="9617" y="43854"/>
                  <a:pt x="26736" y="26736"/>
                </a:cubicBezTo>
                <a:cubicBezTo>
                  <a:pt x="43855" y="9618"/>
                  <a:pt x="67072" y="0"/>
                  <a:pt x="91281" y="1"/>
                </a:cubicBezTo>
                <a:lnTo>
                  <a:pt x="1734344" y="0"/>
                </a:lnTo>
                <a:cubicBezTo>
                  <a:pt x="1758553" y="0"/>
                  <a:pt x="1781771" y="9617"/>
                  <a:pt x="1798889" y="26736"/>
                </a:cubicBezTo>
                <a:cubicBezTo>
                  <a:pt x="1816007" y="43855"/>
                  <a:pt x="1825625" y="67072"/>
                  <a:pt x="1825624" y="91281"/>
                </a:cubicBezTo>
                <a:cubicBezTo>
                  <a:pt x="1825624" y="334698"/>
                  <a:pt x="1825625" y="578114"/>
                  <a:pt x="1825625" y="821531"/>
                </a:cubicBezTo>
                <a:cubicBezTo>
                  <a:pt x="1825625" y="845740"/>
                  <a:pt x="1816008" y="868958"/>
                  <a:pt x="1798889" y="886076"/>
                </a:cubicBezTo>
                <a:cubicBezTo>
                  <a:pt x="1781770" y="903195"/>
                  <a:pt x="1758553" y="912812"/>
                  <a:pt x="1734344" y="912812"/>
                </a:cubicBezTo>
                <a:lnTo>
                  <a:pt x="91281" y="912812"/>
                </a:lnTo>
                <a:cubicBezTo>
                  <a:pt x="67072" y="912812"/>
                  <a:pt x="43854" y="903195"/>
                  <a:pt x="26736" y="886076"/>
                </a:cubicBezTo>
                <a:cubicBezTo>
                  <a:pt x="9618" y="868957"/>
                  <a:pt x="0" y="845740"/>
                  <a:pt x="0" y="821531"/>
                </a:cubicBezTo>
                <a:lnTo>
                  <a:pt x="0" y="91281"/>
                </a:lnTo>
                <a:close/>
              </a:path>
            </a:pathLst>
          </a:cu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2295" tIns="62295" rIns="62295" bIns="62295" numCol="1" spcCol="1270" anchor="ctr" anchorCtr="0">
            <a:noAutofit/>
          </a:bodyPr>
          <a:lstStyle/>
          <a:p>
            <a:pPr lvl="0" algn="ctr" defTabSz="2489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5600" kern="120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864096"/>
          </a:xfrm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Economy</a:t>
            </a:r>
            <a:r>
              <a:rPr lang="cs-CZ" b="1" dirty="0" smtClean="0">
                <a:solidFill>
                  <a:schemeClr val="bg1"/>
                </a:solidFill>
              </a:rPr>
              <a:t/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sz="2700" b="1" dirty="0" smtClean="0">
                <a:solidFill>
                  <a:schemeClr val="bg1"/>
                </a:solidFill>
              </a:rPr>
              <a:t> </a:t>
            </a:r>
            <a:endParaRPr lang="cs-CZ" sz="27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230832" y="2060848"/>
            <a:ext cx="8913168" cy="11757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/>
              <a:t>	</a:t>
            </a:r>
            <a:r>
              <a:rPr lang="cs-CZ" sz="2400" b="1" dirty="0" err="1" smtClean="0">
                <a:solidFill>
                  <a:srgbClr val="FF0000"/>
                </a:solidFill>
              </a:rPr>
              <a:t>Agriculture</a:t>
            </a:r>
            <a:r>
              <a:rPr lang="cs-CZ" sz="2400" b="1" dirty="0" smtClean="0">
                <a:solidFill>
                  <a:srgbClr val="FF0000"/>
                </a:solidFill>
              </a:rPr>
              <a:t>	</a:t>
            </a:r>
            <a:r>
              <a:rPr lang="cs-CZ" sz="1800" dirty="0" smtClean="0"/>
              <a:t>(1Q 2011)</a:t>
            </a:r>
            <a:endParaRPr lang="cs-CZ" sz="18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/>
              <a:t>	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707904" y="2420888"/>
            <a:ext cx="30963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/>
              <a:t>arable land </a:t>
            </a:r>
            <a:r>
              <a:rPr lang="en-US" sz="2400" b="1" dirty="0" smtClean="0">
                <a:solidFill>
                  <a:srgbClr val="FF0000"/>
                </a:solidFill>
              </a:rPr>
              <a:t>41 %,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779912" y="3327698"/>
            <a:ext cx="290848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 smtClean="0"/>
              <a:t>permanent crops </a:t>
            </a:r>
            <a:r>
              <a:rPr lang="en-US" sz="2400" b="1" dirty="0" smtClean="0">
                <a:solidFill>
                  <a:srgbClr val="FF0000"/>
                </a:solidFill>
              </a:rPr>
              <a:t>2 %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400" dirty="0" smtClean="0"/>
              <a:t>(</a:t>
            </a:r>
            <a:r>
              <a:rPr lang="cs-CZ" sz="2400" dirty="0" err="1" smtClean="0"/>
              <a:t>orchards</a:t>
            </a:r>
            <a:r>
              <a:rPr lang="cs-CZ" sz="2400" dirty="0" smtClean="0"/>
              <a:t>, </a:t>
            </a:r>
            <a:r>
              <a:rPr lang="cs-CZ" sz="2400" dirty="0" err="1" smtClean="0"/>
              <a:t>vinyards</a:t>
            </a:r>
            <a:r>
              <a:rPr lang="cs-CZ" sz="2400" dirty="0" smtClean="0"/>
              <a:t>…)</a:t>
            </a:r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563888" y="4509120"/>
            <a:ext cx="33843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/>
              <a:t>permanent pastures </a:t>
            </a:r>
            <a:r>
              <a:rPr lang="en-US" sz="2400" b="1" dirty="0" smtClean="0">
                <a:solidFill>
                  <a:srgbClr val="FF0000"/>
                </a:solidFill>
              </a:rPr>
              <a:t>11 %</a:t>
            </a:r>
            <a:endParaRPr lang="cs-CZ" sz="2400" b="1" dirty="0" smtClean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465170" y="5580948"/>
            <a:ext cx="3699218" cy="4699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/>
              <a:t>forests and woodland </a:t>
            </a:r>
            <a:r>
              <a:rPr lang="en-US" sz="2400" b="1" dirty="0" smtClean="0">
                <a:solidFill>
                  <a:srgbClr val="FF0000"/>
                </a:solidFill>
              </a:rPr>
              <a:t>34 %,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2843808" y="4293096"/>
            <a:ext cx="72008" cy="1872208"/>
          </a:xfrm>
          <a:prstGeom prst="line">
            <a:avLst/>
          </a:prstGeom>
          <a:ln w="190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délník 31"/>
          <p:cNvSpPr/>
          <p:nvPr/>
        </p:nvSpPr>
        <p:spPr>
          <a:xfrm>
            <a:off x="2123728" y="6237312"/>
            <a:ext cx="1296144" cy="4766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solidFill>
                  <a:schemeClr val="tx1"/>
                </a:solidFill>
              </a:rPr>
              <a:t>other 12 %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" name="Picture -1023" descr="C:\Users\admin\AppData\Local\Microsoft\Windows\Temporary Internet Files\Content.IE5\XIR72M1C\MP900448688[1].jpg"/>
          <p:cNvPicPr>
            <a:picLocks noChangeAspect="1" noChangeArrowheads="1"/>
          </p:cNvPicPr>
          <p:nvPr/>
        </p:nvPicPr>
        <p:blipFill>
          <a:blip r:embed="rId6" cstate="print"/>
          <a:srcRect t="49748"/>
          <a:stretch>
            <a:fillRect/>
          </a:stretch>
        </p:blipFill>
        <p:spPr bwMode="auto">
          <a:xfrm>
            <a:off x="7380312" y="1988840"/>
            <a:ext cx="1334995" cy="1008111"/>
          </a:xfrm>
          <a:prstGeom prst="rect">
            <a:avLst/>
          </a:prstGeom>
          <a:noFill/>
        </p:spPr>
      </p:pic>
      <p:pic>
        <p:nvPicPr>
          <p:cNvPr id="36" name="Picture -1022" descr="C:\Users\admin\AppData\Local\Microsoft\Windows\Temporary Internet Files\Content.IE5\QEYJO8A9\MP900414027[1].jpg"/>
          <p:cNvPicPr>
            <a:picLocks noChangeAspect="1" noChangeArrowheads="1"/>
          </p:cNvPicPr>
          <p:nvPr/>
        </p:nvPicPr>
        <p:blipFill>
          <a:blip r:embed="rId7" cstate="print"/>
          <a:srcRect l="22367"/>
          <a:stretch>
            <a:fillRect/>
          </a:stretch>
        </p:blipFill>
        <p:spPr bwMode="auto">
          <a:xfrm>
            <a:off x="7380312" y="4149080"/>
            <a:ext cx="1368052" cy="1174360"/>
          </a:xfrm>
          <a:prstGeom prst="rect">
            <a:avLst/>
          </a:prstGeom>
          <a:noFill/>
        </p:spPr>
      </p:pic>
      <p:pic>
        <p:nvPicPr>
          <p:cNvPr id="42" name="Picture -1016" descr="C:\Users\admin\AppData\Local\Microsoft\Windows\Temporary Internet Files\Content.IE5\JBCJIE2H\MC900390702[2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388" y="5373216"/>
            <a:ext cx="1837030" cy="1215238"/>
          </a:xfrm>
          <a:prstGeom prst="rect">
            <a:avLst/>
          </a:prstGeom>
          <a:noFill/>
        </p:spPr>
      </p:pic>
      <p:pic>
        <p:nvPicPr>
          <p:cNvPr id="45" name="Picture -1013" descr="C:\Users\admin\AppData\Local\Microsoft\Windows\Temporary Internet Files\Content.IE5\XIR72M1C\MC900358579[1].wmf"/>
          <p:cNvPicPr>
            <a:picLocks noChangeAspect="1" noChangeArrowheads="1"/>
          </p:cNvPicPr>
          <p:nvPr/>
        </p:nvPicPr>
        <p:blipFill>
          <a:blip r:embed="rId9" cstate="print"/>
          <a:srcRect t="15772" b="11829"/>
          <a:stretch>
            <a:fillRect/>
          </a:stretch>
        </p:blipFill>
        <p:spPr bwMode="auto">
          <a:xfrm>
            <a:off x="7380312" y="3068960"/>
            <a:ext cx="1368152" cy="981188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467544" y="1124744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percentage of workers in </a:t>
            </a:r>
            <a:r>
              <a:rPr lang="en-US" sz="2400" b="1" dirty="0" smtClean="0"/>
              <a:t>agriculture </a:t>
            </a:r>
            <a:r>
              <a:rPr lang="en-US" sz="2400" dirty="0" smtClean="0"/>
              <a:t>in the overall </a:t>
            </a:r>
            <a:r>
              <a:rPr lang="en-US" sz="2400" b="1" dirty="0" smtClean="0"/>
              <a:t>employment structure </a:t>
            </a:r>
            <a:r>
              <a:rPr lang="en-US" sz="2400" dirty="0" smtClean="0"/>
              <a:t>of the national economy is </a:t>
            </a:r>
            <a:r>
              <a:rPr lang="en-US" sz="2400" b="1" dirty="0" smtClean="0"/>
              <a:t>2.9 %</a:t>
            </a:r>
            <a:r>
              <a:rPr lang="en-US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err="1" smtClean="0"/>
              <a:t>Agriculture</a:t>
            </a:r>
            <a:r>
              <a:rPr lang="cs-CZ" b="1" dirty="0" smtClean="0"/>
              <a:t> </a:t>
            </a:r>
            <a:r>
              <a:rPr lang="en-US" b="1" dirty="0" smtClean="0"/>
              <a:t>products</a:t>
            </a:r>
            <a:r>
              <a:rPr lang="cs-CZ" b="1" dirty="0" smtClean="0"/>
              <a:t>:</a:t>
            </a:r>
          </a:p>
          <a:p>
            <a:pPr>
              <a:buNone/>
            </a:pPr>
            <a:r>
              <a:rPr lang="en-GB" sz="2600" b="1" dirty="0" smtClean="0"/>
              <a:t>Crops planting: </a:t>
            </a:r>
            <a:r>
              <a:rPr lang="en-GB" sz="2400" b="1" dirty="0" smtClean="0"/>
              <a:t>grain </a:t>
            </a:r>
            <a:r>
              <a:rPr lang="en-GB" sz="2400" dirty="0" smtClean="0"/>
              <a:t>(</a:t>
            </a:r>
            <a:r>
              <a:rPr lang="en-GB" sz="2400" dirty="0" smtClean="0">
                <a:solidFill>
                  <a:srgbClr val="FF0000"/>
                </a:solidFill>
              </a:rPr>
              <a:t>wheat, barley</a:t>
            </a:r>
            <a:r>
              <a:rPr lang="en-GB" sz="2400" dirty="0" smtClean="0"/>
              <a:t>, rye, oat )</a:t>
            </a:r>
          </a:p>
          <a:p>
            <a:r>
              <a:rPr lang="en-GB" sz="2400" b="1" dirty="0" smtClean="0"/>
              <a:t> </a:t>
            </a:r>
            <a:r>
              <a:rPr lang="en-GB" sz="2400" dirty="0" smtClean="0"/>
              <a:t>pulse</a:t>
            </a:r>
            <a:r>
              <a:rPr lang="cs-CZ" sz="2400" dirty="0" smtClean="0"/>
              <a:t>s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 root crop (</a:t>
            </a:r>
            <a:r>
              <a:rPr lang="en-GB" sz="2400" dirty="0" smtClean="0">
                <a:solidFill>
                  <a:srgbClr val="FF0000"/>
                </a:solidFill>
              </a:rPr>
              <a:t>potatoes</a:t>
            </a:r>
            <a:r>
              <a:rPr lang="en-GB" sz="2400" dirty="0" smtClean="0"/>
              <a:t>)</a:t>
            </a:r>
            <a:r>
              <a:rPr lang="en-GB" sz="2400" b="1" dirty="0" smtClean="0"/>
              <a:t>	</a:t>
            </a:r>
          </a:p>
          <a:p>
            <a:pPr>
              <a:buNone/>
            </a:pPr>
            <a:r>
              <a:rPr lang="en-GB" sz="2400" b="1" dirty="0" smtClean="0"/>
              <a:t> </a:t>
            </a:r>
            <a:r>
              <a:rPr lang="en-GB" sz="2400" dirty="0" smtClean="0"/>
              <a:t>fodder plants and technical and special crops that include:</a:t>
            </a:r>
          </a:p>
          <a:p>
            <a:pPr>
              <a:buNone/>
            </a:pPr>
            <a:r>
              <a:rPr lang="en-GB" sz="2400" dirty="0" smtClean="0"/>
              <a:t> </a:t>
            </a:r>
            <a:r>
              <a:rPr lang="en-GB" sz="2400" b="1" dirty="0" smtClean="0"/>
              <a:t>vines,</a:t>
            </a:r>
          </a:p>
          <a:p>
            <a:pPr>
              <a:buNone/>
            </a:pPr>
            <a:r>
              <a:rPr lang="en-GB" sz="2400" dirty="0" smtClean="0"/>
              <a:t> sugar beet, </a:t>
            </a:r>
          </a:p>
          <a:p>
            <a:pPr>
              <a:buNone/>
            </a:pPr>
            <a:r>
              <a:rPr lang="en-GB" sz="2400" dirty="0" smtClean="0"/>
              <a:t>oil crops (oilseed rape),</a:t>
            </a:r>
          </a:p>
          <a:p>
            <a:pPr>
              <a:buNone/>
            </a:pPr>
            <a:r>
              <a:rPr lang="en-GB" sz="2400" b="1" dirty="0" smtClean="0"/>
              <a:t>hops</a:t>
            </a:r>
            <a:r>
              <a:rPr lang="en-GB" sz="2400" dirty="0" smtClean="0"/>
              <a:t>, </a:t>
            </a:r>
          </a:p>
          <a:p>
            <a:pPr>
              <a:buNone/>
            </a:pPr>
            <a:r>
              <a:rPr lang="en-GB" sz="2400" dirty="0" smtClean="0"/>
              <a:t>fruit, vegetables </a:t>
            </a:r>
          </a:p>
          <a:p>
            <a:pPr>
              <a:buNone/>
            </a:pPr>
            <a:r>
              <a:rPr lang="en-GB" sz="2400" dirty="0" smtClean="0"/>
              <a:t>and curative and aromatic plants. </a:t>
            </a:r>
            <a:endParaRPr lang="en-GB" sz="2400" dirty="0"/>
          </a:p>
        </p:txBody>
      </p:sp>
      <p:pic>
        <p:nvPicPr>
          <p:cNvPr id="1031" name="Picture 7" descr="http://upload.wikimedia.org/wikipedia/commons/e/e8/Hopfendolde-mit-hopfengart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3" y="4005064"/>
            <a:ext cx="1728193" cy="1296145"/>
          </a:xfrm>
          <a:prstGeom prst="rect">
            <a:avLst/>
          </a:prstGeom>
          <a:noFill/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Economy</a:t>
            </a:r>
            <a:r>
              <a:rPr lang="cs-CZ" sz="2700" b="1" dirty="0" smtClean="0">
                <a:solidFill>
                  <a:schemeClr val="bg1"/>
                </a:solidFill>
              </a:rPr>
              <a:t> </a:t>
            </a:r>
            <a:endParaRPr lang="cs-CZ" sz="27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60648"/>
            <a:ext cx="8352928" cy="1938992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Find the English equivalent for the vocabulary below:</a:t>
            </a:r>
          </a:p>
          <a:p>
            <a:r>
              <a:rPr lang="en-GB" sz="2400" b="1" dirty="0" err="1" smtClean="0"/>
              <a:t>pěstování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plodin</a:t>
            </a:r>
            <a:r>
              <a:rPr lang="en-GB" sz="2400" b="1" dirty="0" smtClean="0"/>
              <a:t>: </a:t>
            </a:r>
            <a:r>
              <a:rPr lang="en-GB" sz="2400" b="1" dirty="0" err="1" smtClean="0"/>
              <a:t>obiloviny</a:t>
            </a:r>
            <a:r>
              <a:rPr lang="en-GB" sz="2400" b="1" dirty="0" smtClean="0"/>
              <a:t> (</a:t>
            </a:r>
            <a:r>
              <a:rPr lang="en-GB" sz="2400" b="1" dirty="0" err="1" smtClean="0"/>
              <a:t>pšenice</a:t>
            </a:r>
            <a:r>
              <a:rPr lang="en-GB" sz="2400" dirty="0" smtClean="0"/>
              <a:t>, </a:t>
            </a:r>
            <a:r>
              <a:rPr lang="en-GB" sz="2400" b="1" dirty="0" err="1" smtClean="0"/>
              <a:t>ječmen</a:t>
            </a:r>
            <a:r>
              <a:rPr lang="en-GB" sz="2400" dirty="0" smtClean="0"/>
              <a:t>, </a:t>
            </a:r>
            <a:r>
              <a:rPr lang="en-GB" sz="2400" dirty="0" err="1" smtClean="0"/>
              <a:t>žito</a:t>
            </a:r>
            <a:r>
              <a:rPr lang="en-GB" sz="2400" dirty="0" smtClean="0"/>
              <a:t>, </a:t>
            </a:r>
            <a:r>
              <a:rPr lang="en-GB" sz="2400" dirty="0" err="1" smtClean="0"/>
              <a:t>oves</a:t>
            </a:r>
            <a:r>
              <a:rPr lang="en-GB" sz="2400" dirty="0" smtClean="0"/>
              <a:t>) </a:t>
            </a:r>
            <a:r>
              <a:rPr lang="en-GB" sz="2400" dirty="0" err="1" smtClean="0"/>
              <a:t>luskoviny</a:t>
            </a:r>
            <a:r>
              <a:rPr lang="en-GB" sz="2400" dirty="0" smtClean="0"/>
              <a:t>, </a:t>
            </a:r>
            <a:r>
              <a:rPr lang="en-GB" sz="2400" dirty="0" err="1" smtClean="0"/>
              <a:t>okopaniny</a:t>
            </a:r>
            <a:r>
              <a:rPr lang="en-GB" sz="2400" dirty="0" smtClean="0"/>
              <a:t> (</a:t>
            </a:r>
            <a:r>
              <a:rPr lang="en-GB" sz="2400" b="1" dirty="0" err="1" smtClean="0"/>
              <a:t>brambory</a:t>
            </a:r>
            <a:r>
              <a:rPr lang="en-GB" sz="2400" dirty="0" smtClean="0"/>
              <a:t>), </a:t>
            </a:r>
            <a:r>
              <a:rPr lang="en-GB" sz="2400" dirty="0" err="1" smtClean="0"/>
              <a:t>pícniny</a:t>
            </a:r>
            <a:r>
              <a:rPr lang="en-GB" sz="2400" dirty="0" smtClean="0"/>
              <a:t> a </a:t>
            </a:r>
            <a:r>
              <a:rPr lang="en-GB" sz="2400" dirty="0" err="1" smtClean="0"/>
              <a:t>technické</a:t>
            </a:r>
            <a:r>
              <a:rPr lang="en-GB" sz="2400" dirty="0" smtClean="0"/>
              <a:t> a </a:t>
            </a:r>
            <a:r>
              <a:rPr lang="en-GB" sz="2400" dirty="0" err="1" smtClean="0"/>
              <a:t>speciální</a:t>
            </a:r>
            <a:r>
              <a:rPr lang="en-GB" sz="2400" dirty="0" smtClean="0"/>
              <a:t> </a:t>
            </a:r>
            <a:r>
              <a:rPr lang="en-GB" sz="2400" dirty="0" err="1" smtClean="0"/>
              <a:t>plodiny</a:t>
            </a:r>
            <a:r>
              <a:rPr lang="en-GB" sz="2400" dirty="0" smtClean="0"/>
              <a:t>, </a:t>
            </a:r>
            <a:r>
              <a:rPr lang="en-GB" sz="2400" dirty="0" err="1" smtClean="0"/>
              <a:t>mezi</a:t>
            </a:r>
            <a:r>
              <a:rPr lang="en-GB" sz="2400" dirty="0" smtClean="0"/>
              <a:t> </a:t>
            </a:r>
            <a:r>
              <a:rPr lang="en-GB" sz="2400" dirty="0" err="1" smtClean="0"/>
              <a:t>které</a:t>
            </a:r>
            <a:r>
              <a:rPr lang="en-GB" sz="2400" dirty="0" smtClean="0"/>
              <a:t> </a:t>
            </a:r>
            <a:r>
              <a:rPr lang="en-GB" sz="2400" dirty="0" err="1" smtClean="0"/>
              <a:t>patří</a:t>
            </a:r>
            <a:r>
              <a:rPr lang="en-GB" sz="2400" dirty="0" smtClean="0"/>
              <a:t> </a:t>
            </a:r>
            <a:r>
              <a:rPr lang="en-GB" sz="2400" b="1" dirty="0" err="1" smtClean="0"/>
              <a:t>vinná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réva</a:t>
            </a:r>
            <a:r>
              <a:rPr lang="en-GB" sz="2400" dirty="0" smtClean="0"/>
              <a:t>, </a:t>
            </a:r>
            <a:r>
              <a:rPr lang="en-GB" sz="2400" dirty="0" err="1" smtClean="0"/>
              <a:t>cukrová</a:t>
            </a:r>
            <a:r>
              <a:rPr lang="en-GB" sz="2400" dirty="0" smtClean="0"/>
              <a:t> </a:t>
            </a:r>
            <a:r>
              <a:rPr lang="en-GB" sz="2400" dirty="0" err="1" smtClean="0"/>
              <a:t>řepa</a:t>
            </a:r>
            <a:r>
              <a:rPr lang="en-GB" sz="2400" dirty="0" smtClean="0"/>
              <a:t>, </a:t>
            </a:r>
            <a:r>
              <a:rPr lang="en-GB" sz="2400" dirty="0" err="1" smtClean="0"/>
              <a:t>olejniny</a:t>
            </a:r>
            <a:r>
              <a:rPr lang="en-GB" sz="2400" dirty="0" smtClean="0"/>
              <a:t>, </a:t>
            </a:r>
            <a:r>
              <a:rPr lang="en-GB" sz="2400" b="1" dirty="0" err="1" smtClean="0"/>
              <a:t>chmel</a:t>
            </a:r>
            <a:r>
              <a:rPr lang="en-GB" sz="2400" dirty="0" smtClean="0"/>
              <a:t>, </a:t>
            </a:r>
            <a:r>
              <a:rPr lang="en-GB" sz="2400" dirty="0" err="1" smtClean="0"/>
              <a:t>ovoce</a:t>
            </a:r>
            <a:r>
              <a:rPr lang="en-GB" sz="2400" dirty="0" smtClean="0"/>
              <a:t>, </a:t>
            </a:r>
            <a:r>
              <a:rPr lang="en-GB" sz="2400" dirty="0" err="1" smtClean="0"/>
              <a:t>zelenina</a:t>
            </a:r>
            <a:r>
              <a:rPr lang="en-GB" sz="2400" dirty="0" smtClean="0"/>
              <a:t> a </a:t>
            </a:r>
            <a:r>
              <a:rPr lang="en-GB" sz="2400" dirty="0" err="1" smtClean="0"/>
              <a:t>léčivé</a:t>
            </a:r>
            <a:r>
              <a:rPr lang="en-GB" sz="2400" dirty="0" smtClean="0"/>
              <a:t> a </a:t>
            </a:r>
            <a:r>
              <a:rPr lang="en-GB" sz="2400" dirty="0" err="1" smtClean="0"/>
              <a:t>kořeninové</a:t>
            </a:r>
            <a:r>
              <a:rPr lang="en-GB" sz="2400" dirty="0" smtClean="0"/>
              <a:t> </a:t>
            </a:r>
            <a:r>
              <a:rPr lang="en-GB" sz="2400" dirty="0" err="1" smtClean="0"/>
              <a:t>rostliny</a:t>
            </a:r>
            <a:r>
              <a:rPr lang="en-GB" sz="2400" dirty="0" smtClean="0"/>
              <a:t>. </a:t>
            </a:r>
            <a:endParaRPr lang="en-GB" sz="2400" dirty="0"/>
          </a:p>
        </p:txBody>
      </p:sp>
      <p:pic>
        <p:nvPicPr>
          <p:cNvPr id="1026" name="Picture 2" descr="C:\Users\admin\AppData\Local\Microsoft\Windows\Temporary Internet Files\Content.IE5\O6DIOICF\MP90044829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940152" y="2276872"/>
            <a:ext cx="864096" cy="1298438"/>
          </a:xfrm>
          <a:prstGeom prst="rect">
            <a:avLst/>
          </a:prstGeom>
          <a:noFill/>
        </p:spPr>
      </p:pic>
      <p:pic>
        <p:nvPicPr>
          <p:cNvPr id="1029" name="Picture 5" descr="C:\Users\admin\AppData\Local\Microsoft\Windows\Temporary Internet Files\Content.IE5\O6DIOICF\MP9004266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79641" y="4005064"/>
            <a:ext cx="1656184" cy="132806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915816" y="40050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pic>
        <p:nvPicPr>
          <p:cNvPr id="1028" name="Picture 4" descr="C:\Users\admin\AppData\Local\Microsoft\Windows\Temporary Internet Files\Content.IE5\NL7APO03\MP90017794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2276872"/>
            <a:ext cx="1799729" cy="1296144"/>
          </a:xfrm>
          <a:prstGeom prst="rect">
            <a:avLst/>
          </a:prstGeom>
          <a:noFill/>
        </p:spPr>
      </p:pic>
      <p:pic>
        <p:nvPicPr>
          <p:cNvPr id="6" name="Picture 4" descr="C:\Users\admin\AppData\Local\Microsoft\Windows\Temporary Internet Files\Content.IE5\BIBUSXGR\MC90021551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47864" y="2564904"/>
            <a:ext cx="1440160" cy="8892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637112"/>
          </a:xfrm>
          <a:solidFill>
            <a:schemeClr val="bg1"/>
          </a:solidFill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4400" b="1" dirty="0" err="1" smtClean="0">
                <a:solidFill>
                  <a:srgbClr val="FF0000"/>
                </a:solidFill>
              </a:rPr>
              <a:t>Animal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</a:rPr>
              <a:t>production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endParaRPr lang="cs-CZ" sz="26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6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600" dirty="0" err="1" smtClean="0">
                <a:solidFill>
                  <a:srgbClr val="FF0000"/>
                </a:solidFill>
              </a:rPr>
              <a:t>Livestock</a:t>
            </a:r>
            <a:r>
              <a:rPr lang="cs-CZ" sz="2600" dirty="0" smtClean="0"/>
              <a:t> 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	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hovězí dobytek</a:t>
            </a:r>
          </a:p>
          <a:p>
            <a:pPr>
              <a:buNone/>
            </a:pPr>
            <a:r>
              <a:rPr lang="cs-CZ" b="1" dirty="0" smtClean="0"/>
              <a:t>	  …….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	</a:t>
            </a:r>
            <a:r>
              <a:rPr lang="cs-CZ" sz="3300" dirty="0" smtClean="0"/>
              <a:t>drůbež</a:t>
            </a:r>
            <a:endParaRPr lang="cs-CZ" sz="2600" dirty="0" smtClean="0"/>
          </a:p>
          <a:p>
            <a:pPr>
              <a:buNone/>
            </a:pPr>
            <a:r>
              <a:rPr lang="cs-CZ" dirty="0" smtClean="0"/>
              <a:t>	  </a:t>
            </a:r>
            <a:r>
              <a:rPr lang="cs-CZ" b="1" dirty="0" smtClean="0"/>
              <a:t>…….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400" dirty="0" err="1" smtClean="0"/>
              <a:t>sheep</a:t>
            </a:r>
            <a:r>
              <a:rPr lang="cs-CZ" sz="4400" dirty="0" smtClean="0"/>
              <a:t>, </a:t>
            </a:r>
            <a:r>
              <a:rPr lang="cs-CZ" sz="4400" dirty="0" err="1" smtClean="0"/>
              <a:t>fish</a:t>
            </a:r>
            <a:r>
              <a:rPr lang="cs-CZ" sz="4400" dirty="0" smtClean="0"/>
              <a:t>, </a:t>
            </a:r>
            <a:r>
              <a:rPr lang="cs-CZ" sz="4400" dirty="0" err="1" smtClean="0"/>
              <a:t>pig</a:t>
            </a:r>
            <a:endParaRPr lang="cs-CZ" sz="4400" dirty="0"/>
          </a:p>
        </p:txBody>
      </p:sp>
      <p:sp>
        <p:nvSpPr>
          <p:cNvPr id="16" name="TextovéPole 15"/>
          <p:cNvSpPr txBox="1"/>
          <p:nvPr/>
        </p:nvSpPr>
        <p:spPr>
          <a:xfrm flipH="1">
            <a:off x="539552" y="3373864"/>
            <a:ext cx="151216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</a:t>
            </a:r>
          </a:p>
          <a:p>
            <a:r>
              <a:rPr lang="cs-CZ" sz="2400" b="1" dirty="0" smtClean="0"/>
              <a:t> </a:t>
            </a:r>
            <a:r>
              <a:rPr lang="cs-CZ" sz="2400" b="1" dirty="0" err="1" smtClean="0"/>
              <a:t>cattle</a:t>
            </a:r>
            <a:endParaRPr lang="cs-CZ" sz="2400" b="1" dirty="0" smtClean="0"/>
          </a:p>
          <a:p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4869160"/>
            <a:ext cx="1118961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b="1" dirty="0" err="1" smtClean="0"/>
              <a:t>poultry</a:t>
            </a:r>
            <a:endParaRPr lang="cs-CZ" sz="2400" b="1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7544" y="2060848"/>
            <a:ext cx="8352928" cy="830997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b="1" dirty="0" smtClean="0"/>
              <a:t>Hlavním cílem </a:t>
            </a:r>
            <a:r>
              <a:rPr lang="cs-CZ" sz="2400" dirty="0" smtClean="0"/>
              <a:t>živočišné výroby je </a:t>
            </a:r>
            <a:r>
              <a:rPr lang="cs-CZ" sz="2400" b="1" dirty="0" smtClean="0"/>
              <a:t>vyrábět</a:t>
            </a:r>
            <a:r>
              <a:rPr lang="cs-CZ" sz="2400" dirty="0" smtClean="0"/>
              <a:t> maso, mléko, vejce</a:t>
            </a:r>
          </a:p>
          <a:p>
            <a:pPr>
              <a:buNone/>
            </a:pPr>
            <a:r>
              <a:rPr lang="cs-CZ" sz="2400" dirty="0" smtClean="0"/>
              <a:t>pro </a:t>
            </a:r>
            <a:r>
              <a:rPr lang="cs-CZ" sz="2400" b="1" dirty="0" smtClean="0"/>
              <a:t>tuzemský trh</a:t>
            </a:r>
            <a:r>
              <a:rPr lang="cs-CZ" sz="2400" dirty="0" smtClean="0"/>
              <a:t> a pro efektivní vývoz. 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Economy</a:t>
            </a:r>
            <a:r>
              <a:rPr lang="cs-CZ" sz="2700" b="1" dirty="0" smtClean="0">
                <a:solidFill>
                  <a:schemeClr val="bg1"/>
                </a:solidFill>
              </a:rPr>
              <a:t> </a:t>
            </a:r>
            <a:endParaRPr lang="cs-CZ" sz="2700" b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2060848"/>
            <a:ext cx="8352928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 smtClean="0"/>
              <a:t>The principle aim of animal production is to produce </a:t>
            </a:r>
            <a:r>
              <a:rPr lang="en-GB" sz="2400" b="1" dirty="0" smtClean="0"/>
              <a:t>meat</a:t>
            </a:r>
          </a:p>
          <a:p>
            <a:pPr>
              <a:buNone/>
            </a:pPr>
            <a:r>
              <a:rPr lang="en-GB" sz="2400" b="1" dirty="0" smtClean="0"/>
              <a:t>milk and eggs</a:t>
            </a:r>
            <a:r>
              <a:rPr lang="en-GB" sz="2400" dirty="0" smtClean="0"/>
              <a:t> for the </a:t>
            </a:r>
            <a:r>
              <a:rPr lang="en-GB" sz="2400" b="1" dirty="0" smtClean="0"/>
              <a:t>domestic market </a:t>
            </a:r>
            <a:r>
              <a:rPr lang="en-GB" sz="2400" dirty="0" smtClean="0"/>
              <a:t>and for effective export</a:t>
            </a:r>
          </a:p>
        </p:txBody>
      </p:sp>
      <p:pic>
        <p:nvPicPr>
          <p:cNvPr id="79874" name="Picture 2" descr="C:\Users\admin\AppData\Local\Microsoft\Windows\Temporary Internet Files\Content.IE5\DDJGT0BA\MC9002218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3356992"/>
            <a:ext cx="2866498" cy="1268261"/>
          </a:xfrm>
          <a:prstGeom prst="rect">
            <a:avLst/>
          </a:prstGeom>
          <a:noFill/>
        </p:spPr>
      </p:pic>
      <p:pic>
        <p:nvPicPr>
          <p:cNvPr id="79876" name="Picture 4" descr="C:\Users\admin\AppData\Local\Microsoft\Windows\Temporary Internet Files\Content.IE5\50A7S7SI\MC90035505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653136"/>
            <a:ext cx="3716122" cy="941832"/>
          </a:xfrm>
          <a:prstGeom prst="rect">
            <a:avLst/>
          </a:prstGeom>
          <a:noFill/>
        </p:spPr>
      </p:pic>
      <p:pic>
        <p:nvPicPr>
          <p:cNvPr id="79877" name="Picture 5" descr="C:\Users\admin\AppData\Local\Microsoft\Windows\Temporary Internet Files\Content.IE5\NL7APO03\MC9002804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5373216"/>
            <a:ext cx="1617583" cy="853122"/>
          </a:xfrm>
          <a:prstGeom prst="rect">
            <a:avLst/>
          </a:prstGeom>
          <a:noFill/>
        </p:spPr>
      </p:pic>
      <p:pic>
        <p:nvPicPr>
          <p:cNvPr id="79880" name="Picture 8" descr="C:\Users\admin\AppData\Local\Microsoft\Windows\Temporary Internet Files\Content.IE5\O6DIOICF\MC9002785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2961271"/>
            <a:ext cx="1401067" cy="1656184"/>
          </a:xfrm>
          <a:prstGeom prst="rect">
            <a:avLst/>
          </a:prstGeom>
          <a:noFill/>
        </p:spPr>
      </p:pic>
      <p:pic>
        <p:nvPicPr>
          <p:cNvPr id="79881" name="Picture 9" descr="C:\Users\admin\AppData\Local\Microsoft\Windows\Temporary Internet Files\Content.IE5\O6DIOICF\MC90031210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4797152"/>
            <a:ext cx="1818742" cy="936346"/>
          </a:xfrm>
          <a:prstGeom prst="rect">
            <a:avLst/>
          </a:prstGeom>
          <a:noFill/>
        </p:spPr>
      </p:pic>
      <p:pic>
        <p:nvPicPr>
          <p:cNvPr id="79883" name="Picture 11" descr="C:\Users\admin\AppData\Local\Microsoft\Windows\Temporary Internet Files\Content.IE5\O6DIOICF\MC90003034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3789363"/>
            <a:ext cx="1798625" cy="9436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67544" y="1556792"/>
            <a:ext cx="8208912" cy="1938992"/>
          </a:xfrm>
          <a:prstGeom prst="rect">
            <a:avLst/>
          </a:prstGeom>
          <a:solidFill>
            <a:srgbClr val="FFFDB5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V českém vývozu zemědělských produktů tvoří většinu (převažují) tradiční české </a:t>
            </a:r>
            <a:r>
              <a:rPr lang="cs-CZ" sz="2400" b="1" dirty="0" smtClean="0"/>
              <a:t>zpracované výrobky</a:t>
            </a:r>
          </a:p>
          <a:p>
            <a:r>
              <a:rPr lang="cs-CZ" sz="2400" dirty="0" smtClean="0"/>
              <a:t>(pivo, slad, nečokoládové cukrovinky,  sušené mléko, střeva z </a:t>
            </a:r>
            <a:r>
              <a:rPr lang="cs-CZ" sz="2400" dirty="0" err="1" smtClean="0"/>
              <a:t>kutisinu</a:t>
            </a:r>
            <a:r>
              <a:rPr lang="cs-CZ" sz="2400" dirty="0" smtClean="0"/>
              <a:t>).</a:t>
            </a:r>
          </a:p>
          <a:p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Economy</a:t>
            </a:r>
            <a:r>
              <a:rPr lang="cs-CZ" sz="2700" b="1" dirty="0" smtClean="0">
                <a:solidFill>
                  <a:schemeClr val="bg1"/>
                </a:solidFill>
              </a:rPr>
              <a:t> </a:t>
            </a:r>
            <a:endParaRPr lang="cs-CZ" sz="2700" b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3789363"/>
            <a:ext cx="8208912" cy="2308324"/>
          </a:xfrm>
          <a:prstGeom prst="rect">
            <a:avLst/>
          </a:prstGeom>
          <a:solidFill>
            <a:srgbClr val="FFFDB5"/>
          </a:solidFill>
        </p:spPr>
        <p:txBody>
          <a:bodyPr wrap="square">
            <a:spAutoFit/>
          </a:bodyPr>
          <a:lstStyle/>
          <a:p>
            <a:r>
              <a:rPr lang="cs-CZ" sz="2400" dirty="0" smtClean="0"/>
              <a:t>Český agrární zahraniční obchod je </a:t>
            </a:r>
            <a:r>
              <a:rPr lang="cs-CZ" sz="2400" b="1" dirty="0" smtClean="0"/>
              <a:t>dominantně orientovaný na </a:t>
            </a:r>
            <a:r>
              <a:rPr lang="cs-CZ" sz="2400" dirty="0" smtClean="0"/>
              <a:t>země EU, jejichž podíl na obratu českého agrárního zahraničního obchodu se pohybuje kolem 90%. Z neunijních (třetích) zemí  je největším partnerem tradičně Ruská federace.</a:t>
            </a:r>
          </a:p>
          <a:p>
            <a:r>
              <a:rPr lang="cs-CZ" sz="2400" dirty="0" smtClean="0"/>
              <a:t> </a:t>
            </a:r>
          </a:p>
          <a:p>
            <a:endParaRPr lang="cs-CZ" sz="2400" dirty="0"/>
          </a:p>
        </p:txBody>
      </p:sp>
      <p:pic>
        <p:nvPicPr>
          <p:cNvPr id="2049" name="Picture 1" descr="C:\Users\admin\AppData\Local\Microsoft\Windows\Temporary Internet Files\Content.IE5\50A7S7SI\MC90044178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700808"/>
            <a:ext cx="3707904" cy="3707904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80920" cy="4536504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sz="2400" dirty="0" smtClean="0"/>
              <a:t>In the </a:t>
            </a:r>
            <a:r>
              <a:rPr lang="en-GB" sz="2400" dirty="0" smtClean="0">
                <a:solidFill>
                  <a:srgbClr val="FF0000"/>
                </a:solidFill>
              </a:rPr>
              <a:t>Czech exports  </a:t>
            </a:r>
            <a:r>
              <a:rPr lang="en-GB" sz="2400" dirty="0" smtClean="0"/>
              <a:t>of agricultural commodities prevail  Czech</a:t>
            </a:r>
          </a:p>
          <a:p>
            <a:pPr>
              <a:buNone/>
            </a:pPr>
            <a:r>
              <a:rPr lang="en-GB" sz="2400" dirty="0" smtClean="0">
                <a:solidFill>
                  <a:srgbClr val="FF0000"/>
                </a:solidFill>
              </a:rPr>
              <a:t>processed products </a:t>
            </a:r>
          </a:p>
          <a:p>
            <a:pPr>
              <a:buNone/>
            </a:pPr>
            <a:r>
              <a:rPr lang="en-GB" sz="2400" dirty="0" smtClean="0"/>
              <a:t>(</a:t>
            </a:r>
            <a:r>
              <a:rPr lang="en-GB" sz="2400" b="1" dirty="0" smtClean="0"/>
              <a:t>beer, malt, sugar confectionery </a:t>
            </a:r>
            <a:r>
              <a:rPr lang="en-GB" sz="2400" dirty="0" smtClean="0"/>
              <a:t>not containing</a:t>
            </a:r>
          </a:p>
          <a:p>
            <a:pPr>
              <a:buNone/>
            </a:pPr>
            <a:r>
              <a:rPr lang="en-GB" sz="2400" dirty="0" smtClean="0"/>
              <a:t>cocoa, </a:t>
            </a:r>
            <a:r>
              <a:rPr lang="en-GB" sz="2400" b="1" dirty="0" smtClean="0"/>
              <a:t>milk powder</a:t>
            </a:r>
            <a:r>
              <a:rPr lang="en-GB" sz="2400" dirty="0" smtClean="0"/>
              <a:t>, artificial guts of hardened</a:t>
            </a:r>
          </a:p>
          <a:p>
            <a:pPr>
              <a:buNone/>
            </a:pPr>
            <a:r>
              <a:rPr lang="en-GB" sz="2400" dirty="0" smtClean="0"/>
              <a:t>protein).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The Czech agricultural foreign trade is </a:t>
            </a:r>
            <a:r>
              <a:rPr lang="en-GB" sz="2400" b="1" dirty="0" smtClean="0"/>
              <a:t>predominantly</a:t>
            </a:r>
          </a:p>
          <a:p>
            <a:pPr>
              <a:buNone/>
            </a:pPr>
            <a:r>
              <a:rPr lang="en-GB" sz="2400" b="1" dirty="0" smtClean="0"/>
              <a:t>oriented on</a:t>
            </a:r>
            <a:r>
              <a:rPr lang="en-GB" sz="2400" dirty="0" smtClean="0"/>
              <a:t> partners from EU, the share of the </a:t>
            </a:r>
            <a:r>
              <a:rPr lang="en-GB" sz="2400" b="1" dirty="0" smtClean="0"/>
              <a:t>EU</a:t>
            </a:r>
          </a:p>
          <a:p>
            <a:pPr>
              <a:buNone/>
            </a:pPr>
            <a:r>
              <a:rPr lang="en-GB" sz="2400" b="1" dirty="0" smtClean="0"/>
              <a:t>countries</a:t>
            </a:r>
            <a:r>
              <a:rPr lang="en-GB" sz="2400" dirty="0" smtClean="0"/>
              <a:t> within the Czech agricultural foreign</a:t>
            </a:r>
          </a:p>
          <a:p>
            <a:pPr>
              <a:buNone/>
            </a:pPr>
            <a:r>
              <a:rPr lang="en-GB" sz="2400" dirty="0" smtClean="0"/>
              <a:t>trade amounts </a:t>
            </a:r>
            <a:r>
              <a:rPr lang="en-GB" sz="2400" b="1" dirty="0" smtClean="0"/>
              <a:t>90% </a:t>
            </a:r>
            <a:r>
              <a:rPr lang="en-GB" sz="2400" dirty="0" smtClean="0"/>
              <a:t>permanently. Among </a:t>
            </a:r>
            <a:r>
              <a:rPr lang="en-GB" sz="2400" b="1" dirty="0" smtClean="0"/>
              <a:t>third countries</a:t>
            </a:r>
            <a:r>
              <a:rPr lang="en-GB" sz="2400" dirty="0" smtClean="0"/>
              <a:t>, the</a:t>
            </a:r>
          </a:p>
          <a:p>
            <a:pPr>
              <a:buNone/>
            </a:pPr>
            <a:r>
              <a:rPr lang="en-GB" sz="2400" dirty="0" smtClean="0"/>
              <a:t>largest partner is traditionally </a:t>
            </a:r>
            <a:r>
              <a:rPr lang="en-GB" sz="2400" b="1" dirty="0" smtClean="0"/>
              <a:t>Russian Federation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ln w="381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HISTORY </a:t>
            </a:r>
            <a:br>
              <a:rPr lang="cs-CZ" b="1" dirty="0" smtClean="0"/>
            </a:b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532859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2600" dirty="0" smtClean="0"/>
              <a:t>	</a:t>
            </a:r>
            <a:r>
              <a:rPr lang="en-GB" sz="2800" b="1" u="sng" dirty="0" smtClean="0"/>
              <a:t>Breaking points of our history listed in the Czech Calendar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/>
              <a:t>January 1  (New Year)</a:t>
            </a:r>
          </a:p>
          <a:p>
            <a:pPr>
              <a:buNone/>
            </a:pPr>
            <a:r>
              <a:rPr lang="en-GB" sz="2800" dirty="0" smtClean="0"/>
              <a:t>	</a:t>
            </a:r>
            <a:r>
              <a:rPr lang="en-GB" sz="2800" b="1" dirty="0" smtClean="0">
                <a:solidFill>
                  <a:srgbClr val="000000"/>
                </a:solidFill>
              </a:rPr>
              <a:t>1993 </a:t>
            </a:r>
            <a:r>
              <a:rPr lang="en-GB" sz="2800" b="1" dirty="0" smtClean="0">
                <a:solidFill>
                  <a:srgbClr val="FF0000"/>
                </a:solidFill>
              </a:rPr>
              <a:t>Restoration of the independent Czech State </a:t>
            </a:r>
          </a:p>
          <a:p>
            <a:pPr>
              <a:buNone/>
            </a:pPr>
            <a:r>
              <a:rPr lang="en-GB" sz="2800" b="1" dirty="0" smtClean="0">
                <a:solidFill>
                  <a:srgbClr val="FF0000"/>
                </a:solidFill>
              </a:rPr>
              <a:t>	</a:t>
            </a:r>
            <a:r>
              <a:rPr lang="en-GB" sz="2800" dirty="0" smtClean="0"/>
              <a:t>(Czechoslovakia </a:t>
            </a:r>
            <a:r>
              <a:rPr lang="en-GB" sz="2800" b="1" dirty="0" smtClean="0"/>
              <a:t>split</a:t>
            </a:r>
            <a:r>
              <a:rPr lang="en-GB" sz="2800" dirty="0" smtClean="0"/>
              <a:t> into the Czech and Slovak states) 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/>
              <a:t>May 8</a:t>
            </a:r>
          </a:p>
          <a:p>
            <a:pPr>
              <a:buNone/>
            </a:pPr>
            <a:r>
              <a:rPr lang="en-GB" sz="2800" dirty="0" smtClean="0"/>
              <a:t>	 </a:t>
            </a:r>
            <a:r>
              <a:rPr lang="en-GB" sz="2800" b="1" dirty="0" smtClean="0">
                <a:solidFill>
                  <a:srgbClr val="000000"/>
                </a:solidFill>
              </a:rPr>
              <a:t>1945 </a:t>
            </a:r>
            <a:r>
              <a:rPr lang="en-GB" sz="2800" b="1" dirty="0" smtClean="0">
                <a:solidFill>
                  <a:srgbClr val="FF0000"/>
                </a:solidFill>
              </a:rPr>
              <a:t>Liberation Day</a:t>
            </a:r>
          </a:p>
          <a:p>
            <a:pPr>
              <a:buNone/>
            </a:pPr>
            <a:r>
              <a:rPr lang="en-GB" sz="2800" b="1" dirty="0" smtClean="0">
                <a:solidFill>
                  <a:srgbClr val="FF0000"/>
                </a:solidFill>
              </a:rPr>
              <a:t>	</a:t>
            </a:r>
            <a:r>
              <a:rPr lang="en-GB" sz="2800" dirty="0" smtClean="0"/>
              <a:t>The Germans agreed to a surrender, the country was liberated from Nazi occupation (1939 – 1945); end of Word War II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/>
              <a:t>July 5</a:t>
            </a:r>
          </a:p>
          <a:p>
            <a:pPr>
              <a:buNone/>
            </a:pPr>
            <a:r>
              <a:rPr lang="en-GB" sz="2800" dirty="0" smtClean="0"/>
              <a:t>	</a:t>
            </a:r>
            <a:r>
              <a:rPr lang="en-GB" sz="2800" b="1" dirty="0" smtClean="0"/>
              <a:t>863 </a:t>
            </a:r>
            <a:r>
              <a:rPr lang="en-GB" sz="2800" b="1" dirty="0" smtClean="0">
                <a:solidFill>
                  <a:srgbClr val="FF0000"/>
                </a:solidFill>
              </a:rPr>
              <a:t>St. Cyril and St. Methodius Day</a:t>
            </a:r>
          </a:p>
          <a:p>
            <a:pPr>
              <a:buNone/>
            </a:pPr>
            <a:r>
              <a:rPr lang="en-GB" sz="2800" b="1" dirty="0" smtClean="0">
                <a:solidFill>
                  <a:srgbClr val="FF0000"/>
                </a:solidFill>
              </a:rPr>
              <a:t>	</a:t>
            </a:r>
            <a:r>
              <a:rPr lang="en-GB" sz="2800" dirty="0" smtClean="0"/>
              <a:t>(Cyril is his monastic name, he was originally called </a:t>
            </a:r>
            <a:r>
              <a:rPr lang="en-GB" sz="2800" dirty="0" err="1" smtClean="0"/>
              <a:t>Constantin</a:t>
            </a:r>
            <a:r>
              <a:rPr lang="en-GB" sz="2800" dirty="0" smtClean="0"/>
              <a:t>)</a:t>
            </a:r>
          </a:p>
          <a:p>
            <a:pPr>
              <a:buNone/>
            </a:pPr>
            <a:r>
              <a:rPr lang="en-GB" sz="2800" dirty="0" smtClean="0"/>
              <a:t>	They came to Moravia and brought  </a:t>
            </a:r>
            <a:r>
              <a:rPr lang="en-GB" sz="2800" b="1" dirty="0" smtClean="0"/>
              <a:t>Christianity </a:t>
            </a:r>
            <a:r>
              <a:rPr lang="en-GB" sz="2800" dirty="0" smtClean="0"/>
              <a:t>to Slavs. </a:t>
            </a:r>
            <a:r>
              <a:rPr lang="en-GB" sz="2800" dirty="0" err="1" smtClean="0"/>
              <a:t>Constantin</a:t>
            </a:r>
            <a:r>
              <a:rPr lang="en-GB" sz="2800" dirty="0" smtClean="0"/>
              <a:t>  (later Cyril) put together an artificial language  - Old Slavonic and created special script for it (</a:t>
            </a:r>
            <a:r>
              <a:rPr lang="en-GB" sz="2800" dirty="0" err="1" smtClean="0"/>
              <a:t>Glagolitic</a:t>
            </a:r>
            <a:r>
              <a:rPr lang="en-GB" sz="2800" dirty="0" smtClean="0"/>
              <a:t>).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400" dirty="0" smtClean="0"/>
              <a:t>July 6</a:t>
            </a:r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2400" b="1" dirty="0" smtClean="0"/>
              <a:t>1415 </a:t>
            </a:r>
            <a:r>
              <a:rPr lang="en-GB" sz="2400" b="1" dirty="0" smtClean="0">
                <a:solidFill>
                  <a:srgbClr val="FF0000"/>
                </a:solidFill>
              </a:rPr>
              <a:t>Jan Hus (John Huss) Day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	</a:t>
            </a:r>
            <a:r>
              <a:rPr lang="en-GB" sz="2400" dirty="0" smtClean="0"/>
              <a:t>He was condemned in an </a:t>
            </a:r>
            <a:r>
              <a:rPr lang="en-GB" sz="2400" dirty="0" err="1" smtClean="0"/>
              <a:t>inquision</a:t>
            </a:r>
            <a:r>
              <a:rPr lang="en-GB" sz="2400" dirty="0" smtClean="0"/>
              <a:t> trial in Constance for the effort to </a:t>
            </a:r>
            <a:r>
              <a:rPr lang="en-GB" sz="2400" b="1" dirty="0" smtClean="0"/>
              <a:t>reform the Christendom </a:t>
            </a:r>
            <a:r>
              <a:rPr lang="en-GB" sz="2400" dirty="0" smtClean="0"/>
              <a:t>and burned at the stake as a </a:t>
            </a:r>
            <a:r>
              <a:rPr lang="en-GB" sz="2400" dirty="0" err="1" smtClean="0"/>
              <a:t>heritic</a:t>
            </a:r>
            <a:r>
              <a:rPr lang="en-GB" sz="2400" dirty="0" smtClean="0"/>
              <a:t>. His followers later fought  in </a:t>
            </a:r>
            <a:r>
              <a:rPr lang="en-GB" sz="2400" dirty="0" err="1" smtClean="0"/>
              <a:t>Hussite</a:t>
            </a:r>
            <a:r>
              <a:rPr lang="en-GB" sz="2400" dirty="0" smtClean="0"/>
              <a:t> wars.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September 28</a:t>
            </a:r>
          </a:p>
          <a:p>
            <a:pPr>
              <a:buNone/>
            </a:pPr>
            <a:r>
              <a:rPr lang="en-GB" sz="2400" b="1" dirty="0" smtClean="0"/>
              <a:t>	935  (some sources 929) </a:t>
            </a:r>
            <a:r>
              <a:rPr lang="en-GB" sz="2400" b="1" dirty="0" smtClean="0">
                <a:solidFill>
                  <a:srgbClr val="FF0000"/>
                </a:solidFill>
              </a:rPr>
              <a:t>St. Wenceslas Day  - Czech Statehood Day </a:t>
            </a:r>
            <a:r>
              <a:rPr lang="en-GB" sz="2400" dirty="0" smtClean="0">
                <a:solidFill>
                  <a:srgbClr val="FF0000"/>
                </a:solidFill>
              </a:rPr>
              <a:t>(St. W. – patron saint of the Czech Nation)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	</a:t>
            </a:r>
            <a:r>
              <a:rPr lang="en-GB" sz="2400" dirty="0" smtClean="0"/>
              <a:t>Prince Wenceslas from </a:t>
            </a:r>
            <a:r>
              <a:rPr lang="en-GB" sz="2400" dirty="0" err="1" smtClean="0"/>
              <a:t>Přemyslid</a:t>
            </a:r>
            <a:r>
              <a:rPr lang="en-GB" sz="2400" dirty="0" smtClean="0"/>
              <a:t> dynasty, son of </a:t>
            </a:r>
            <a:r>
              <a:rPr lang="en-GB" sz="2400" dirty="0" err="1" smtClean="0"/>
              <a:t>Vratislav</a:t>
            </a:r>
            <a:r>
              <a:rPr lang="en-GB" sz="2400" dirty="0" smtClean="0"/>
              <a:t> I,   was murdered by his brother </a:t>
            </a:r>
            <a:r>
              <a:rPr lang="en-GB" sz="2400" dirty="0" err="1" smtClean="0"/>
              <a:t>Boleslav</a:t>
            </a:r>
            <a:r>
              <a:rPr lang="en-GB" sz="2400" dirty="0" smtClean="0"/>
              <a:t> at the stronghold of </a:t>
            </a:r>
            <a:r>
              <a:rPr lang="en-GB" sz="2400" dirty="0" err="1" smtClean="0"/>
              <a:t>Boleslav</a:t>
            </a:r>
            <a:r>
              <a:rPr lang="en-GB" sz="2400" dirty="0" smtClean="0"/>
              <a:t> ( today </a:t>
            </a:r>
            <a:r>
              <a:rPr lang="en-GB" sz="2400" dirty="0" err="1" smtClean="0"/>
              <a:t>Stará</a:t>
            </a:r>
            <a:r>
              <a:rPr lang="en-GB" sz="2400" dirty="0" smtClean="0"/>
              <a:t> </a:t>
            </a:r>
            <a:r>
              <a:rPr lang="en-GB" sz="2400" dirty="0" err="1" smtClean="0"/>
              <a:t>Boleslav</a:t>
            </a:r>
            <a:r>
              <a:rPr lang="en-GB" sz="2400" dirty="0" smtClean="0"/>
              <a:t>)</a:t>
            </a: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HISTORY </a:t>
            </a:r>
            <a:br>
              <a:rPr lang="cs-CZ" b="1" dirty="0" smtClean="0"/>
            </a:b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400" dirty="0" smtClean="0"/>
              <a:t>October 28 </a:t>
            </a:r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2400" b="1" dirty="0" smtClean="0"/>
              <a:t>1918 </a:t>
            </a:r>
            <a:r>
              <a:rPr lang="en-GB" sz="2400" b="1" dirty="0" smtClean="0">
                <a:solidFill>
                  <a:srgbClr val="FF0000"/>
                </a:solidFill>
              </a:rPr>
              <a:t>Czechoslovak </a:t>
            </a:r>
            <a:r>
              <a:rPr lang="en-GB" sz="2400" b="1" dirty="0" err="1" smtClean="0">
                <a:solidFill>
                  <a:srgbClr val="FF0000"/>
                </a:solidFill>
              </a:rPr>
              <a:t>Independ</a:t>
            </a:r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r>
              <a:rPr lang="en-GB" sz="2400" b="1" dirty="0" err="1" smtClean="0">
                <a:solidFill>
                  <a:srgbClr val="FF0000"/>
                </a:solidFill>
              </a:rPr>
              <a:t>nce</a:t>
            </a:r>
            <a:r>
              <a:rPr lang="en-GB" sz="2400" b="1" dirty="0" smtClean="0">
                <a:solidFill>
                  <a:srgbClr val="FF0000"/>
                </a:solidFill>
              </a:rPr>
              <a:t> Day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	</a:t>
            </a:r>
          </a:p>
          <a:p>
            <a:pPr>
              <a:buNone/>
            </a:pPr>
            <a:endParaRPr lang="en-GB" sz="24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	</a:t>
            </a:r>
            <a:r>
              <a:rPr lang="en-GB" sz="2400" dirty="0" smtClean="0"/>
              <a:t>The Austro-Hungarian Empire disintegrated and the </a:t>
            </a:r>
            <a:r>
              <a:rPr lang="en-GB" sz="2400" dirty="0" err="1" smtClean="0"/>
              <a:t>independ</a:t>
            </a:r>
            <a:r>
              <a:rPr lang="cs-CZ" sz="2400" dirty="0" smtClean="0"/>
              <a:t>e</a:t>
            </a:r>
            <a:r>
              <a:rPr lang="en-GB" sz="2400" dirty="0" err="1" smtClean="0"/>
              <a:t>nce</a:t>
            </a:r>
            <a:r>
              <a:rPr lang="en-GB" sz="2400" dirty="0" smtClean="0"/>
              <a:t> of Czechs and Slovaks  was o</a:t>
            </a:r>
            <a:r>
              <a:rPr lang="cs-CZ" sz="2400" dirty="0" smtClean="0"/>
              <a:t>f</a:t>
            </a:r>
            <a:r>
              <a:rPr lang="en-GB" sz="2400" dirty="0" err="1" smtClean="0"/>
              <a:t>ficially</a:t>
            </a:r>
            <a:r>
              <a:rPr lang="en-GB" sz="2400" dirty="0" smtClean="0"/>
              <a:t> declared in Wenceslas Square. </a:t>
            </a:r>
            <a:r>
              <a:rPr lang="en-GB" sz="2400" b="1" dirty="0" err="1" smtClean="0"/>
              <a:t>Tomáš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Garrigue</a:t>
            </a:r>
            <a:r>
              <a:rPr lang="en-GB" sz="2400" b="1" dirty="0" smtClean="0"/>
              <a:t> Masaryk </a:t>
            </a:r>
            <a:r>
              <a:rPr lang="en-GB" sz="2400" dirty="0" smtClean="0"/>
              <a:t>was elected </a:t>
            </a:r>
            <a:r>
              <a:rPr lang="en-GB" sz="2400" b="1" dirty="0" smtClean="0"/>
              <a:t> </a:t>
            </a:r>
            <a:r>
              <a:rPr lang="en-GB" sz="2400" dirty="0" smtClean="0"/>
              <a:t>the first president of newly founded Czechoslovak Republic (November) . He was beloved by the Czech nation and called „President Liberator“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HISTORY </a:t>
            </a:r>
            <a:br>
              <a:rPr lang="cs-CZ" b="1" dirty="0" smtClean="0"/>
            </a:br>
            <a:endParaRPr lang="cs-CZ" sz="3600" b="1" dirty="0"/>
          </a:p>
        </p:txBody>
      </p:sp>
      <p:pic>
        <p:nvPicPr>
          <p:cNvPr id="26628" name="Picture 4" descr="http://upload.wikimedia.org/wikipedia/commons/6/6c/Tom%C3%A1%C5%A1_Garrigue_Masaryk_1925.PNG"/>
          <p:cNvPicPr>
            <a:picLocks noChangeAspect="1" noChangeArrowheads="1"/>
          </p:cNvPicPr>
          <p:nvPr/>
        </p:nvPicPr>
        <p:blipFill>
          <a:blip r:embed="rId2" cstate="print"/>
          <a:srcRect b="17008"/>
          <a:stretch>
            <a:fillRect/>
          </a:stretch>
        </p:blipFill>
        <p:spPr bwMode="auto">
          <a:xfrm>
            <a:off x="6011689" y="476672"/>
            <a:ext cx="2448272" cy="2878872"/>
          </a:xfrm>
          <a:prstGeom prst="rect">
            <a:avLst/>
          </a:prstGeom>
          <a:noFill/>
        </p:spPr>
      </p:pic>
      <p:pic>
        <p:nvPicPr>
          <p:cNvPr id="26631" name="Picture 7" descr="C:\Users\admin\AppData\Local\Microsoft\Windows\Temporary Internet Files\Content.IE5\O6DIOICF\MC9004418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88640"/>
            <a:ext cx="1797050" cy="1651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460432" y="292494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400" dirty="0" smtClean="0"/>
              <a:t>November 17 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	</a:t>
            </a:r>
            <a:r>
              <a:rPr lang="en-GB" sz="2400" b="1" dirty="0" smtClean="0"/>
              <a:t> 19</a:t>
            </a:r>
            <a:r>
              <a:rPr lang="en-GB" sz="2800" b="1" dirty="0" smtClean="0"/>
              <a:t>39 </a:t>
            </a:r>
            <a:r>
              <a:rPr lang="en-GB" sz="2400" b="1" dirty="0" smtClean="0"/>
              <a:t> </a:t>
            </a:r>
            <a:r>
              <a:rPr lang="en-GB" sz="2400" b="1" dirty="0" smtClean="0">
                <a:solidFill>
                  <a:srgbClr val="FF0000"/>
                </a:solidFill>
              </a:rPr>
              <a:t>Struggle for freedom and Democracy day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	</a:t>
            </a:r>
            <a:r>
              <a:rPr lang="en-GB" sz="2400" dirty="0" smtClean="0"/>
              <a:t>There was a clearly political dimension to the demonstration held on </a:t>
            </a:r>
            <a:r>
              <a:rPr lang="en-GB" sz="2400" b="1" dirty="0" smtClean="0"/>
              <a:t>28 October 1939 </a:t>
            </a:r>
            <a:r>
              <a:rPr lang="en-GB" sz="2400" dirty="0" smtClean="0"/>
              <a:t>to mark the anniversary of the founding of Czechoslovakia. During  the demonstration against Nazi occupation </a:t>
            </a:r>
            <a:r>
              <a:rPr lang="en-GB" sz="2400" b="1" dirty="0" smtClean="0"/>
              <a:t>Jan </a:t>
            </a:r>
            <a:r>
              <a:rPr lang="en-GB" sz="2400" b="1" dirty="0" err="1" smtClean="0"/>
              <a:t>Opletal</a:t>
            </a:r>
            <a:r>
              <a:rPr lang="en-GB" sz="2400" dirty="0" smtClean="0"/>
              <a:t> , a student of medicine, was  shot. There were further demonstrations held on the day of his funeral . This held to other Nazi  repression (the attempt to break the power of the Czech intelligentsia) and  </a:t>
            </a:r>
            <a:r>
              <a:rPr lang="en-GB" sz="2400" b="1" dirty="0" smtClean="0"/>
              <a:t>on 17 November 1939 all Czech institutions of higher education were closed</a:t>
            </a:r>
            <a:r>
              <a:rPr lang="en-GB" sz="2400" dirty="0" smtClean="0"/>
              <a:t>. Many students were taken to concentration camps and 9 leaders of the student movement were shot.</a:t>
            </a:r>
          </a:p>
          <a:p>
            <a:pPr>
              <a:buNone/>
            </a:pPr>
            <a:r>
              <a:rPr lang="en-GB" sz="2400" dirty="0" smtClean="0"/>
              <a:t>	</a:t>
            </a:r>
            <a:endParaRPr lang="en-GB" sz="2400" b="1" dirty="0" smtClean="0"/>
          </a:p>
          <a:p>
            <a:pPr>
              <a:buNone/>
            </a:pPr>
            <a:endParaRPr lang="cs-CZ" sz="2400" b="1" dirty="0" smtClean="0"/>
          </a:p>
          <a:p>
            <a:endParaRPr lang="cs-CZ" sz="24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260648"/>
            <a:ext cx="8229600" cy="936104"/>
          </a:xfrm>
          <a:prstGeom prst="rect">
            <a:avLst/>
          </a:prstGeom>
          <a:ln w="38100">
            <a:solidFill>
              <a:srgbClr val="FF0000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HISTORY </a:t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Veselý obličej 15"/>
          <p:cNvSpPr/>
          <p:nvPr/>
        </p:nvSpPr>
        <p:spPr>
          <a:xfrm>
            <a:off x="4211960" y="3501331"/>
            <a:ext cx="288032" cy="288032"/>
          </a:xfrm>
          <a:prstGeom prst="smileyFace">
            <a:avLst>
              <a:gd name="adj" fmla="val -4653"/>
            </a:avLst>
          </a:prstGeom>
          <a:solidFill>
            <a:srgbClr val="FFFDB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1" name="Veselý obličej 10"/>
          <p:cNvSpPr/>
          <p:nvPr/>
        </p:nvSpPr>
        <p:spPr>
          <a:xfrm>
            <a:off x="1187624" y="1916832"/>
            <a:ext cx="288032" cy="288032"/>
          </a:xfrm>
          <a:prstGeom prst="smileyFace">
            <a:avLst>
              <a:gd name="adj" fmla="val -4653"/>
            </a:avLst>
          </a:prstGeom>
          <a:solidFill>
            <a:srgbClr val="FFFDB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0" name="Veselý obličej 9"/>
          <p:cNvSpPr/>
          <p:nvPr/>
        </p:nvSpPr>
        <p:spPr>
          <a:xfrm>
            <a:off x="4139952" y="3356992"/>
            <a:ext cx="288032" cy="288355"/>
          </a:xfrm>
          <a:prstGeom prst="smileyFace">
            <a:avLst>
              <a:gd name="adj" fmla="val -4653"/>
            </a:avLst>
          </a:prstGeom>
          <a:solidFill>
            <a:srgbClr val="FFFDB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484783"/>
            <a:ext cx="7992888" cy="452057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400" b="1" dirty="0" smtClean="0"/>
              <a:t>1989 </a:t>
            </a:r>
            <a:r>
              <a:rPr lang="cs-CZ" sz="2400" b="1" dirty="0" err="1" smtClean="0">
                <a:solidFill>
                  <a:srgbClr val="FF0000"/>
                </a:solidFill>
              </a:rPr>
              <a:t>Struggle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for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Freedom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and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Democracy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Day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	(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b="1" dirty="0" smtClean="0"/>
              <a:t>50th </a:t>
            </a:r>
            <a:r>
              <a:rPr lang="cs-CZ" sz="2400" b="1" dirty="0" err="1" smtClean="0"/>
              <a:t>anniversary</a:t>
            </a:r>
            <a:r>
              <a:rPr lang="cs-CZ" sz="2400" b="1" dirty="0" smtClean="0"/>
              <a:t> 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execution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9 </a:t>
            </a:r>
            <a:r>
              <a:rPr lang="cs-CZ" sz="2400" dirty="0" err="1" smtClean="0"/>
              <a:t>Czech</a:t>
            </a:r>
            <a:r>
              <a:rPr lang="cs-CZ" sz="2400" dirty="0" smtClean="0"/>
              <a:t>  student </a:t>
            </a:r>
            <a:r>
              <a:rPr lang="cs-CZ" sz="2400" dirty="0" err="1" smtClean="0"/>
              <a:t>leaders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closure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universities</a:t>
            </a:r>
            <a:r>
              <a:rPr lang="cs-CZ" sz="2400" dirty="0" smtClean="0"/>
              <a:t> by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Nazis</a:t>
            </a:r>
            <a:r>
              <a:rPr lang="cs-CZ" sz="2400" dirty="0" smtClean="0"/>
              <a:t>  in 1939.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a </a:t>
            </a:r>
            <a:r>
              <a:rPr lang="cs-CZ" sz="2400" dirty="0" err="1" smtClean="0"/>
              <a:t>brutal</a:t>
            </a:r>
            <a:r>
              <a:rPr lang="cs-CZ" sz="2400" dirty="0" smtClean="0"/>
              <a:t> </a:t>
            </a:r>
            <a:r>
              <a:rPr lang="cs-CZ" sz="2400" dirty="0" err="1" smtClean="0"/>
              <a:t>act</a:t>
            </a:r>
            <a:r>
              <a:rPr lang="cs-CZ" sz="2400" dirty="0" smtClean="0"/>
              <a:t>.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whole</a:t>
            </a:r>
            <a:r>
              <a:rPr lang="cs-CZ" sz="2400" dirty="0" smtClean="0"/>
              <a:t> </a:t>
            </a:r>
            <a:r>
              <a:rPr lang="cs-CZ" sz="2400" dirty="0" err="1" smtClean="0"/>
              <a:t>world</a:t>
            </a:r>
            <a:r>
              <a:rPr lang="cs-CZ" sz="2400" dirty="0" smtClean="0"/>
              <a:t> </a:t>
            </a:r>
            <a:r>
              <a:rPr lang="cs-CZ" sz="2400" dirty="0" err="1" smtClean="0"/>
              <a:t>criticised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therefore</a:t>
            </a:r>
            <a:r>
              <a:rPr lang="cs-CZ" sz="2400" dirty="0" smtClean="0"/>
              <a:t> 17 </a:t>
            </a:r>
            <a:r>
              <a:rPr lang="cs-CZ" sz="2400" dirty="0" err="1" smtClean="0"/>
              <a:t>November</a:t>
            </a:r>
            <a:r>
              <a:rPr lang="cs-CZ" sz="2400" dirty="0" smtClean="0"/>
              <a:t> </a:t>
            </a:r>
            <a:r>
              <a:rPr lang="cs-CZ" sz="2400" dirty="0" err="1" smtClean="0"/>
              <a:t>later</a:t>
            </a:r>
            <a:r>
              <a:rPr lang="cs-CZ" sz="2400" dirty="0" smtClean="0"/>
              <a:t> </a:t>
            </a:r>
            <a:r>
              <a:rPr lang="cs-CZ" sz="2400" dirty="0" err="1" smtClean="0"/>
              <a:t>became</a:t>
            </a:r>
            <a:r>
              <a:rPr lang="cs-CZ" sz="2400" dirty="0" smtClean="0"/>
              <a:t> </a:t>
            </a:r>
            <a:r>
              <a:rPr lang="cs-CZ" sz="2400" b="1" dirty="0" err="1" smtClean="0"/>
              <a:t>International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Students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Day</a:t>
            </a:r>
            <a:r>
              <a:rPr lang="cs-CZ" sz="2400" dirty="0" smtClean="0"/>
              <a:t>.</a:t>
            </a:r>
            <a:r>
              <a:rPr lang="cs-CZ" sz="2400" b="1" dirty="0" smtClean="0">
                <a:solidFill>
                  <a:srgbClr val="FF0000"/>
                </a:solidFill>
              </a:rPr>
              <a:t>)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Many </a:t>
            </a:r>
            <a:r>
              <a:rPr lang="cs-CZ" sz="2400" dirty="0" err="1" smtClean="0"/>
              <a:t>students</a:t>
            </a:r>
            <a:r>
              <a:rPr lang="cs-CZ" sz="2400" dirty="0" smtClean="0"/>
              <a:t> </a:t>
            </a:r>
            <a:r>
              <a:rPr lang="cs-CZ" sz="2400" dirty="0" err="1" smtClean="0"/>
              <a:t>protested</a:t>
            </a:r>
            <a:r>
              <a:rPr lang="cs-CZ" sz="2400" dirty="0" smtClean="0"/>
              <a:t> </a:t>
            </a:r>
            <a:r>
              <a:rPr lang="cs-CZ" sz="2400" b="1" dirty="0" err="1" smtClean="0"/>
              <a:t>against</a:t>
            </a:r>
            <a:r>
              <a:rPr lang="cs-CZ" sz="2400" b="1" dirty="0" smtClean="0"/>
              <a:t> 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repressive</a:t>
            </a:r>
            <a:r>
              <a:rPr lang="cs-CZ" sz="2400" dirty="0" smtClean="0"/>
              <a:t> </a:t>
            </a:r>
            <a:r>
              <a:rPr lang="cs-CZ" sz="2400" b="1" dirty="0" err="1" smtClean="0"/>
              <a:t>communist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regime</a:t>
            </a:r>
            <a:r>
              <a:rPr lang="cs-CZ" sz="2400" dirty="0" smtClean="0"/>
              <a:t>.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demonstration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violently</a:t>
            </a:r>
            <a:r>
              <a:rPr lang="cs-CZ" sz="2400" dirty="0" smtClean="0"/>
              <a:t> </a:t>
            </a:r>
            <a:r>
              <a:rPr lang="cs-CZ" sz="2400" b="1" dirty="0" err="1" smtClean="0"/>
              <a:t>suppressed</a:t>
            </a:r>
            <a:r>
              <a:rPr lang="cs-CZ" sz="2400" dirty="0" smtClean="0"/>
              <a:t> by </a:t>
            </a:r>
            <a:r>
              <a:rPr lang="cs-CZ" sz="2400" dirty="0" err="1" smtClean="0"/>
              <a:t>communist</a:t>
            </a:r>
            <a:r>
              <a:rPr lang="cs-CZ" sz="2400" dirty="0" smtClean="0"/>
              <a:t> </a:t>
            </a:r>
            <a:r>
              <a:rPr lang="cs-CZ" sz="2400" dirty="0" err="1" smtClean="0"/>
              <a:t>security</a:t>
            </a:r>
            <a:r>
              <a:rPr lang="cs-CZ" sz="2400" dirty="0" smtClean="0"/>
              <a:t> </a:t>
            </a:r>
            <a:r>
              <a:rPr lang="cs-CZ" sz="2400" dirty="0" err="1" smtClean="0"/>
              <a:t>forces</a:t>
            </a:r>
            <a:r>
              <a:rPr lang="cs-CZ" sz="2400" dirty="0" smtClean="0"/>
              <a:t> </a:t>
            </a:r>
            <a:r>
              <a:rPr lang="cs-CZ" sz="2400" dirty="0" err="1" smtClean="0"/>
              <a:t>which</a:t>
            </a:r>
            <a:r>
              <a:rPr lang="cs-CZ" sz="2400" dirty="0" smtClean="0"/>
              <a:t> </a:t>
            </a:r>
            <a:r>
              <a:rPr lang="cs-CZ" sz="2400" dirty="0" err="1" smtClean="0"/>
              <a:t>provoked</a:t>
            </a:r>
            <a:r>
              <a:rPr lang="cs-CZ" sz="2400" dirty="0" smtClean="0"/>
              <a:t> a </a:t>
            </a:r>
            <a:r>
              <a:rPr lang="cs-CZ" sz="2400" dirty="0" err="1" smtClean="0"/>
              <a:t>storm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public </a:t>
            </a:r>
            <a:r>
              <a:rPr lang="cs-CZ" sz="2400" dirty="0" err="1" smtClean="0"/>
              <a:t>anger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beginning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„</a:t>
            </a:r>
            <a:r>
              <a:rPr lang="cs-CZ" sz="2400" b="1" dirty="0" smtClean="0"/>
              <a:t>Velvet </a:t>
            </a:r>
            <a:r>
              <a:rPr lang="cs-CZ" sz="2400" b="1" dirty="0" err="1" smtClean="0"/>
              <a:t>revolution</a:t>
            </a:r>
            <a:r>
              <a:rPr lang="cs-CZ" sz="2400" dirty="0" smtClean="0"/>
              <a:t>“,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process</a:t>
            </a:r>
            <a:r>
              <a:rPr lang="cs-CZ" sz="2400" dirty="0" smtClean="0"/>
              <a:t> </a:t>
            </a:r>
            <a:r>
              <a:rPr lang="cs-CZ" sz="2400" dirty="0" err="1" smtClean="0"/>
              <a:t>leading</a:t>
            </a:r>
            <a:r>
              <a:rPr lang="cs-CZ" sz="2400" dirty="0" smtClean="0"/>
              <a:t> to </a:t>
            </a:r>
            <a:r>
              <a:rPr lang="cs-CZ" sz="2400" dirty="0" err="1" smtClean="0"/>
              <a:t>democracy</a:t>
            </a:r>
            <a:r>
              <a:rPr lang="cs-CZ" sz="2400" dirty="0" smtClean="0"/>
              <a:t>.</a:t>
            </a:r>
          </a:p>
          <a:p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HISTORY </a:t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26381"/>
            <a:ext cx="8229600" cy="4525963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en-GB" sz="2400" dirty="0" smtClean="0"/>
              <a:t>The execution of 9 Czech  student leaders and the closure of the universities by the Nazis  in 1939 was a brutal act. The whole world criticised it and therefore 17 November later became </a:t>
            </a:r>
            <a:r>
              <a:rPr lang="en-GB" sz="2400" b="1" dirty="0" smtClean="0"/>
              <a:t>International Students Day</a:t>
            </a:r>
            <a:endParaRPr lang="en-GB" sz="2400" dirty="0" smtClean="0"/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November 17</a:t>
            </a:r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2400" b="1" dirty="0" smtClean="0"/>
              <a:t>19</a:t>
            </a:r>
            <a:r>
              <a:rPr lang="en-GB" sz="2800" b="1" dirty="0" smtClean="0"/>
              <a:t>89</a:t>
            </a:r>
            <a:r>
              <a:rPr lang="en-GB" sz="2400" b="1" dirty="0" smtClean="0"/>
              <a:t> </a:t>
            </a:r>
            <a:r>
              <a:rPr lang="en-GB" sz="2400" b="1" dirty="0" smtClean="0">
                <a:solidFill>
                  <a:srgbClr val="FF0000"/>
                </a:solidFill>
              </a:rPr>
              <a:t>Struggle for Freedom and Democracy Day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	</a:t>
            </a:r>
            <a:r>
              <a:rPr lang="en-GB" sz="2400" dirty="0" smtClean="0"/>
              <a:t>It was the 50th anniversary  of…	 . Many students protested against  the repressive communist regime. The leaders of communist party tried  to suppress the protest  violently  by communist security forces. That act provoked a storm of public anger and it was the beginning of the „</a:t>
            </a:r>
            <a:r>
              <a:rPr lang="en-GB" sz="2400" b="1" dirty="0" smtClean="0"/>
              <a:t>Velvet revolution</a:t>
            </a:r>
            <a:r>
              <a:rPr lang="en-GB" sz="2400" dirty="0" smtClean="0"/>
              <a:t>“, the process leading to democracy.</a:t>
            </a:r>
            <a:endParaRPr lang="en-GB" sz="2400" dirty="0"/>
          </a:p>
        </p:txBody>
      </p:sp>
      <p:sp>
        <p:nvSpPr>
          <p:cNvPr id="12" name="Veselý obličej 11"/>
          <p:cNvSpPr/>
          <p:nvPr/>
        </p:nvSpPr>
        <p:spPr>
          <a:xfrm>
            <a:off x="539552" y="1556792"/>
            <a:ext cx="288032" cy="288032"/>
          </a:xfrm>
          <a:prstGeom prst="smileyFace">
            <a:avLst>
              <a:gd name="adj" fmla="val -4653"/>
            </a:avLst>
          </a:prstGeom>
          <a:solidFill>
            <a:srgbClr val="FFFDB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  <p:sp>
        <p:nvSpPr>
          <p:cNvPr id="13" name="Veselý obličej 12"/>
          <p:cNvSpPr/>
          <p:nvPr/>
        </p:nvSpPr>
        <p:spPr>
          <a:xfrm>
            <a:off x="4788024" y="3789363"/>
            <a:ext cx="288032" cy="288032"/>
          </a:xfrm>
          <a:prstGeom prst="smileyFace">
            <a:avLst>
              <a:gd name="adj" fmla="val -4653"/>
            </a:avLst>
          </a:prstGeom>
          <a:solidFill>
            <a:srgbClr val="FFFDB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" dur="5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12" grpId="0" animBg="1"/>
      <p:bldP spid="13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785395"/>
          </a:xfrm>
          <a:solidFill>
            <a:srgbClr val="FFFDB5"/>
          </a:solidFill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en-GB" sz="2600" dirty="0" smtClean="0"/>
              <a:t>Now fill in the gaps to convince yourself you know the breaking points in the Czech history when most people (including students) in the Czech Republic have a day off to commemorate them.</a:t>
            </a:r>
            <a:endParaRPr lang="en-GB" sz="2400" dirty="0" smtClean="0"/>
          </a:p>
          <a:p>
            <a:pPr>
              <a:buNone/>
            </a:pPr>
            <a:r>
              <a:rPr lang="cs-CZ" sz="2400" b="1" dirty="0" smtClean="0"/>
              <a:t>	</a:t>
            </a:r>
            <a:r>
              <a:rPr lang="cs-CZ" sz="2800" b="1" dirty="0" smtClean="0"/>
              <a:t>……  863	</a:t>
            </a:r>
            <a:r>
              <a:rPr lang="cs-CZ" sz="2800" b="1" dirty="0" smtClean="0">
                <a:solidFill>
                  <a:srgbClr val="FF0000"/>
                </a:solidFill>
              </a:rPr>
              <a:t>………………………………………………..</a:t>
            </a:r>
          </a:p>
          <a:p>
            <a:pPr>
              <a:buNone/>
            </a:pPr>
            <a:r>
              <a:rPr lang="cs-CZ" sz="2800" b="1" dirty="0" smtClean="0"/>
              <a:t>	……  935	</a:t>
            </a:r>
            <a:r>
              <a:rPr lang="cs-CZ" sz="2800" b="1" dirty="0" smtClean="0">
                <a:solidFill>
                  <a:srgbClr val="FF0000"/>
                </a:solidFill>
              </a:rPr>
              <a:t>………………………………………………..</a:t>
            </a:r>
          </a:p>
          <a:p>
            <a:pPr>
              <a:buNone/>
            </a:pPr>
            <a:r>
              <a:rPr lang="cs-CZ" sz="2800" b="1" dirty="0" smtClean="0"/>
              <a:t>	……1415	</a:t>
            </a:r>
            <a:r>
              <a:rPr lang="cs-CZ" sz="2800" b="1" dirty="0" smtClean="0">
                <a:solidFill>
                  <a:srgbClr val="FF0000"/>
                </a:solidFill>
              </a:rPr>
              <a:t>…………………………….………………….</a:t>
            </a:r>
          </a:p>
          <a:p>
            <a:pPr>
              <a:buNone/>
            </a:pPr>
            <a:r>
              <a:rPr lang="cs-CZ" sz="2800" b="1" dirty="0" smtClean="0"/>
              <a:t>	……1918	</a:t>
            </a:r>
            <a:r>
              <a:rPr lang="cs-CZ" sz="2800" b="1" dirty="0" smtClean="0">
                <a:solidFill>
                  <a:srgbClr val="FF0000"/>
                </a:solidFill>
              </a:rPr>
              <a:t>………………………………………………..</a:t>
            </a:r>
          </a:p>
          <a:p>
            <a:pPr>
              <a:buNone/>
            </a:pPr>
            <a:r>
              <a:rPr lang="cs-CZ" sz="2800" b="1" dirty="0" smtClean="0"/>
              <a:t>	……</a:t>
            </a:r>
            <a:r>
              <a:rPr lang="cs-CZ" sz="2800" b="1" dirty="0" smtClean="0">
                <a:solidFill>
                  <a:srgbClr val="000000"/>
                </a:solidFill>
              </a:rPr>
              <a:t>1945	</a:t>
            </a:r>
            <a:r>
              <a:rPr lang="cs-CZ" sz="2800" b="1" dirty="0" smtClean="0">
                <a:solidFill>
                  <a:srgbClr val="FF0000"/>
                </a:solidFill>
              </a:rPr>
              <a:t>………………………………………………..</a:t>
            </a:r>
          </a:p>
          <a:p>
            <a:pPr>
              <a:buNone/>
            </a:pPr>
            <a:r>
              <a:rPr lang="cs-CZ" sz="2800" b="1" dirty="0" smtClean="0"/>
              <a:t>	……1939	</a:t>
            </a:r>
            <a:r>
              <a:rPr lang="cs-CZ" sz="2800" b="1" dirty="0" smtClean="0">
                <a:solidFill>
                  <a:srgbClr val="FF0000"/>
                </a:solidFill>
              </a:rPr>
              <a:t>………………………………………………..</a:t>
            </a:r>
          </a:p>
          <a:p>
            <a:pPr>
              <a:buNone/>
            </a:pPr>
            <a:r>
              <a:rPr lang="cs-CZ" sz="2800" b="1" dirty="0" smtClean="0"/>
              <a:t>	……1989	</a:t>
            </a:r>
            <a:r>
              <a:rPr lang="cs-CZ" sz="2800" b="1" dirty="0" smtClean="0">
                <a:solidFill>
                  <a:srgbClr val="FF0000"/>
                </a:solidFill>
              </a:rPr>
              <a:t>………………………………………………..</a:t>
            </a:r>
          </a:p>
          <a:p>
            <a:pPr>
              <a:buNone/>
            </a:pPr>
            <a:r>
              <a:rPr lang="cs-CZ" sz="2800" b="1" dirty="0" smtClean="0"/>
              <a:t>	.</a:t>
            </a:r>
            <a:r>
              <a:rPr lang="cs-CZ" sz="2800" b="1" dirty="0" smtClean="0">
                <a:solidFill>
                  <a:srgbClr val="000000"/>
                </a:solidFill>
              </a:rPr>
              <a:t>…..1993	</a:t>
            </a:r>
            <a:r>
              <a:rPr lang="cs-CZ" sz="2800" b="1" dirty="0" smtClean="0">
                <a:solidFill>
                  <a:srgbClr val="FF0000"/>
                </a:solidFill>
              </a:rPr>
              <a:t>………………………………………………..</a:t>
            </a:r>
            <a:endParaRPr lang="cs-CZ" sz="2400" b="1" dirty="0" smtClean="0">
              <a:solidFill>
                <a:srgbClr val="000000"/>
              </a:solidFill>
            </a:endParaRP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2564904"/>
            <a:ext cx="93610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5/7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2958366"/>
            <a:ext cx="93610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28/9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7544" y="3327698"/>
            <a:ext cx="93610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6/7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3789363"/>
            <a:ext cx="100811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28/10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4221088"/>
            <a:ext cx="93610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8/5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5373216"/>
            <a:ext cx="100811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1/1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4581128"/>
            <a:ext cx="93610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17/11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7544" y="5013176"/>
            <a:ext cx="936104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17/11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28" y="2564904"/>
            <a:ext cx="626469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St. Cyril </a:t>
            </a:r>
            <a:r>
              <a:rPr lang="cs-CZ" sz="2400" b="1" dirty="0" err="1" smtClean="0">
                <a:solidFill>
                  <a:srgbClr val="FF0000"/>
                </a:solidFill>
              </a:rPr>
              <a:t>and</a:t>
            </a:r>
            <a:r>
              <a:rPr lang="cs-CZ" sz="2400" b="1" dirty="0" smtClean="0">
                <a:solidFill>
                  <a:srgbClr val="FF0000"/>
                </a:solidFill>
              </a:rPr>
              <a:t> St. </a:t>
            </a:r>
            <a:r>
              <a:rPr lang="cs-CZ" sz="2400" b="1" dirty="0" err="1" smtClean="0">
                <a:solidFill>
                  <a:srgbClr val="FF0000"/>
                </a:solidFill>
              </a:rPr>
              <a:t>Methodius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Day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3728" y="2924944"/>
            <a:ext cx="626469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St. </a:t>
            </a:r>
            <a:r>
              <a:rPr lang="cs-CZ" sz="2400" b="1" dirty="0" err="1" smtClean="0">
                <a:solidFill>
                  <a:srgbClr val="FF0000"/>
                </a:solidFill>
              </a:rPr>
              <a:t>Wenceslas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Day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4581128"/>
            <a:ext cx="626469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Struggle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for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Freedom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and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Democracy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Day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3789363"/>
            <a:ext cx="626469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Czechoslovak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Independence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Day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4149080"/>
            <a:ext cx="626469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Liberation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Day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2123728" y="3327698"/>
            <a:ext cx="6264696" cy="4616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Jan Hus (John </a:t>
            </a:r>
            <a:r>
              <a:rPr lang="cs-CZ" sz="2400" b="1" dirty="0" err="1" smtClean="0">
                <a:solidFill>
                  <a:srgbClr val="FF0000"/>
                </a:solidFill>
              </a:rPr>
              <a:t>Huss</a:t>
            </a:r>
            <a:r>
              <a:rPr lang="cs-CZ" sz="2400" b="1" dirty="0" smtClean="0">
                <a:solidFill>
                  <a:srgbClr val="FF0000"/>
                </a:solidFill>
              </a:rPr>
              <a:t>) </a:t>
            </a:r>
            <a:r>
              <a:rPr lang="cs-CZ" sz="2400" b="1" dirty="0" err="1" smtClean="0">
                <a:solidFill>
                  <a:srgbClr val="FF0000"/>
                </a:solidFill>
              </a:rPr>
              <a:t>Day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23728" y="5373216"/>
            <a:ext cx="626469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Restoration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of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the</a:t>
            </a:r>
            <a:r>
              <a:rPr lang="cs-CZ" sz="2400" b="1" dirty="0" smtClean="0">
                <a:solidFill>
                  <a:srgbClr val="FF0000"/>
                </a:solidFill>
              </a:rPr>
              <a:t> independent </a:t>
            </a:r>
            <a:r>
              <a:rPr lang="cs-CZ" sz="2400" b="1" dirty="0" err="1" smtClean="0">
                <a:solidFill>
                  <a:srgbClr val="FF0000"/>
                </a:solidFill>
              </a:rPr>
              <a:t>Czech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State</a:t>
            </a:r>
            <a:endParaRPr lang="cs-CZ" sz="2400" dirty="0"/>
          </a:p>
        </p:txBody>
      </p:sp>
      <p:sp>
        <p:nvSpPr>
          <p:cNvPr id="21" name="Pravá složená závorka 20"/>
          <p:cNvSpPr/>
          <p:nvPr/>
        </p:nvSpPr>
        <p:spPr>
          <a:xfrm>
            <a:off x="8316416" y="4509120"/>
            <a:ext cx="155448" cy="914400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Levá složená závorka 22"/>
          <p:cNvSpPr/>
          <p:nvPr/>
        </p:nvSpPr>
        <p:spPr>
          <a:xfrm>
            <a:off x="2051720" y="4581128"/>
            <a:ext cx="155448" cy="914400"/>
          </a:xfrm>
          <a:prstGeom prst="lef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prstGeom prst="rect">
            <a:avLst/>
          </a:prstGeom>
          <a:ln w="38100">
            <a:solidFill>
              <a:srgbClr val="FF0000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HISTORY </a:t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3" grpId="0" animBg="1"/>
      <p:bldP spid="16" grpId="0" animBg="1"/>
      <p:bldP spid="17" grpId="0" animBg="1"/>
      <p:bldP spid="18" grpId="0" animBg="1"/>
      <p:bldP spid="4" grpId="0" animBg="1"/>
      <p:bldP spid="6" grpId="0" animBg="1"/>
      <p:bldP spid="7" grpId="0" animBg="1"/>
      <p:bldP spid="12" grpId="0" animBg="1"/>
      <p:bldP spid="14" grpId="0" animBg="1"/>
      <p:bldP spid="19" grpId="0" animBg="1"/>
      <p:bldP spid="2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PLACES OF INTEREST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26381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/>
              <a:t>The following hyperlink is going to take you to the</a:t>
            </a:r>
          </a:p>
          <a:p>
            <a:pPr>
              <a:buNone/>
            </a:pPr>
            <a:r>
              <a:rPr lang="en-GB" sz="2400" dirty="0" smtClean="0"/>
              <a:t>places entered to the UNESCO list of World Heritage.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539552" y="2492896"/>
            <a:ext cx="684075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?v=2YsAZHlg0RA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852936"/>
            <a:ext cx="8208912" cy="3416320"/>
          </a:xfrm>
          <a:prstGeom prst="rect">
            <a:avLst/>
          </a:prstGeom>
          <a:solidFill>
            <a:srgbClr val="FFFDB5"/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2400" b="1" dirty="0" smtClean="0">
                <a:solidFill>
                  <a:srgbClr val="002060"/>
                </a:solidFill>
              </a:rPr>
              <a:t>Did you visit any of these sites? </a:t>
            </a:r>
          </a:p>
          <a:p>
            <a:pPr>
              <a:buNone/>
            </a:pPr>
            <a:endParaRPr lang="en-GB" sz="2400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en-GB" sz="2400" b="1" dirty="0" smtClean="0">
                <a:solidFill>
                  <a:srgbClr val="002060"/>
                </a:solidFill>
              </a:rPr>
              <a:t>Which one would you like to visit and why?</a:t>
            </a:r>
          </a:p>
          <a:p>
            <a:pPr>
              <a:buNone/>
            </a:pPr>
            <a:endParaRPr lang="en-GB" sz="2400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en-GB" sz="2400" b="1" dirty="0" smtClean="0">
                <a:solidFill>
                  <a:srgbClr val="002060"/>
                </a:solidFill>
              </a:rPr>
              <a:t>Name some of them.</a:t>
            </a:r>
          </a:p>
          <a:p>
            <a:pPr>
              <a:buNone/>
            </a:pPr>
            <a:endParaRPr lang="en-GB" sz="2400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en-GB" sz="2400" b="1" dirty="0" smtClean="0">
                <a:solidFill>
                  <a:srgbClr val="002060"/>
                </a:solidFill>
              </a:rPr>
              <a:t>Which sites are worth mentioning/ visiting besides the ones showed in the video? (e.g. close to your place, natural reserves etc.) 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61071"/>
            <a:ext cx="8136904" cy="5256584"/>
          </a:xfrm>
          <a:solidFill>
            <a:schemeClr val="bg1"/>
          </a:solidFill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964353"/>
            <a:ext cx="8208912" cy="433965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Politician     </a:t>
            </a:r>
            <a:r>
              <a:rPr lang="en-GB" sz="2400" b="1" dirty="0" err="1" smtClean="0">
                <a:solidFill>
                  <a:srgbClr val="002060"/>
                </a:solidFill>
              </a:rPr>
              <a:t>Václav</a:t>
            </a:r>
            <a:r>
              <a:rPr lang="en-GB" sz="2400" b="1" dirty="0" smtClean="0">
                <a:solidFill>
                  <a:srgbClr val="002060"/>
                </a:solidFill>
              </a:rPr>
              <a:t> Havel		</a:t>
            </a:r>
            <a:r>
              <a:rPr lang="en-GB" sz="2400" dirty="0" smtClean="0"/>
              <a:t>Czech president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Inventor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Writer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Painter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Poet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Composer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Film </a:t>
            </a:r>
            <a:r>
              <a:rPr lang="en-GB" sz="2400" b="1" dirty="0" err="1" smtClean="0">
                <a:solidFill>
                  <a:srgbClr val="FF0000"/>
                </a:solidFill>
              </a:rPr>
              <a:t>direc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r>
              <a:rPr lang="en-GB" sz="2400" b="1" dirty="0" smtClean="0">
                <a:solidFill>
                  <a:srgbClr val="FF0000"/>
                </a:solidFill>
              </a:rPr>
              <a:t>or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Sportsman </a:t>
            </a:r>
          </a:p>
          <a:p>
            <a:pPr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Singer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444208" y="3140968"/>
            <a:ext cx="23484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Bedřich Smetana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47664" y="3327698"/>
            <a:ext cx="19511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My </a:t>
            </a:r>
            <a:r>
              <a:rPr lang="cs-CZ" sz="2400" dirty="0" err="1" smtClean="0"/>
              <a:t>Homeland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211960" y="2780928"/>
            <a:ext cx="24300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Markéta </a:t>
            </a:r>
            <a:r>
              <a:rPr lang="cs-CZ" sz="2400" b="1" dirty="0" err="1" smtClean="0">
                <a:solidFill>
                  <a:srgbClr val="002060"/>
                </a:solidFill>
              </a:rPr>
              <a:t>Irglová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67744" y="508518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Falling</a:t>
            </a:r>
            <a:r>
              <a:rPr lang="cs-CZ" sz="2400" dirty="0" smtClean="0"/>
              <a:t> </a:t>
            </a:r>
            <a:r>
              <a:rPr lang="cs-CZ" sz="2400" dirty="0" err="1" smtClean="0"/>
              <a:t>Slowly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588224" y="4365104"/>
            <a:ext cx="19409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Miloš Forman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1916832"/>
            <a:ext cx="16701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Amadeus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779912" y="3327698"/>
            <a:ext cx="23920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>
                <a:solidFill>
                  <a:srgbClr val="002060"/>
                </a:solidFill>
              </a:rPr>
              <a:t>Alphonse</a:t>
            </a:r>
            <a:r>
              <a:rPr lang="cs-CZ" sz="2400" b="1" dirty="0" smtClean="0">
                <a:solidFill>
                  <a:srgbClr val="002060"/>
                </a:solidFill>
              </a:rPr>
              <a:t> Mucha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5157192"/>
            <a:ext cx="387064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 smtClean="0"/>
              <a:t>poster</a:t>
            </a:r>
            <a:r>
              <a:rPr lang="cs-CZ" sz="2400" dirty="0" smtClean="0"/>
              <a:t>s</a:t>
            </a:r>
            <a:r>
              <a:rPr lang="en-US" sz="2400" dirty="0" smtClean="0"/>
              <a:t> for Sarah Bernhardt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3779912" y="4653136"/>
            <a:ext cx="23762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Otto </a:t>
            </a:r>
            <a:r>
              <a:rPr lang="cs-CZ" sz="2400" b="1" dirty="0" err="1" smtClean="0">
                <a:solidFill>
                  <a:srgbClr val="002060"/>
                </a:solidFill>
              </a:rPr>
              <a:t>Wichterle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547664" y="5877272"/>
            <a:ext cx="20882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err="1" smtClean="0"/>
              <a:t>Contact</a:t>
            </a:r>
            <a:r>
              <a:rPr lang="cs-CZ" sz="2400" dirty="0" smtClean="0"/>
              <a:t> </a:t>
            </a:r>
            <a:r>
              <a:rPr lang="cs-CZ" sz="2400" dirty="0" err="1" smtClean="0"/>
              <a:t>lenses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6300192" y="5589240"/>
            <a:ext cx="14401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Petr Čech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411760" y="4005064"/>
            <a:ext cx="29569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err="1" smtClean="0">
                <a:solidFill>
                  <a:srgbClr val="000000"/>
                </a:solidFill>
              </a:rPr>
              <a:t>footballer</a:t>
            </a:r>
            <a:r>
              <a:rPr lang="cs-CZ" sz="2400" dirty="0" smtClean="0">
                <a:solidFill>
                  <a:srgbClr val="000000"/>
                </a:solidFill>
              </a:rPr>
              <a:t>- </a:t>
            </a:r>
            <a:r>
              <a:rPr lang="cs-CZ" sz="2400" dirty="0" err="1" smtClean="0">
                <a:solidFill>
                  <a:srgbClr val="000000"/>
                </a:solidFill>
              </a:rPr>
              <a:t>goalkeeper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275856" y="5589240"/>
            <a:ext cx="17594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Karel Čapek</a:t>
            </a:r>
            <a:r>
              <a:rPr lang="cs-CZ" sz="2400" dirty="0" smtClean="0">
                <a:solidFill>
                  <a:srgbClr val="002060"/>
                </a:solidFill>
              </a:rPr>
              <a:t> 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979712" y="2636912"/>
            <a:ext cx="224349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play RUR (robot)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19936" y="3789363"/>
            <a:ext cx="22317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Jaroslav Seifert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79912" y="191683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Poems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FF0000"/>
          </a:solidFill>
        </p:spPr>
        <p:txBody>
          <a:bodyPr/>
          <a:lstStyle/>
          <a:p>
            <a:r>
              <a:rPr lang="cs-CZ" b="1" dirty="0" smtClean="0"/>
              <a:t>CULTURE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7544" y="260648"/>
            <a:ext cx="8208912" cy="1569660"/>
          </a:xfrm>
          <a:prstGeom prst="rect">
            <a:avLst/>
          </a:prstGeom>
          <a:solidFill>
            <a:srgbClr val="FFFDB5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Mention at least 5 well-known personalities from the Czech Republic and tell us what they are famous for. You can be inspired by the personalities below. Match them with their professions and work 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368 0.00532 C -0.15938 -0.01341 -0.28142 -0.07213 -0.28611 -0.10659 C -0.2908 -0.14104 -0.17865 -0.17294 -0.16233 -0.20185 C -0.14601 -0.23075 -0.18299 -0.26635 -0.18767 -0.28 C -0.19236 -0.29364 -0.1901 -0.28323 -0.1908 -0.28416 " pathEditMode="relative" rAng="0" ptsTypes="aaaaa">
                                      <p:cBhvr>
                                        <p:cTn id="12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" y="-15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527 0.00046 C -0.19201 -0.04532 -0.26875 -0.0911 -0.18489 -0.12624 C -0.10104 -0.16139 0.29132 -0.15491 0.38785 -0.21087 C 0.48438 -0.26682 0.39306 -0.40994 0.39445 -0.46243 " pathEditMode="relative" rAng="0" ptsTypes="aaaa">
                                      <p:cBhvr>
                                        <p:cTn id="14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3" y="-231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017 0.00231 C -0.15729 -0.03885 -0.21614 -0.07954 -0.22239 -0.14127 C -0.22864 -0.20301 -0.15573 -0.32046 -0.13819 -0.36763 " pathEditMode="relative" rAng="0" ptsTypes="aaa">
                                      <p:cBhvr>
                                        <p:cTn id="16" dur="5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" y="-185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26 0.00093 C -0.14774 0.01249 -0.17222 0.02405 -0.16771 0.05179 C -0.16319 0.07954 -0.16944 0.14729 -0.09618 0.16809 C -0.02291 0.1889 0.19931 0.19376 0.27205 0.17642 C 0.34479 0.15908 0.32604 0.08786 0.34028 0.06451 " pathEditMode="relative" rAng="0" ptsTypes="aaaaa">
                                      <p:cBhvr>
                                        <p:cTn id="18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" y="96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299 0.00393 C -0.1441 0.00601 -0.18577 0.0141 -0.19966 0.01665 " pathEditMode="relative" rAng="0" ptsTypes="aa">
                                      <p:cBhvr>
                                        <p:cTn id="20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" y="6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15607E-7 C -0.05434 -0.00555 -0.10868 -0.01087 -0.08402 -0.02104 C -0.05937 -0.03121 0.13455 -0.0222 0.14775 -0.06127 C 0.16094 -0.10035 0.02691 -0.21572 -0.00486 -0.25619 " pathEditMode="relative" rAng="0" ptsTypes="aaaa">
                                      <p:cBhvr>
                                        <p:cTn id="22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" y="-128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465 -0.00208 C -0.1691 -0.02381 -0.21858 -0.04555 -0.27222 -0.04416 C -0.32587 -0.04277 -0.41042 -0.00416 -0.44688 0.00648 " pathEditMode="relative" rAng="0" ptsTypes="aaa">
                                      <p:cBhvr>
                                        <p:cTn id="24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" y="-18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43 -0.00624 C -0.11962 0.05711 -0.1368 0.12047 -0.07864 0.14382 C -0.02048 0.16717 0.20243 0.11214 0.2467 0.13342 C 0.29097 0.15469 0.19705 0.24972 0.18646 0.27076 " pathEditMode="relative" ptsTypes="aaaA">
                                      <p:cBhvr>
                                        <p:cTn id="26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7341E-6 C -0.14201 0.02011 -0.26163 0.04069 -0.33958 0.06566 C -0.41753 0.09063 -0.44132 0.13202 -0.46806 0.14936 " pathEditMode="relative" rAng="0" ptsTypes="aaa">
                                      <p:cBhvr>
                                        <p:cTn id="2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" y="75"/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764 -0.00023 C -0.12847 0.0148 -0.14913 0.02983 -0.13455 0.05896 C -0.11997 0.08809 -0.07882 0.13827 -0.02031 0.17526 C 0.03819 0.21225 0.13732 0.28948 0.21614 0.28093 C 0.29496 0.27237 0.40347 0.15699 0.45278 0.12439 " pathEditMode="relative" rAng="0" ptsTypes="aaaaa">
                                      <p:cBhvr>
                                        <p:cTn id="30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9" y="145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78 -0.03306 C -0.13281 -0.0363 -0.22135 -0.06034 -0.28194 -0.05017 C -0.34253 -0.04 -0.42795 0.01203 -0.46632 0.02821 " pathEditMode="relative" rAng="0" ptsTypes="aaa">
                                      <p:cBhvr>
                                        <p:cTn id="32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" y="17"/>
                                    </p:animMotion>
                                  </p:childTnLst>
                                </p:cTn>
                              </p:par>
                              <p:par>
                                <p:cTn id="3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167 -0.05896 C -0.21806 -0.06636 -0.29445 -0.07376 -0.27171 -0.05063 C -0.24896 -0.02751 -0.05816 0.00601 -0.00504 0.08046 C 0.04809 0.15491 0.06718 0.34451 0.04722 0.39538 C 0.02725 0.44624 -0.08855 0.38705 -0.12431 0.38497 " pathEditMode="relative" rAng="0" ptsTypes="aaaaa">
                                      <p:cBhvr>
                                        <p:cTn id="34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" y="245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038 -0.00416 C -0.13368 -0.00254 -0.20052 -0.00948 -0.24861 -0.01688 C -0.2967 -0.02428 -0.33854 -0.03445 -0.36927 -0.04855 C -0.4 -0.06266 -0.41962 -0.0904 -0.43281 -0.1015 " pathEditMode="relative" rAng="0" ptsTypes="aaaa">
                                      <p:cBhvr>
                                        <p:cTn id="36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" y="-48"/>
                                    </p:animMotion>
                                  </p:childTnLst>
                                </p:cTn>
                              </p:par>
                              <p:par>
                                <p:cTn id="3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511 -0.00162 C -0.18247 -0.00809 -0.19966 -0.01434 -0.21268 -0.00162 C -0.2257 0.0111 -0.2382 0.04023 -0.24288 0.07445 C -0.24757 0.10867 -0.25868 0.16809 -0.24115 0.20324 C -0.22361 0.23838 -0.18438 0.26566 -0.13802 0.28578 C -0.09167 0.30589 -0.03073 0.34959 0.03663 0.32393 C 0.10399 0.29826 0.2283 0.1637 0.26666 0.13156 " pathEditMode="relative" ptsTypes="aaaaaaA">
                                      <p:cBhvr>
                                        <p:cTn id="38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9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6 -0.01479 C 0.146 -0.00739 0.33333 0.02012 0.39583 0.02914 " pathEditMode="relative" rAng="0" ptsTypes="aa">
                                      <p:cBhvr>
                                        <p:cTn id="4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" y="22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71676E-6 C -0.13073 0.03723 -0.26128 0.07468 -0.22222 0.12255 C -0.18316 0.17041 0.23351 0.2481 0.2349 0.2874 C 0.23629 0.32671 -0.12048 0.34359 -0.21406 0.35838 " pathEditMode="relative" rAng="0" ptsTypes="aaaa">
                                      <p:cBhvr>
                                        <p:cTn id="42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" y="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67544" y="1526381"/>
            <a:ext cx="8229600" cy="45259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CZK </a:t>
            </a:r>
            <a:r>
              <a:rPr lang="cs-CZ" sz="2400" b="1" dirty="0" smtClean="0"/>
              <a:t>5,000:</a:t>
            </a:r>
            <a:r>
              <a:rPr lang="cs-CZ" sz="2400" dirty="0" smtClean="0"/>
              <a:t> </a:t>
            </a:r>
            <a:r>
              <a:rPr lang="cs-CZ" sz="2400" b="1" dirty="0" smtClean="0"/>
              <a:t>Tomáš </a:t>
            </a:r>
            <a:r>
              <a:rPr lang="cs-CZ" sz="2400" b="1" dirty="0" err="1" smtClean="0"/>
              <a:t>Garrigue</a:t>
            </a:r>
            <a:r>
              <a:rPr lang="cs-CZ" sz="2400" b="1" dirty="0" smtClean="0"/>
              <a:t> Masaryk-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first</a:t>
            </a:r>
            <a:r>
              <a:rPr lang="cs-CZ" sz="2400" dirty="0" smtClean="0"/>
              <a:t> </a:t>
            </a:r>
            <a:r>
              <a:rPr lang="cs-CZ" sz="2400" dirty="0" err="1" smtClean="0"/>
              <a:t>Czechoslovak</a:t>
            </a:r>
            <a:r>
              <a:rPr lang="cs-CZ" sz="2400" dirty="0" smtClean="0"/>
              <a:t> president</a:t>
            </a:r>
          </a:p>
          <a:p>
            <a:r>
              <a:rPr lang="cs-CZ" sz="2400" dirty="0" smtClean="0"/>
              <a:t>CZK </a:t>
            </a:r>
            <a:r>
              <a:rPr lang="cs-CZ" sz="2400" b="1" dirty="0" smtClean="0"/>
              <a:t>2,000</a:t>
            </a:r>
            <a:r>
              <a:rPr lang="cs-CZ" sz="2400" dirty="0" smtClean="0"/>
              <a:t>: </a:t>
            </a:r>
            <a:r>
              <a:rPr lang="cs-CZ" sz="2400" b="1" dirty="0" smtClean="0"/>
              <a:t>Ema </a:t>
            </a:r>
            <a:r>
              <a:rPr lang="cs-CZ" sz="2400" b="1" dirty="0" err="1" smtClean="0"/>
              <a:t>Destinová</a:t>
            </a:r>
            <a:r>
              <a:rPr lang="cs-CZ" sz="2400" b="1" dirty="0" smtClean="0"/>
              <a:t> </a:t>
            </a:r>
            <a:r>
              <a:rPr lang="cs-CZ" sz="2400" dirty="0" smtClean="0"/>
              <a:t>– </a:t>
            </a:r>
            <a:r>
              <a:rPr lang="cs-CZ" sz="2400" dirty="0" err="1" smtClean="0"/>
              <a:t>famous</a:t>
            </a:r>
            <a:r>
              <a:rPr lang="cs-CZ" sz="2400" dirty="0" smtClean="0"/>
              <a:t> opera </a:t>
            </a:r>
            <a:r>
              <a:rPr lang="cs-CZ" sz="2400" dirty="0" err="1" smtClean="0"/>
              <a:t>singer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CZK</a:t>
            </a:r>
            <a:r>
              <a:rPr lang="cs-CZ" sz="2400" b="1" dirty="0" smtClean="0"/>
              <a:t> 1,000: František Palacký</a:t>
            </a:r>
            <a:r>
              <a:rPr lang="en-US" sz="2400" dirty="0" smtClean="0"/>
              <a:t> a Czech historian and politician, the most influential person of the Czech National Revival</a:t>
            </a:r>
            <a:endParaRPr lang="cs-CZ" sz="2400" b="1" dirty="0" smtClean="0"/>
          </a:p>
          <a:p>
            <a:r>
              <a:rPr lang="cs-CZ" sz="2400" dirty="0" smtClean="0"/>
              <a:t>CZK</a:t>
            </a:r>
            <a:r>
              <a:rPr lang="cs-CZ" sz="2400" b="1" dirty="0" smtClean="0"/>
              <a:t> 500: Božena  Němcová </a:t>
            </a:r>
            <a:r>
              <a:rPr lang="cs-CZ" sz="2400" dirty="0" smtClean="0"/>
              <a:t>– </a:t>
            </a:r>
            <a:r>
              <a:rPr lang="cs-CZ" sz="2400" dirty="0" err="1" smtClean="0"/>
              <a:t>Czech</a:t>
            </a:r>
            <a:r>
              <a:rPr lang="cs-CZ" sz="2400" dirty="0" smtClean="0"/>
              <a:t> </a:t>
            </a:r>
            <a:r>
              <a:rPr lang="cs-CZ" sz="2400" dirty="0" err="1" smtClean="0"/>
              <a:t>writer</a:t>
            </a:r>
            <a:endParaRPr lang="cs-CZ" sz="2400" dirty="0" smtClean="0"/>
          </a:p>
          <a:p>
            <a:r>
              <a:rPr lang="cs-CZ" sz="2400" dirty="0" smtClean="0"/>
              <a:t>CZK</a:t>
            </a:r>
            <a:r>
              <a:rPr lang="cs-CZ" sz="2400" b="1" dirty="0" smtClean="0"/>
              <a:t> 200: Jan Amos Komenský – </a:t>
            </a:r>
            <a:r>
              <a:rPr lang="cs-CZ" sz="2400" dirty="0" err="1" smtClean="0"/>
              <a:t>Modern</a:t>
            </a:r>
            <a:r>
              <a:rPr lang="cs-CZ" sz="2400" dirty="0" smtClean="0"/>
              <a:t> pedagogy </a:t>
            </a:r>
            <a:r>
              <a:rPr lang="cs-CZ" sz="2400" dirty="0" err="1" smtClean="0"/>
              <a:t>founder</a:t>
            </a:r>
            <a:endParaRPr lang="cs-CZ" sz="2400" dirty="0" smtClean="0"/>
          </a:p>
          <a:p>
            <a:r>
              <a:rPr lang="cs-CZ" sz="2400" dirty="0" smtClean="0"/>
              <a:t>CZK </a:t>
            </a:r>
            <a:r>
              <a:rPr lang="cs-CZ" sz="2400" b="1" dirty="0" smtClean="0"/>
              <a:t>100</a:t>
            </a:r>
            <a:r>
              <a:rPr lang="cs-CZ" sz="2400" dirty="0" smtClean="0"/>
              <a:t>: </a:t>
            </a:r>
            <a:r>
              <a:rPr lang="cs-CZ" sz="2400" dirty="0" err="1" smtClean="0"/>
              <a:t>Czech</a:t>
            </a:r>
            <a:r>
              <a:rPr lang="cs-CZ" sz="2400" dirty="0" smtClean="0"/>
              <a:t> King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Holy</a:t>
            </a:r>
            <a:r>
              <a:rPr lang="cs-CZ" sz="2400" dirty="0" smtClean="0"/>
              <a:t> Roman </a:t>
            </a:r>
            <a:r>
              <a:rPr lang="cs-CZ" sz="2400" dirty="0" err="1" smtClean="0"/>
              <a:t>Emperor</a:t>
            </a:r>
            <a:r>
              <a:rPr lang="cs-CZ" sz="2400" dirty="0" smtClean="0"/>
              <a:t> </a:t>
            </a:r>
            <a:r>
              <a:rPr lang="cs-CZ" sz="2400" b="1" dirty="0" smtClean="0"/>
              <a:t>Charles IV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611560" y="5157192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hlinkClick r:id="rId2"/>
              </a:rPr>
              <a:t>http://cs.wikipedia.org/wiki/Old%C5%99ich_Kulh%C3%A1nek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3"/>
              </a:rPr>
              <a:t>http://vlast.</a:t>
            </a:r>
            <a:r>
              <a:rPr lang="cs-CZ" sz="2400" dirty="0" err="1" smtClean="0">
                <a:hlinkClick r:id="rId3"/>
              </a:rPr>
              <a:t>cz</a:t>
            </a:r>
            <a:r>
              <a:rPr lang="cs-CZ" sz="2400" dirty="0" smtClean="0">
                <a:hlinkClick r:id="rId3"/>
              </a:rPr>
              <a:t>/platidla-</a:t>
            </a:r>
            <a:r>
              <a:rPr lang="cs-CZ" sz="2400" dirty="0" err="1" smtClean="0">
                <a:hlinkClick r:id="rId3"/>
              </a:rPr>
              <a:t>ceske</a:t>
            </a:r>
            <a:r>
              <a:rPr lang="cs-CZ" sz="2400" dirty="0" smtClean="0">
                <a:hlinkClick r:id="rId3"/>
              </a:rPr>
              <a:t>-republiky/</a:t>
            </a:r>
            <a:r>
              <a:rPr lang="cs-CZ" sz="2400" dirty="0" smtClean="0">
                <a:solidFill>
                  <a:srgbClr val="0070C0"/>
                </a:solidFill>
              </a:rPr>
              <a:t>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1484784"/>
            <a:ext cx="8208912" cy="332398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en-GB" sz="2400" dirty="0" smtClean="0"/>
              <a:t>Tip:  You can touch the picture of some </a:t>
            </a:r>
            <a:r>
              <a:rPr lang="en-GB" sz="2400" dirty="0" err="1" smtClean="0"/>
              <a:t>remar</a:t>
            </a:r>
            <a:r>
              <a:rPr lang="cs-CZ" sz="2400" dirty="0" smtClean="0"/>
              <a:t>k</a:t>
            </a:r>
            <a:r>
              <a:rPr lang="en-GB" sz="2400" dirty="0" smtClean="0"/>
              <a:t>able</a:t>
            </a:r>
          </a:p>
          <a:p>
            <a:pPr>
              <a:buNone/>
            </a:pPr>
            <a:r>
              <a:rPr lang="en-GB" sz="2400" dirty="0" smtClean="0"/>
              <a:t>personalities from our history on the Czech banknotes – who are they? Do you know them? Do you know the name of the</a:t>
            </a:r>
          </a:p>
          <a:p>
            <a:pPr>
              <a:buNone/>
            </a:pPr>
            <a:r>
              <a:rPr lang="cs-CZ" sz="2400" dirty="0" smtClean="0"/>
              <a:t>p</a:t>
            </a:r>
            <a:r>
              <a:rPr lang="en-GB" sz="2400" dirty="0" err="1" smtClean="0"/>
              <a:t>ainter</a:t>
            </a:r>
            <a:r>
              <a:rPr lang="en-GB" sz="2400" dirty="0" smtClean="0"/>
              <a:t>? The hyperlinks below will help you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dirty="0" smtClean="0"/>
              <a:t>CULTURE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611560" y="4725144"/>
            <a:ext cx="74888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atsnotes.com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catalog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banknotes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czech.html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JBCJIE2H\MC90044174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509120"/>
            <a:ext cx="2564904" cy="2348880"/>
          </a:xfrm>
          <a:prstGeom prst="rect">
            <a:avLst/>
          </a:prstGeom>
          <a:noFill/>
        </p:spPr>
      </p:pic>
      <p:pic>
        <p:nvPicPr>
          <p:cNvPr id="1028" name="Picture 4" descr="C:\Users\admin\AppData\Local\Microsoft\Windows\Temporary Internet Files\Content.IE5\50A7S7SI\MC900441786[2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340768"/>
            <a:ext cx="2743200" cy="27432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000000"/>
                </a:solidFill>
              </a:rPr>
              <a:t>CUSTOMS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en-GB" sz="2400" dirty="0" smtClean="0"/>
              <a:t>They are derived from the local conditions and </a:t>
            </a:r>
            <a:r>
              <a:rPr lang="en-GB" sz="2400" b="1" dirty="0" smtClean="0"/>
              <a:t>differ </a:t>
            </a:r>
            <a:r>
              <a:rPr lang="en-GB" sz="2400" dirty="0" smtClean="0"/>
              <a:t>in </a:t>
            </a:r>
            <a:r>
              <a:rPr lang="en-GB" sz="2400" b="1" dirty="0" smtClean="0"/>
              <a:t>the</a:t>
            </a:r>
            <a:r>
              <a:rPr lang="en-GB" sz="2400" dirty="0" smtClean="0"/>
              <a:t> </a:t>
            </a:r>
            <a:r>
              <a:rPr lang="en-GB" sz="2400" b="1" dirty="0" smtClean="0"/>
              <a:t>regions.</a:t>
            </a:r>
            <a:r>
              <a:rPr lang="en-GB" sz="2400" dirty="0" smtClean="0"/>
              <a:t> </a:t>
            </a:r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2400" b="1" dirty="0" smtClean="0">
                <a:solidFill>
                  <a:srgbClr val="FF0000"/>
                </a:solidFill>
              </a:rPr>
              <a:t>Generally</a:t>
            </a:r>
            <a:r>
              <a:rPr lang="en-GB" sz="2400" dirty="0" smtClean="0"/>
              <a:t>:</a:t>
            </a:r>
          </a:p>
          <a:p>
            <a:r>
              <a:rPr lang="en-GB" sz="2400" dirty="0" smtClean="0"/>
              <a:t>Czechs like to drink </a:t>
            </a:r>
            <a:r>
              <a:rPr lang="en-GB" sz="2400" b="1" dirty="0" smtClean="0"/>
              <a:t>beer </a:t>
            </a:r>
            <a:r>
              <a:rPr lang="en-GB" sz="2400" dirty="0" smtClean="0"/>
              <a:t> e.g. </a:t>
            </a:r>
            <a:r>
              <a:rPr lang="en-GB" sz="2400" dirty="0" err="1" smtClean="0"/>
              <a:t>Budvar</a:t>
            </a:r>
            <a:r>
              <a:rPr lang="en-GB" sz="2400" dirty="0" smtClean="0"/>
              <a:t> (brewery in </a:t>
            </a:r>
            <a:r>
              <a:rPr lang="en-GB" sz="2400" dirty="0" err="1" smtClean="0"/>
              <a:t>České</a:t>
            </a:r>
            <a:r>
              <a:rPr lang="en-GB" sz="2400" dirty="0" smtClean="0"/>
              <a:t> </a:t>
            </a:r>
            <a:r>
              <a:rPr lang="en-GB" sz="2400" dirty="0" err="1" smtClean="0"/>
              <a:t>Budějovice</a:t>
            </a:r>
            <a:r>
              <a:rPr lang="en-GB" sz="2400" dirty="0" smtClean="0"/>
              <a:t>), Pilsner </a:t>
            </a:r>
            <a:r>
              <a:rPr lang="en-GB" sz="2400" dirty="0" err="1" smtClean="0"/>
              <a:t>Urquell</a:t>
            </a:r>
            <a:r>
              <a:rPr lang="en-GB" sz="2400" dirty="0" smtClean="0"/>
              <a:t> (</a:t>
            </a:r>
            <a:r>
              <a:rPr lang="en-GB" sz="2400" dirty="0" err="1" smtClean="0"/>
              <a:t>Pilsen</a:t>
            </a:r>
            <a:r>
              <a:rPr lang="en-GB" sz="2400" dirty="0" smtClean="0"/>
              <a:t>), </a:t>
            </a:r>
            <a:r>
              <a:rPr lang="en-GB" sz="2400" dirty="0" err="1" smtClean="0"/>
              <a:t>Staropramen</a:t>
            </a:r>
            <a:r>
              <a:rPr lang="en-GB" sz="2400" dirty="0" smtClean="0"/>
              <a:t>(Prague, Ostrava- </a:t>
            </a:r>
            <a:r>
              <a:rPr lang="en-GB" sz="2400" dirty="0" err="1" smtClean="0"/>
              <a:t>Ostravar</a:t>
            </a:r>
            <a:r>
              <a:rPr lang="en-GB" sz="2400" dirty="0" smtClean="0"/>
              <a:t>), </a:t>
            </a:r>
            <a:r>
              <a:rPr lang="en-GB" sz="2400" dirty="0" err="1" smtClean="0"/>
              <a:t>Starobrno</a:t>
            </a:r>
            <a:r>
              <a:rPr lang="en-GB" sz="2400" dirty="0" smtClean="0"/>
              <a:t> (Brno);there are more than </a:t>
            </a:r>
            <a:r>
              <a:rPr lang="en-GB" sz="2400" b="1" dirty="0" smtClean="0"/>
              <a:t>200 </a:t>
            </a:r>
            <a:r>
              <a:rPr lang="en-GB" sz="2400" dirty="0" smtClean="0"/>
              <a:t>brew</a:t>
            </a:r>
            <a:r>
              <a:rPr lang="cs-CZ" sz="2400" dirty="0" smtClean="0"/>
              <a:t>e</a:t>
            </a:r>
            <a:r>
              <a:rPr lang="en-GB" sz="2400" dirty="0" err="1" smtClean="0"/>
              <a:t>ries</a:t>
            </a:r>
            <a:r>
              <a:rPr lang="en-GB" sz="2400" dirty="0" smtClean="0"/>
              <a:t> in the CZ. The Czech Republic has the highest beer consumption per capita in the world.</a:t>
            </a:r>
          </a:p>
          <a:p>
            <a:r>
              <a:rPr lang="en-GB" sz="2400" dirty="0" smtClean="0"/>
              <a:t>Moravians like to drink </a:t>
            </a:r>
            <a:r>
              <a:rPr lang="en-GB" sz="2400" b="1" dirty="0" smtClean="0"/>
              <a:t>wine </a:t>
            </a:r>
            <a:r>
              <a:rPr lang="en-GB" sz="2400" dirty="0" smtClean="0"/>
              <a:t>(Moravian sub- regions : </a:t>
            </a:r>
            <a:r>
              <a:rPr lang="en-GB" sz="2400" dirty="0" err="1" smtClean="0"/>
              <a:t>Znojmo</a:t>
            </a:r>
            <a:r>
              <a:rPr lang="en-GB" sz="2400" dirty="0" smtClean="0"/>
              <a:t>, </a:t>
            </a:r>
            <a:r>
              <a:rPr lang="en-GB" sz="2400" dirty="0" err="1" smtClean="0"/>
              <a:t>Mikulov</a:t>
            </a:r>
            <a:r>
              <a:rPr lang="en-GB" sz="2400" dirty="0" smtClean="0"/>
              <a:t>, </a:t>
            </a:r>
            <a:r>
              <a:rPr lang="en-GB" sz="2400" dirty="0" err="1" smtClean="0"/>
              <a:t>Velké</a:t>
            </a:r>
            <a:r>
              <a:rPr lang="en-GB" sz="2400" dirty="0" smtClean="0"/>
              <a:t> </a:t>
            </a:r>
            <a:r>
              <a:rPr lang="en-GB" sz="2400" dirty="0" err="1" smtClean="0"/>
              <a:t>Pavlovice</a:t>
            </a:r>
            <a:r>
              <a:rPr lang="en-GB" sz="2400" dirty="0" smtClean="0"/>
              <a:t>, </a:t>
            </a:r>
            <a:r>
              <a:rPr lang="en-GB" sz="2400" dirty="0" err="1" smtClean="0"/>
              <a:t>Slovácko</a:t>
            </a:r>
            <a:r>
              <a:rPr lang="en-GB" sz="2400" dirty="0" smtClean="0"/>
              <a:t>; Bohemian sub-regions: </a:t>
            </a:r>
            <a:r>
              <a:rPr lang="en-GB" sz="2400" dirty="0" err="1" smtClean="0"/>
              <a:t>Mělník</a:t>
            </a:r>
            <a:r>
              <a:rPr lang="en-GB" sz="2400" dirty="0" smtClean="0"/>
              <a:t> ,</a:t>
            </a:r>
            <a:r>
              <a:rPr lang="en-GB" sz="2400" dirty="0" err="1" smtClean="0"/>
              <a:t>Litoměřice</a:t>
            </a:r>
            <a:r>
              <a:rPr lang="en-GB" sz="2400" dirty="0" smtClean="0"/>
              <a:t> ) 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8" name="Picture 20" descr="C:\Users\admin\AppData\Local\Microsoft\Windows\Temporary Internet Files\Content.IE5\XIR72M1C\MC90044174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697289"/>
            <a:ext cx="2160711" cy="2160711"/>
          </a:xfrm>
          <a:prstGeom prst="rect">
            <a:avLst/>
          </a:prstGeom>
          <a:noFill/>
        </p:spPr>
      </p:pic>
      <p:pic>
        <p:nvPicPr>
          <p:cNvPr id="2057" name="Picture 9" descr="C:\Users\admin\AppData\Local\Microsoft\Windows\Temporary Internet Files\Content.IE5\C5W0027H\MP90038540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453059"/>
            <a:ext cx="1800200" cy="2336304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26381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sz="2400" b="1" dirty="0" smtClean="0">
                <a:solidFill>
                  <a:schemeClr val="bg1"/>
                </a:solidFill>
              </a:rPr>
              <a:t>For breakfast  </a:t>
            </a:r>
            <a:r>
              <a:rPr lang="en-GB" sz="2400" dirty="0" smtClean="0"/>
              <a:t>as well  as at work people usually drink </a:t>
            </a:r>
            <a:r>
              <a:rPr lang="en-GB" sz="2400" b="1" dirty="0" smtClean="0"/>
              <a:t>tea,</a:t>
            </a:r>
            <a:r>
              <a:rPr lang="en-GB" sz="2400" dirty="0" smtClean="0"/>
              <a:t>  or </a:t>
            </a:r>
            <a:r>
              <a:rPr lang="en-GB" sz="2400" b="1" u="sng" dirty="0" smtClean="0">
                <a:solidFill>
                  <a:schemeClr val="bg1"/>
                </a:solidFill>
              </a:rPr>
              <a:t>coffee</a:t>
            </a:r>
            <a:r>
              <a:rPr lang="en-GB" sz="2400" b="1" dirty="0" smtClean="0">
                <a:solidFill>
                  <a:schemeClr val="bg1"/>
                </a:solidFill>
              </a:rPr>
              <a:t> with or </a:t>
            </a:r>
            <a:r>
              <a:rPr lang="en-GB" sz="2400" dirty="0" smtClean="0"/>
              <a:t>without milk and sugar.</a:t>
            </a:r>
          </a:p>
          <a:p>
            <a:pPr lvl="5">
              <a:buNone/>
            </a:pPr>
            <a:r>
              <a:rPr lang="en-GB" sz="2400" dirty="0" smtClean="0"/>
              <a:t>They  have roll or slice of brown </a:t>
            </a:r>
          </a:p>
          <a:p>
            <a:pPr lvl="5">
              <a:buNone/>
            </a:pPr>
            <a:r>
              <a:rPr lang="en-GB" sz="2400" dirty="0" smtClean="0"/>
              <a:t>bread, butter and some salami </a:t>
            </a:r>
          </a:p>
          <a:p>
            <a:pPr lvl="5">
              <a:buNone/>
            </a:pPr>
            <a:r>
              <a:rPr lang="en-GB" sz="2400" dirty="0" smtClean="0"/>
              <a:t>or cheese. Those who can get</a:t>
            </a:r>
          </a:p>
          <a:p>
            <a:pPr lvl="5">
              <a:buNone/>
            </a:pPr>
            <a:r>
              <a:rPr lang="en-GB" sz="2400" dirty="0" smtClean="0"/>
              <a:t>fresh morning  pastry enjoy it.</a:t>
            </a:r>
          </a:p>
          <a:p>
            <a:pPr lvl="5">
              <a:buNone/>
            </a:pPr>
            <a:r>
              <a:rPr lang="en-GB" sz="2400" dirty="0" smtClean="0"/>
              <a:t>More popular with children are becoming</a:t>
            </a:r>
          </a:p>
          <a:p>
            <a:pPr lvl="5">
              <a:buNone/>
            </a:pPr>
            <a:r>
              <a:rPr lang="en-GB" sz="2400" b="1" dirty="0" smtClean="0"/>
              <a:t>cereals</a:t>
            </a:r>
            <a:r>
              <a:rPr lang="en-GB" sz="2400" dirty="0" smtClean="0"/>
              <a:t> with milk. When Czechs have a break</a:t>
            </a:r>
          </a:p>
          <a:p>
            <a:pPr lvl="5">
              <a:buNone/>
            </a:pPr>
            <a:r>
              <a:rPr lang="en-GB" sz="2400" dirty="0" smtClean="0"/>
              <a:t>they have for snack </a:t>
            </a:r>
            <a:r>
              <a:rPr lang="en-GB" sz="2400" b="1" dirty="0" smtClean="0"/>
              <a:t>sandwiches</a:t>
            </a:r>
            <a:r>
              <a:rPr lang="en-GB" sz="2400" dirty="0" smtClean="0"/>
              <a:t> or</a:t>
            </a:r>
          </a:p>
          <a:p>
            <a:pPr lvl="5">
              <a:buNone/>
            </a:pPr>
            <a:endParaRPr lang="en-GB" sz="2400" dirty="0" smtClean="0"/>
          </a:p>
          <a:p>
            <a:pPr lvl="5">
              <a:buNone/>
            </a:pPr>
            <a:r>
              <a:rPr lang="en-GB" sz="2400" dirty="0" smtClean="0"/>
              <a:t>or </a:t>
            </a:r>
            <a:r>
              <a:rPr lang="en-GB" sz="2400" b="1" dirty="0" smtClean="0"/>
              <a:t>open</a:t>
            </a:r>
            <a:r>
              <a:rPr lang="en-GB" sz="2400" dirty="0" smtClean="0"/>
              <a:t> sandwiches.</a:t>
            </a:r>
          </a:p>
          <a:p>
            <a:pPr lvl="4">
              <a:buNone/>
            </a:pPr>
            <a:endParaRPr lang="cs-CZ" sz="2200" dirty="0" smtClean="0"/>
          </a:p>
          <a:p>
            <a:pPr>
              <a:buNone/>
            </a:pPr>
            <a:endParaRPr lang="cs-CZ" sz="3400" dirty="0" smtClean="0"/>
          </a:p>
          <a:p>
            <a:pPr>
              <a:buNone/>
            </a:pPr>
            <a:endParaRPr lang="cs-CZ" sz="3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8" name="Picture 10" descr="C:\Users\admin\AppData\Local\Microsoft\Windows\Temporary Internet Files\Content.IE5\NL7APO03\MP90043048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149080"/>
            <a:ext cx="1944862" cy="1944862"/>
          </a:xfrm>
          <a:prstGeom prst="rect">
            <a:avLst/>
          </a:prstGeom>
          <a:noFill/>
        </p:spPr>
      </p:pic>
      <p:pic>
        <p:nvPicPr>
          <p:cNvPr id="2055" name="Picture 7" descr="C:\Users\admin\AppData\Local\Microsoft\Windows\Temporary Internet Files\Content.IE5\C5W0027H\MP90032106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1916832"/>
            <a:ext cx="1614079" cy="2262727"/>
          </a:xfrm>
          <a:prstGeom prst="rect">
            <a:avLst/>
          </a:prstGeom>
          <a:noFill/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000000"/>
                </a:solidFill>
              </a:rPr>
              <a:t>CUSTOMS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24" name="Šipka doleva 23"/>
          <p:cNvSpPr/>
          <p:nvPr/>
        </p:nvSpPr>
        <p:spPr>
          <a:xfrm>
            <a:off x="2627784" y="4293096"/>
            <a:ext cx="1152128" cy="360040"/>
          </a:xfrm>
          <a:prstGeom prst="leftArrow">
            <a:avLst>
              <a:gd name="adj1" fmla="val 58063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843808" y="5517232"/>
            <a:ext cx="2448272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Obložené chlebíčky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>
            <a:off x="5292080" y="4509120"/>
            <a:ext cx="2592288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/>
              <a:t>obložené přiklopené housky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686800" cy="4569371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en-GB" sz="2400" dirty="0" smtClean="0"/>
              <a:t>Generally, </a:t>
            </a:r>
            <a:r>
              <a:rPr lang="en-GB" sz="2400" b="1" dirty="0" smtClean="0">
                <a:solidFill>
                  <a:srgbClr val="FF0000"/>
                </a:solidFill>
              </a:rPr>
              <a:t>Czech </a:t>
            </a:r>
            <a:r>
              <a:rPr lang="en-GB" sz="2400" b="1" dirty="0" err="1" smtClean="0">
                <a:solidFill>
                  <a:srgbClr val="FF0000"/>
                </a:solidFill>
              </a:rPr>
              <a:t>quisine</a:t>
            </a:r>
            <a:r>
              <a:rPr lang="en-GB" sz="2400" b="1" dirty="0" smtClean="0">
                <a:solidFill>
                  <a:srgbClr val="FF0000"/>
                </a:solidFill>
              </a:rPr>
              <a:t> </a:t>
            </a:r>
            <a:r>
              <a:rPr lang="en-GB" sz="2400" dirty="0" smtClean="0"/>
              <a:t>is too  </a:t>
            </a:r>
            <a:r>
              <a:rPr lang="en-GB" sz="2400" b="1" dirty="0" smtClean="0"/>
              <a:t>fatty </a:t>
            </a:r>
            <a:r>
              <a:rPr lang="en-GB" sz="2400" dirty="0" smtClean="0"/>
              <a:t> and  </a:t>
            </a:r>
            <a:r>
              <a:rPr lang="en-GB" sz="2400" b="1" dirty="0" smtClean="0"/>
              <a:t>sugary.</a:t>
            </a: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r>
              <a:rPr lang="en-GB" sz="2400" dirty="0" smtClean="0"/>
              <a:t>Traditional dish consists of  </a:t>
            </a:r>
            <a:r>
              <a:rPr lang="en-GB" sz="2400" b="1" dirty="0" smtClean="0"/>
              <a:t>roast   pork     </a:t>
            </a:r>
            <a:r>
              <a:rPr lang="en-GB" sz="2400" dirty="0" smtClean="0"/>
              <a:t>with </a:t>
            </a:r>
            <a:r>
              <a:rPr lang="en-GB" sz="2400" b="1" dirty="0" smtClean="0"/>
              <a:t>dumplings</a:t>
            </a:r>
            <a:r>
              <a:rPr lang="en-GB" sz="2400" dirty="0" smtClean="0"/>
              <a:t> and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b="1" dirty="0" smtClean="0"/>
              <a:t>sauerkraut</a:t>
            </a:r>
            <a:r>
              <a:rPr lang="en-GB" sz="2400" dirty="0" smtClean="0"/>
              <a:t> ( or </a:t>
            </a:r>
            <a:r>
              <a:rPr lang="en-GB" sz="2400" b="1" dirty="0" smtClean="0"/>
              <a:t>cabbage)</a:t>
            </a:r>
            <a:r>
              <a:rPr lang="en-GB" sz="2400" dirty="0" smtClean="0"/>
              <a:t>.</a:t>
            </a:r>
          </a:p>
          <a:p>
            <a:pPr>
              <a:buNone/>
            </a:pPr>
            <a:r>
              <a:rPr lang="en-GB" sz="2400" dirty="0" smtClean="0"/>
              <a:t>Typical Czech sweet  dish is the </a:t>
            </a:r>
            <a:r>
              <a:rPr lang="en-GB" sz="2400" b="1" dirty="0" smtClean="0"/>
              <a:t>fruit (</a:t>
            </a:r>
            <a:r>
              <a:rPr lang="en-GB" sz="2400" dirty="0" smtClean="0"/>
              <a:t> plums, apricots, strawberries</a:t>
            </a:r>
            <a:r>
              <a:rPr lang="en-GB" sz="2400" b="1" dirty="0" smtClean="0"/>
              <a:t>)</a:t>
            </a:r>
          </a:p>
          <a:p>
            <a:pPr>
              <a:buNone/>
            </a:pPr>
            <a:r>
              <a:rPr lang="en-GB" sz="2400" b="1" dirty="0" smtClean="0"/>
              <a:t>filled dumplings</a:t>
            </a:r>
            <a:r>
              <a:rPr lang="en-GB" sz="2400" dirty="0" smtClean="0"/>
              <a:t>.</a:t>
            </a:r>
          </a:p>
          <a:p>
            <a:pPr>
              <a:buNone/>
            </a:pPr>
            <a:r>
              <a:rPr lang="en-GB" sz="2400" dirty="0" smtClean="0"/>
              <a:t>Traditional dessert is the </a:t>
            </a:r>
            <a:r>
              <a:rPr lang="en-GB" sz="2400" b="1" dirty="0" smtClean="0"/>
              <a:t>apple strudel</a:t>
            </a:r>
            <a:r>
              <a:rPr lang="en-GB" sz="2400" dirty="0" smtClean="0"/>
              <a:t>.</a:t>
            </a:r>
          </a:p>
          <a:p>
            <a:pPr>
              <a:buNone/>
            </a:pPr>
            <a:r>
              <a:rPr lang="en-GB" sz="2400" dirty="0" smtClean="0"/>
              <a:t> Festive meal compounds </a:t>
            </a:r>
            <a:r>
              <a:rPr lang="en-GB" sz="2400" b="1" dirty="0" smtClean="0"/>
              <a:t>potato salad </a:t>
            </a:r>
            <a:r>
              <a:rPr lang="en-GB" sz="2400" dirty="0" smtClean="0"/>
              <a:t>and Wiener</a:t>
            </a:r>
            <a:r>
              <a:rPr lang="en-GB" sz="2400" b="1" dirty="0" smtClean="0"/>
              <a:t> schnitzel</a:t>
            </a:r>
            <a:endParaRPr lang="en-GB" sz="2400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000000"/>
                </a:solidFill>
              </a:rPr>
              <a:t>CUSTOMS</a:t>
            </a:r>
            <a:endParaRPr lang="cs-CZ" b="1" dirty="0">
              <a:solidFill>
                <a:srgbClr val="000000"/>
              </a:solidFill>
            </a:endParaRPr>
          </a:p>
        </p:txBody>
      </p:sp>
      <p:pic>
        <p:nvPicPr>
          <p:cNvPr id="3074" name="Picture 2" descr="C:\Users\admin\AppData\Local\Microsoft\Windows\Temporary Internet Files\Content.IE5\DDJGT0BA\MC9000370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700808"/>
            <a:ext cx="1008112" cy="778542"/>
          </a:xfrm>
          <a:prstGeom prst="rect">
            <a:avLst/>
          </a:prstGeom>
          <a:noFill/>
        </p:spPr>
      </p:pic>
      <p:pic>
        <p:nvPicPr>
          <p:cNvPr id="3075" name="Picture 3" descr="C:\Users\admin\AppData\Local\Microsoft\Windows\Temporary Internet Files\Content.IE5\QEYJO8A9\MC9004377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772816"/>
            <a:ext cx="1080120" cy="736680"/>
          </a:xfrm>
          <a:prstGeom prst="rect">
            <a:avLst/>
          </a:prstGeom>
          <a:noFill/>
        </p:spPr>
      </p:pic>
      <p:pic>
        <p:nvPicPr>
          <p:cNvPr id="3078" name="Picture 6" descr="C:\Users\admin\AppData\Local\Microsoft\Windows\Temporary Internet Files\Content.IE5\O6DIOICF\MC9002904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2564904"/>
            <a:ext cx="1008112" cy="99011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083" name="Picture 11" descr="C:\Users\admin\AppData\Local\Microsoft\Windows\Temporary Internet Files\Content.IE5\NL7APO03\MC90035979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2666841"/>
            <a:ext cx="1264839" cy="1122522"/>
          </a:xfrm>
          <a:prstGeom prst="rect">
            <a:avLst/>
          </a:prstGeom>
          <a:noFill/>
        </p:spPr>
      </p:pic>
      <p:pic>
        <p:nvPicPr>
          <p:cNvPr id="3084" name="Picture 12" descr="C:\Users\admin\AppData\Local\Microsoft\Windows\Temporary Internet Files\Content.IE5\O6DIOICF\MC90019342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3294529"/>
            <a:ext cx="1224136" cy="989668"/>
          </a:xfrm>
          <a:prstGeom prst="rect">
            <a:avLst/>
          </a:prstGeom>
          <a:noFill/>
        </p:spPr>
      </p:pic>
      <p:pic>
        <p:nvPicPr>
          <p:cNvPr id="3087" name="Picture 15" descr="C:\Users\admin\AppData\Local\Microsoft\Windows\Temporary Internet Files\Content.IE5\JBCJIE2H\MC90043691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8189016" flipV="1">
            <a:off x="5112718" y="3970040"/>
            <a:ext cx="940844" cy="940844"/>
          </a:xfrm>
          <a:prstGeom prst="rect">
            <a:avLst/>
          </a:prstGeom>
          <a:noFill/>
        </p:spPr>
      </p:pic>
      <p:pic>
        <p:nvPicPr>
          <p:cNvPr id="3088" name="Picture 16" descr="C:\Users\admin\AppData\Local\Microsoft\Windows\Temporary Internet Files\Content.IE5\DDJGT0BA\MC90019340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96136" y="3789363"/>
            <a:ext cx="1439689" cy="957932"/>
          </a:xfrm>
          <a:prstGeom prst="rect">
            <a:avLst/>
          </a:prstGeom>
          <a:noFill/>
        </p:spPr>
      </p:pic>
      <p:pic>
        <p:nvPicPr>
          <p:cNvPr id="3090" name="Picture 18" descr="C:\Users\admin\AppData\Local\Microsoft\Windows\Temporary Internet Files\Content.IE5\JBCJIE2H\MC900436899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5825" y="3789363"/>
            <a:ext cx="1512639" cy="1224136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3091" name="Picture 19" descr="C:\Users\admin\AppData\Local\Microsoft\Windows\Temporary Internet Files\Content.IE5\XIR72M1C\MC900441708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347864" y="4581128"/>
            <a:ext cx="1080120" cy="1080120"/>
          </a:xfrm>
          <a:prstGeom prst="rect">
            <a:avLst/>
          </a:prstGeom>
          <a:noFill/>
        </p:spPr>
      </p:pic>
      <p:pic>
        <p:nvPicPr>
          <p:cNvPr id="3092" name="Picture 20" descr="C:\Users\admin\AppData\Local\Microsoft\Windows\Temporary Internet Files\Content.IE5\QEYJO8A9\MC900325378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139952" y="4869160"/>
            <a:ext cx="1303324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  <a:solidFill>
            <a:schemeClr val="bg1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en-GB" sz="2400" dirty="0" smtClean="0"/>
              <a:t>Other typical food:</a:t>
            </a:r>
          </a:p>
          <a:p>
            <a:r>
              <a:rPr lang="en-GB" sz="2400" b="1" dirty="0" smtClean="0">
                <a:solidFill>
                  <a:srgbClr val="FF0000"/>
                </a:solidFill>
              </a:rPr>
              <a:t>Soups</a:t>
            </a:r>
            <a:r>
              <a:rPr lang="en-GB" sz="2400" dirty="0" smtClean="0"/>
              <a:t>: 			Potato soup </a:t>
            </a:r>
            <a:br>
              <a:rPr lang="en-GB" sz="2400" dirty="0" smtClean="0"/>
            </a:br>
            <a:r>
              <a:rPr lang="en-GB" sz="2400" dirty="0" smtClean="0"/>
              <a:t>		Garlic 	     soup </a:t>
            </a:r>
            <a:br>
              <a:rPr lang="en-GB" sz="2400" dirty="0" smtClean="0"/>
            </a:br>
            <a:r>
              <a:rPr lang="en-GB" sz="2400" dirty="0" smtClean="0"/>
              <a:t>		</a:t>
            </a:r>
            <a:r>
              <a:rPr lang="en-GB" sz="2400" b="1" dirty="0" smtClean="0"/>
              <a:t>Beef </a:t>
            </a:r>
            <a:r>
              <a:rPr lang="en-GB" sz="2400" dirty="0" smtClean="0"/>
              <a:t>soup with </a:t>
            </a:r>
            <a:r>
              <a:rPr lang="en-GB" sz="2400" b="1" dirty="0" smtClean="0"/>
              <a:t>liver dumplings </a:t>
            </a:r>
          </a:p>
          <a:p>
            <a:r>
              <a:rPr lang="en-GB" sz="2400" b="1" dirty="0" smtClean="0">
                <a:solidFill>
                  <a:srgbClr val="FF0000"/>
                </a:solidFill>
              </a:rPr>
              <a:t>Main dishes</a:t>
            </a:r>
            <a:r>
              <a:rPr lang="en-GB" sz="2400" dirty="0" smtClean="0"/>
              <a:t>:</a:t>
            </a:r>
          </a:p>
          <a:p>
            <a:pPr>
              <a:buNone/>
            </a:pPr>
            <a:r>
              <a:rPr lang="en-GB" sz="2400" dirty="0" smtClean="0"/>
              <a:t>			</a:t>
            </a:r>
            <a:r>
              <a:rPr lang="en-GB" sz="2400" b="1" dirty="0" smtClean="0"/>
              <a:t>Beef sirloin </a:t>
            </a:r>
            <a:r>
              <a:rPr lang="en-GB" sz="2400" dirty="0" smtClean="0"/>
              <a:t>with dumplings and  </a:t>
            </a:r>
            <a:r>
              <a:rPr lang="en-GB" sz="2400" b="1" dirty="0" smtClean="0"/>
              <a:t>cream sauce</a:t>
            </a:r>
            <a:endParaRPr lang="en-GB" sz="2400" dirty="0" smtClean="0"/>
          </a:p>
          <a:p>
            <a:pPr lvl="4">
              <a:buNone/>
            </a:pPr>
            <a:r>
              <a:rPr lang="en-GB" sz="2400" dirty="0" smtClean="0"/>
              <a:t>Beef </a:t>
            </a:r>
            <a:r>
              <a:rPr lang="en-GB" sz="2400" b="1" dirty="0" smtClean="0"/>
              <a:t>goulash</a:t>
            </a:r>
            <a:r>
              <a:rPr lang="en-GB" sz="2400" dirty="0" smtClean="0"/>
              <a:t> with du</a:t>
            </a:r>
            <a:r>
              <a:rPr lang="cs-CZ" sz="2400" dirty="0" err="1" smtClean="0"/>
              <a:t>mplings</a:t>
            </a:r>
            <a:endParaRPr lang="cs-CZ" sz="2400" dirty="0" smtClean="0"/>
          </a:p>
        </p:txBody>
      </p:sp>
      <p:sp>
        <p:nvSpPr>
          <p:cNvPr id="25" name="TextovéPole 24"/>
          <p:cNvSpPr txBox="1"/>
          <p:nvPr/>
        </p:nvSpPr>
        <p:spPr>
          <a:xfrm>
            <a:off x="2267744" y="4149080"/>
            <a:ext cx="3744416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lvl="4"/>
            <a:r>
              <a:rPr lang="cs-CZ" sz="2400" dirty="0" smtClean="0"/>
              <a:t>hovězí </a:t>
            </a:r>
            <a:r>
              <a:rPr lang="cs-CZ" sz="2400" b="1" dirty="0" smtClean="0"/>
              <a:t>guláš</a:t>
            </a:r>
            <a:r>
              <a:rPr lang="cs-CZ" sz="2400" dirty="0" smtClean="0"/>
              <a:t> s knedlíkem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000000"/>
                </a:solidFill>
              </a:rPr>
              <a:t>CUSTOMS</a:t>
            </a:r>
            <a:endParaRPr lang="cs-CZ" b="1" dirty="0">
              <a:solidFill>
                <a:srgbClr val="000000"/>
              </a:solidFill>
            </a:endParaRPr>
          </a:p>
        </p:txBody>
      </p:sp>
      <p:pic>
        <p:nvPicPr>
          <p:cNvPr id="4109" name="Picture 13" descr="C:\Users\admin\AppData\Local\Microsoft\Windows\Temporary Internet Files\Content.IE5\50A7S7SI\MC9004375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869160"/>
            <a:ext cx="1866900" cy="1597025"/>
          </a:xfrm>
          <a:prstGeom prst="rect">
            <a:avLst/>
          </a:prstGeom>
          <a:noFill/>
        </p:spPr>
      </p:pic>
      <p:sp>
        <p:nvSpPr>
          <p:cNvPr id="19" name="Oválný popisek 18"/>
          <p:cNvSpPr/>
          <p:nvPr/>
        </p:nvSpPr>
        <p:spPr>
          <a:xfrm>
            <a:off x="2339752" y="4581128"/>
            <a:ext cx="6048672" cy="1728192"/>
          </a:xfrm>
          <a:prstGeom prst="wedgeEllipseCallout">
            <a:avLst>
              <a:gd name="adj1" fmla="val -65236"/>
              <a:gd name="adj2" fmla="val 207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Good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news</a:t>
            </a:r>
            <a:r>
              <a:rPr lang="cs-CZ" sz="2400" b="1" dirty="0" smtClean="0"/>
              <a:t> – more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more </a:t>
            </a:r>
            <a:r>
              <a:rPr lang="cs-CZ" sz="2400" b="1" dirty="0" err="1" smtClean="0"/>
              <a:t>people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prefer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Italian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French</a:t>
            </a:r>
            <a:r>
              <a:rPr lang="cs-CZ" sz="2400" b="1" dirty="0" smtClean="0"/>
              <a:t>,  </a:t>
            </a:r>
            <a:r>
              <a:rPr lang="cs-CZ" sz="2400" b="1" dirty="0" err="1" smtClean="0"/>
              <a:t>Chinese</a:t>
            </a:r>
            <a:r>
              <a:rPr lang="cs-CZ" sz="2400" b="1" dirty="0" smtClean="0"/>
              <a:t>….</a:t>
            </a:r>
            <a:r>
              <a:rPr lang="cs-CZ" sz="2400" b="1" dirty="0" err="1" smtClean="0"/>
              <a:t>cuisine</a:t>
            </a:r>
            <a:r>
              <a:rPr lang="cs-CZ" sz="2400" b="1" dirty="0" smtClean="0"/>
              <a:t> – more </a:t>
            </a:r>
            <a:r>
              <a:rPr lang="cs-CZ" sz="2400" b="1" dirty="0" err="1" smtClean="0"/>
              <a:t>vegetables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fish</a:t>
            </a:r>
            <a:r>
              <a:rPr lang="cs-CZ" sz="2400" b="1" dirty="0" smtClean="0"/>
              <a:t>, pasta, </a:t>
            </a:r>
            <a:r>
              <a:rPr lang="cs-CZ" sz="2400" b="1" dirty="0" err="1" smtClean="0"/>
              <a:t>rice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etc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4110" name="Picture 14" descr="C:\Users\admin\AppData\Local\Microsoft\Windows\Temporary Internet Files\Content.IE5\50A7S7SI\MC9004324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2800" y="4941168"/>
            <a:ext cx="1981200" cy="1181100"/>
          </a:xfrm>
          <a:prstGeom prst="rect">
            <a:avLst/>
          </a:prstGeom>
          <a:noFill/>
        </p:spPr>
      </p:pic>
      <p:pic>
        <p:nvPicPr>
          <p:cNvPr id="4112" name="Picture 16" descr="C:\Users\admin\AppData\Local\Microsoft\Windows\Temporary Internet Files\Content.IE5\JBCJIE2H\MC90011242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1844824"/>
            <a:ext cx="2088232" cy="720080"/>
          </a:xfrm>
          <a:prstGeom prst="rect">
            <a:avLst/>
          </a:prstGeom>
        </p:spPr>
      </p:pic>
      <p:pic>
        <p:nvPicPr>
          <p:cNvPr id="4113" name="Picture 17" descr="C:\Users\admin\AppData\Local\Microsoft\Windows\Temporary Internet Files\Content.IE5\JBCJIE2H\MC90033305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39752" y="1969557"/>
            <a:ext cx="1152128" cy="843606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3" name="TextovéPole 22"/>
          <p:cNvSpPr txBox="1"/>
          <p:nvPr/>
        </p:nvSpPr>
        <p:spPr>
          <a:xfrm>
            <a:off x="2195736" y="2780928"/>
            <a:ext cx="532859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hovězí</a:t>
            </a:r>
            <a:r>
              <a:rPr lang="cs-CZ" sz="2400" dirty="0" smtClean="0"/>
              <a:t> polévka s </a:t>
            </a:r>
            <a:r>
              <a:rPr lang="cs-CZ" sz="2400" b="1" dirty="0" smtClean="0"/>
              <a:t>játrovými knedlíčky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67744" y="3789363"/>
            <a:ext cx="576064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svíčková </a:t>
            </a:r>
            <a:r>
              <a:rPr lang="cs-CZ" sz="2400" dirty="0" smtClean="0"/>
              <a:t>na</a:t>
            </a:r>
            <a:r>
              <a:rPr lang="cs-CZ" sz="2400" b="1" dirty="0" smtClean="0"/>
              <a:t> smetaně</a:t>
            </a:r>
            <a:r>
              <a:rPr lang="cs-CZ" sz="2400" dirty="0" smtClean="0"/>
              <a:t>, knedlík</a:t>
            </a:r>
            <a:endParaRPr lang="cs-CZ" sz="2400" dirty="0"/>
          </a:p>
        </p:txBody>
      </p:sp>
      <p:sp>
        <p:nvSpPr>
          <p:cNvPr id="26" name="Šipka doleva 25"/>
          <p:cNvSpPr/>
          <p:nvPr/>
        </p:nvSpPr>
        <p:spPr>
          <a:xfrm>
            <a:off x="7020272" y="2780928"/>
            <a:ext cx="978408" cy="48463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Šipka doleva 26"/>
          <p:cNvSpPr/>
          <p:nvPr/>
        </p:nvSpPr>
        <p:spPr>
          <a:xfrm>
            <a:off x="7020272" y="3547047"/>
            <a:ext cx="978408" cy="48463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leva 27"/>
          <p:cNvSpPr/>
          <p:nvPr/>
        </p:nvSpPr>
        <p:spPr>
          <a:xfrm>
            <a:off x="7020272" y="4149080"/>
            <a:ext cx="978408" cy="48463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3" grpId="0" animBg="1"/>
      <p:bldP spid="24" grpId="0" animBg="1"/>
      <p:bldP spid="26" grpId="0" animBg="1"/>
      <p:bldP spid="27" grpId="0" animBg="1"/>
      <p:bldP spid="28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>
            <a:off x="1691209" y="548680"/>
            <a:ext cx="5544616" cy="4464496"/>
          </a:xfrm>
          <a:prstGeom prst="wedgeEllipseCallout">
            <a:avLst>
              <a:gd name="adj1" fmla="val -74837"/>
              <a:gd name="adj2" fmla="val 493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Let´s  </a:t>
            </a:r>
            <a:r>
              <a:rPr lang="cs-CZ" sz="2400" dirty="0" err="1" smtClean="0"/>
              <a:t>learn</a:t>
            </a:r>
            <a:r>
              <a:rPr lang="cs-CZ" sz="2400" dirty="0" smtClean="0"/>
              <a:t> more </a:t>
            </a:r>
            <a:r>
              <a:rPr lang="cs-CZ" sz="2400" dirty="0" err="1" smtClean="0"/>
              <a:t>about</a:t>
            </a:r>
            <a:r>
              <a:rPr lang="cs-CZ" sz="2400" dirty="0" smtClean="0"/>
              <a:t> </a:t>
            </a:r>
            <a:r>
              <a:rPr lang="cs-CZ" sz="2400" dirty="0" err="1" smtClean="0"/>
              <a:t>other</a:t>
            </a:r>
            <a:r>
              <a:rPr lang="cs-CZ" sz="2400" dirty="0" smtClean="0"/>
              <a:t> </a:t>
            </a:r>
            <a:r>
              <a:rPr lang="cs-CZ" sz="2400" dirty="0" err="1" smtClean="0"/>
              <a:t>customs</a:t>
            </a:r>
            <a:r>
              <a:rPr lang="cs-CZ" sz="2400" dirty="0" smtClean="0"/>
              <a:t> (not </a:t>
            </a:r>
            <a:r>
              <a:rPr lang="cs-CZ" sz="2400" dirty="0" err="1" smtClean="0"/>
              <a:t>only</a:t>
            </a:r>
            <a:r>
              <a:rPr lang="cs-CZ" sz="2400" dirty="0" smtClean="0"/>
              <a:t> </a:t>
            </a:r>
            <a:r>
              <a:rPr lang="cs-CZ" sz="2400" dirty="0" err="1" smtClean="0"/>
              <a:t>eating</a:t>
            </a:r>
            <a:r>
              <a:rPr lang="cs-CZ" sz="2400" dirty="0" smtClean="0"/>
              <a:t> </a:t>
            </a:r>
            <a:r>
              <a:rPr lang="cs-CZ" sz="2400" dirty="0" err="1" smtClean="0"/>
              <a:t>habits</a:t>
            </a:r>
            <a:r>
              <a:rPr lang="cs-CZ" sz="2400" dirty="0" smtClean="0"/>
              <a:t>) </a:t>
            </a:r>
            <a:r>
              <a:rPr lang="cs-CZ" sz="2400" dirty="0" err="1" smtClean="0"/>
              <a:t>next</a:t>
            </a:r>
            <a:r>
              <a:rPr lang="cs-CZ" sz="2400" dirty="0" smtClean="0"/>
              <a:t> </a:t>
            </a:r>
            <a:r>
              <a:rPr lang="cs-CZ" sz="2400" dirty="0" err="1" smtClean="0"/>
              <a:t>time</a:t>
            </a:r>
            <a:r>
              <a:rPr lang="cs-CZ" sz="2400" dirty="0" smtClean="0"/>
              <a:t> (</a:t>
            </a:r>
            <a:r>
              <a:rPr lang="cs-CZ" sz="2400" dirty="0" err="1" smtClean="0"/>
              <a:t>Christmas</a:t>
            </a:r>
            <a:r>
              <a:rPr lang="cs-CZ" sz="2400" dirty="0" smtClean="0"/>
              <a:t>, New </a:t>
            </a:r>
            <a:r>
              <a:rPr lang="cs-CZ" sz="2400" dirty="0" err="1" smtClean="0"/>
              <a:t>Year</a:t>
            </a:r>
            <a:r>
              <a:rPr lang="cs-CZ" sz="2400" dirty="0" smtClean="0"/>
              <a:t>´s </a:t>
            </a:r>
            <a:r>
              <a:rPr lang="cs-CZ" sz="2400" dirty="0" err="1" smtClean="0"/>
              <a:t>Eve</a:t>
            </a:r>
            <a:r>
              <a:rPr lang="cs-CZ" sz="2400" dirty="0" smtClean="0"/>
              <a:t>, </a:t>
            </a:r>
            <a:r>
              <a:rPr lang="cs-CZ" sz="2400" dirty="0" err="1" smtClean="0"/>
              <a:t>Easter</a:t>
            </a:r>
            <a:r>
              <a:rPr lang="cs-CZ" sz="2400" dirty="0" smtClean="0"/>
              <a:t>…)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Autofit/>
          </a:bodyPr>
          <a:lstStyle/>
          <a:p>
            <a:r>
              <a:rPr lang="cs-CZ" sz="2000" dirty="0" smtClean="0"/>
              <a:t>AUTOR NEZNÁMÝ. </a:t>
            </a:r>
            <a:r>
              <a:rPr lang="cs-CZ" sz="2000" i="1" dirty="0" smtClean="0"/>
              <a:t>Hrubý domácí produkt - HDP</a:t>
            </a:r>
            <a:r>
              <a:rPr lang="cs-CZ" sz="2000" dirty="0" smtClean="0"/>
              <a:t> [online]. [cit. 2.11.2013]. Dostupný na WWW: </a:t>
            </a:r>
            <a:r>
              <a:rPr lang="cs-CZ" sz="2000" dirty="0" smtClean="0">
                <a:hlinkClick r:id="rId2"/>
              </a:rPr>
              <a:t>http://wiki.aktualne.centrum.cz/hruby-domaci-produkt-hdp/</a:t>
            </a:r>
            <a:endParaRPr lang="cs-CZ" sz="2000" dirty="0" smtClean="0"/>
          </a:p>
          <a:p>
            <a:r>
              <a:rPr lang="pt-BR" sz="2000" dirty="0" smtClean="0"/>
              <a:t>AUTOR NEUVEDEN. </a:t>
            </a:r>
            <a:r>
              <a:rPr lang="pt-BR" sz="2000" i="1" dirty="0" smtClean="0"/>
              <a:t>zemědělství</a:t>
            </a:r>
            <a:r>
              <a:rPr lang="pt-BR" sz="2000" dirty="0" smtClean="0"/>
              <a:t> [online]. [cit. 13.10.2013]. Dostupný na WWW: </a:t>
            </a:r>
            <a:r>
              <a:rPr lang="pt-BR" sz="2000" dirty="0" smtClean="0">
                <a:hlinkClick r:id="rId3"/>
              </a:rPr>
              <a:t>http://eagri.cz/public/web/mze/zemedelstvi/</a:t>
            </a:r>
            <a:r>
              <a:rPr lang="pt-BR" sz="2000" dirty="0" smtClean="0"/>
              <a:t> </a:t>
            </a:r>
            <a:endParaRPr lang="cs-CZ" sz="2000" dirty="0" smtClean="0"/>
          </a:p>
          <a:p>
            <a:r>
              <a:rPr lang="cs-CZ" sz="2000" dirty="0" smtClean="0"/>
              <a:t>AUTOR NEUVEDEN. </a:t>
            </a:r>
            <a:r>
              <a:rPr lang="cs-CZ" sz="2000" i="1" dirty="0" err="1" smtClean="0"/>
              <a:t>Current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trends</a:t>
            </a:r>
            <a:r>
              <a:rPr lang="cs-CZ" sz="2000" i="1" dirty="0" smtClean="0"/>
              <a:t> in </a:t>
            </a:r>
            <a:r>
              <a:rPr lang="cs-CZ" sz="2000" i="1" dirty="0" err="1" smtClean="0"/>
              <a:t>Czech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exports</a:t>
            </a:r>
            <a:r>
              <a:rPr lang="cs-CZ" sz="2000" dirty="0" smtClean="0"/>
              <a:t> [online]. [cit. 13.10.2013]. Dostupný na WWW:</a:t>
            </a:r>
          </a:p>
          <a:p>
            <a:r>
              <a:rPr lang="cs-CZ" sz="2000" dirty="0" smtClean="0">
                <a:hlinkClick r:id="rId4"/>
              </a:rPr>
              <a:t>http://eagri.cz/public/web/file/109294/Akt._trendy_EN_final_full.pdf</a:t>
            </a:r>
            <a:endParaRPr lang="cs-CZ" sz="2000" dirty="0" smtClean="0"/>
          </a:p>
          <a:p>
            <a:r>
              <a:rPr lang="cs-CZ" sz="2000" dirty="0" smtClean="0"/>
              <a:t>AUTOR NEUVEDEN. </a:t>
            </a:r>
            <a:r>
              <a:rPr lang="cs-CZ" sz="2000" i="1" dirty="0" smtClean="0"/>
              <a:t>Basic Data</a:t>
            </a:r>
            <a:r>
              <a:rPr lang="cs-CZ" sz="2000" dirty="0" smtClean="0"/>
              <a:t> [online]. [cit. 7.10.2013]. Dostupný na WWW:</a:t>
            </a:r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businessinfo.cz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en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about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the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czech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republic</a:t>
            </a:r>
            <a:r>
              <a:rPr lang="cs-CZ" sz="2000" dirty="0" smtClean="0">
                <a:hlinkClick r:id="rId5"/>
              </a:rPr>
              <a:t>/basic-data.</a:t>
            </a:r>
            <a:r>
              <a:rPr lang="cs-CZ" sz="2000" dirty="0" err="1" smtClean="0">
                <a:hlinkClick r:id="rId5"/>
              </a:rPr>
              <a:t>html</a:t>
            </a:r>
            <a:endParaRPr lang="cs-CZ" sz="2000" dirty="0" smtClean="0"/>
          </a:p>
          <a:p>
            <a:r>
              <a:rPr lang="en-US" sz="2000" dirty="0" smtClean="0"/>
              <a:t>SOURCE: EU OFFICE ČS, A. S.. </a:t>
            </a:r>
            <a:r>
              <a:rPr lang="en-US" sz="2000" i="1" dirty="0" smtClean="0"/>
              <a:t>Analysis of the Automotive Industry in the Czech Republic</a:t>
            </a:r>
            <a:r>
              <a:rPr lang="en-US" sz="2000" dirty="0" smtClean="0"/>
              <a:t> [online]. [cit. 2.11.2013]. </a:t>
            </a:r>
            <a:r>
              <a:rPr lang="en-US" sz="2000" dirty="0" err="1" smtClean="0"/>
              <a:t>Dostupný</a:t>
            </a:r>
            <a:r>
              <a:rPr lang="en-US" sz="2000" dirty="0" smtClean="0"/>
              <a:t> </a:t>
            </a:r>
            <a:r>
              <a:rPr lang="en-US" sz="2000" dirty="0" err="1" smtClean="0"/>
              <a:t>na</a:t>
            </a:r>
            <a:r>
              <a:rPr lang="en-US" sz="2000" dirty="0" smtClean="0"/>
              <a:t> WWW: </a:t>
            </a:r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businessinfo.cz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en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articles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analysis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of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the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automotive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industry</a:t>
            </a:r>
            <a:r>
              <a:rPr lang="cs-CZ" sz="2000" dirty="0" smtClean="0">
                <a:hlinkClick r:id="rId6"/>
              </a:rPr>
              <a:t>-in-</a:t>
            </a:r>
            <a:r>
              <a:rPr lang="cs-CZ" sz="2000" dirty="0" err="1" smtClean="0">
                <a:hlinkClick r:id="rId6"/>
              </a:rPr>
              <a:t>the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czech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republic</a:t>
            </a:r>
            <a:r>
              <a:rPr lang="cs-CZ" sz="2000" dirty="0" smtClean="0">
                <a:hlinkClick r:id="rId6"/>
              </a:rPr>
              <a:t>-36249.html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200" dirty="0" smtClean="0"/>
              <a:t>AUTOR NEUVEDEN. </a:t>
            </a:r>
            <a:r>
              <a:rPr lang="cs-CZ" sz="2200" i="1" dirty="0" smtClean="0"/>
              <a:t>Basic Data</a:t>
            </a:r>
            <a:r>
              <a:rPr lang="cs-CZ" sz="2200" dirty="0" smtClean="0"/>
              <a:t> [online]. [cit. 7.10.2013]. Dostupný na WWW: http://www.</a:t>
            </a:r>
            <a:r>
              <a:rPr lang="cs-CZ" sz="2200" dirty="0" err="1" smtClean="0"/>
              <a:t>businessinfo.cz</a:t>
            </a:r>
            <a:r>
              <a:rPr lang="cs-CZ" sz="2200" dirty="0" smtClean="0"/>
              <a:t>/</a:t>
            </a:r>
            <a:r>
              <a:rPr lang="cs-CZ" sz="2200" dirty="0" err="1" smtClean="0"/>
              <a:t>en</a:t>
            </a:r>
            <a:r>
              <a:rPr lang="cs-CZ" sz="2200" dirty="0" smtClean="0"/>
              <a:t>/</a:t>
            </a:r>
            <a:r>
              <a:rPr lang="cs-CZ" sz="2200" dirty="0" err="1" smtClean="0"/>
              <a:t>about</a:t>
            </a:r>
            <a:r>
              <a:rPr lang="cs-CZ" sz="2200" dirty="0" smtClean="0"/>
              <a:t>-</a:t>
            </a:r>
            <a:r>
              <a:rPr lang="cs-CZ" sz="2200" dirty="0" err="1" smtClean="0"/>
              <a:t>the</a:t>
            </a:r>
            <a:r>
              <a:rPr lang="cs-CZ" sz="2200" dirty="0" smtClean="0"/>
              <a:t>-</a:t>
            </a:r>
            <a:r>
              <a:rPr lang="cs-CZ" sz="2200" dirty="0" err="1" smtClean="0"/>
              <a:t>czech</a:t>
            </a:r>
            <a:r>
              <a:rPr lang="cs-CZ" sz="2200" dirty="0" smtClean="0"/>
              <a:t>-</a:t>
            </a:r>
            <a:r>
              <a:rPr lang="cs-CZ" sz="2200" dirty="0" err="1" smtClean="0"/>
              <a:t>republic</a:t>
            </a:r>
            <a:r>
              <a:rPr lang="cs-CZ" sz="2200" dirty="0" smtClean="0"/>
              <a:t>/basic-data.</a:t>
            </a:r>
            <a:r>
              <a:rPr lang="cs-CZ" sz="2200" dirty="0" err="1" smtClean="0"/>
              <a:t>html</a:t>
            </a:r>
            <a:r>
              <a:rPr lang="cs-CZ" sz="2200" dirty="0" smtClean="0"/>
              <a:t> </a:t>
            </a:r>
          </a:p>
          <a:p>
            <a:r>
              <a:rPr lang="cs-CZ" sz="2200" dirty="0" smtClean="0"/>
              <a:t>JEDLIČKA, Jan; KOZELSKÝ, Tomáš; MAJCHRÁKOVÁ, Jana. </a:t>
            </a:r>
            <a:r>
              <a:rPr lang="cs-CZ" sz="2200" i="1" dirty="0" err="1" smtClean="0"/>
              <a:t>Analysis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of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the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Automotive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Industry</a:t>
            </a:r>
            <a:r>
              <a:rPr lang="cs-CZ" sz="2200" i="1" dirty="0" smtClean="0"/>
              <a:t> in </a:t>
            </a:r>
            <a:r>
              <a:rPr lang="cs-CZ" sz="2200" i="1" dirty="0" err="1" smtClean="0"/>
              <a:t>the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Czech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Republic</a:t>
            </a:r>
            <a:r>
              <a:rPr lang="cs-CZ" sz="2200" dirty="0" smtClean="0"/>
              <a:t> [online]. [cit. 10.10.2013]. Dostupný na WWW: </a:t>
            </a:r>
            <a:r>
              <a:rPr lang="cs-CZ" sz="2200" dirty="0" smtClean="0">
                <a:hlinkClick r:id="rId2"/>
              </a:rPr>
              <a:t>http://www.</a:t>
            </a:r>
            <a:r>
              <a:rPr lang="cs-CZ" sz="2200" dirty="0" err="1" smtClean="0">
                <a:hlinkClick r:id="rId2"/>
              </a:rPr>
              <a:t>businessinfo.cz</a:t>
            </a:r>
            <a:r>
              <a:rPr lang="cs-CZ" sz="2200" dirty="0" smtClean="0">
                <a:hlinkClick r:id="rId2"/>
              </a:rPr>
              <a:t>/</a:t>
            </a:r>
            <a:r>
              <a:rPr lang="cs-CZ" sz="2200" dirty="0" err="1" smtClean="0">
                <a:hlinkClick r:id="rId2"/>
              </a:rPr>
              <a:t>en</a:t>
            </a:r>
            <a:r>
              <a:rPr lang="cs-CZ" sz="2200" dirty="0" smtClean="0">
                <a:hlinkClick r:id="rId2"/>
              </a:rPr>
              <a:t>/</a:t>
            </a:r>
            <a:r>
              <a:rPr lang="cs-CZ" sz="2200" dirty="0" err="1" smtClean="0">
                <a:hlinkClick r:id="rId2"/>
              </a:rPr>
              <a:t>articles</a:t>
            </a:r>
            <a:r>
              <a:rPr lang="cs-CZ" sz="2200" dirty="0" smtClean="0">
                <a:hlinkClick r:id="rId2"/>
              </a:rPr>
              <a:t>/</a:t>
            </a:r>
            <a:r>
              <a:rPr lang="cs-CZ" sz="2200" dirty="0" err="1" smtClean="0">
                <a:hlinkClick r:id="rId2"/>
              </a:rPr>
              <a:t>analysis</a:t>
            </a:r>
            <a:r>
              <a:rPr lang="cs-CZ" sz="2200" dirty="0" smtClean="0">
                <a:hlinkClick r:id="rId2"/>
              </a:rPr>
              <a:t>-</a:t>
            </a:r>
            <a:r>
              <a:rPr lang="cs-CZ" sz="2200" dirty="0" err="1" smtClean="0">
                <a:hlinkClick r:id="rId2"/>
              </a:rPr>
              <a:t>of</a:t>
            </a:r>
            <a:r>
              <a:rPr lang="cs-CZ" sz="2200" dirty="0" smtClean="0">
                <a:hlinkClick r:id="rId2"/>
              </a:rPr>
              <a:t>-</a:t>
            </a:r>
            <a:r>
              <a:rPr lang="cs-CZ" sz="2200" dirty="0" err="1" smtClean="0">
                <a:hlinkClick r:id="rId2"/>
              </a:rPr>
              <a:t>the</a:t>
            </a:r>
            <a:r>
              <a:rPr lang="cs-CZ" sz="2200" dirty="0" smtClean="0">
                <a:hlinkClick r:id="rId2"/>
              </a:rPr>
              <a:t>-</a:t>
            </a:r>
            <a:r>
              <a:rPr lang="cs-CZ" sz="2200" dirty="0" err="1" smtClean="0">
                <a:hlinkClick r:id="rId2"/>
              </a:rPr>
              <a:t>automotive</a:t>
            </a:r>
            <a:r>
              <a:rPr lang="cs-CZ" sz="2200" dirty="0" smtClean="0">
                <a:hlinkClick r:id="rId2"/>
              </a:rPr>
              <a:t>-</a:t>
            </a:r>
            <a:r>
              <a:rPr lang="cs-CZ" sz="2200" dirty="0" err="1" smtClean="0">
                <a:hlinkClick r:id="rId2"/>
              </a:rPr>
              <a:t>industry</a:t>
            </a:r>
            <a:r>
              <a:rPr lang="cs-CZ" sz="2200" dirty="0" smtClean="0">
                <a:hlinkClick r:id="rId2"/>
              </a:rPr>
              <a:t>-in-</a:t>
            </a:r>
            <a:r>
              <a:rPr lang="cs-CZ" sz="2200" dirty="0" err="1" smtClean="0">
                <a:hlinkClick r:id="rId2"/>
              </a:rPr>
              <a:t>the</a:t>
            </a:r>
            <a:r>
              <a:rPr lang="cs-CZ" sz="2200" dirty="0" smtClean="0">
                <a:hlinkClick r:id="rId2"/>
              </a:rPr>
              <a:t>-</a:t>
            </a:r>
            <a:r>
              <a:rPr lang="cs-CZ" sz="2200" dirty="0" err="1" smtClean="0">
                <a:hlinkClick r:id="rId2"/>
              </a:rPr>
              <a:t>czech</a:t>
            </a:r>
            <a:r>
              <a:rPr lang="cs-CZ" sz="2200" dirty="0" smtClean="0">
                <a:hlinkClick r:id="rId2"/>
              </a:rPr>
              <a:t>-</a:t>
            </a:r>
            <a:r>
              <a:rPr lang="cs-CZ" sz="2200" dirty="0" err="1" smtClean="0">
                <a:hlinkClick r:id="rId2"/>
              </a:rPr>
              <a:t>republic</a:t>
            </a:r>
            <a:r>
              <a:rPr lang="cs-CZ" sz="2200" dirty="0" smtClean="0">
                <a:hlinkClick r:id="rId2"/>
              </a:rPr>
              <a:t>-36249.html</a:t>
            </a:r>
            <a:endParaRPr lang="cs-CZ" sz="2200" dirty="0" smtClean="0"/>
          </a:p>
          <a:p>
            <a:r>
              <a:rPr lang="cs-CZ" sz="2200" dirty="0" smtClean="0"/>
              <a:t>AUTOR NEUVEDEN. </a:t>
            </a:r>
            <a:r>
              <a:rPr lang="cs-CZ" sz="2200" i="1" dirty="0" err="1" smtClean="0"/>
              <a:t>Glass</a:t>
            </a:r>
            <a:r>
              <a:rPr lang="cs-CZ" sz="2200" i="1" dirty="0" smtClean="0"/>
              <a:t>, </a:t>
            </a:r>
            <a:r>
              <a:rPr lang="cs-CZ" sz="2200" i="1" dirty="0" err="1" smtClean="0"/>
              <a:t>Porcelain</a:t>
            </a:r>
            <a:r>
              <a:rPr lang="cs-CZ" sz="2200" dirty="0" smtClean="0"/>
              <a:t> [online]. [cit. 12.10.2013]. Dostupný na WWW: </a:t>
            </a:r>
            <a:r>
              <a:rPr lang="cs-CZ" sz="2200" dirty="0" smtClean="0">
                <a:hlinkClick r:id="rId3"/>
              </a:rPr>
              <a:t>http://www.</a:t>
            </a:r>
            <a:r>
              <a:rPr lang="cs-CZ" sz="2200" dirty="0" err="1" smtClean="0">
                <a:hlinkClick r:id="rId3"/>
              </a:rPr>
              <a:t>czechtradeoffices.com</a:t>
            </a:r>
            <a:r>
              <a:rPr lang="cs-CZ" sz="2200" dirty="0" smtClean="0">
                <a:hlinkClick r:id="rId3"/>
              </a:rPr>
              <a:t>/d/</a:t>
            </a:r>
            <a:r>
              <a:rPr lang="cs-CZ" sz="2200" dirty="0" err="1" smtClean="0">
                <a:hlinkClick r:id="rId3"/>
              </a:rPr>
              <a:t>documents</a:t>
            </a:r>
            <a:r>
              <a:rPr lang="cs-CZ" sz="2200" dirty="0" smtClean="0">
                <a:hlinkClick r:id="rId3"/>
              </a:rPr>
              <a:t>/02/</a:t>
            </a:r>
            <a:r>
              <a:rPr lang="cs-CZ" sz="2200" dirty="0" err="1" smtClean="0">
                <a:hlinkClick r:id="rId3"/>
              </a:rPr>
              <a:t>sklarsky.pdf</a:t>
            </a:r>
            <a:endParaRPr lang="cs-CZ" sz="2200" dirty="0" smtClean="0"/>
          </a:p>
          <a:p>
            <a:r>
              <a:rPr lang="cs-CZ" sz="2200" dirty="0" smtClean="0"/>
              <a:t>AUTOR NEUVEDEN. </a:t>
            </a:r>
            <a:r>
              <a:rPr lang="cs-CZ" sz="2200" i="1" dirty="0" err="1" smtClean="0"/>
              <a:t>Traditional</a:t>
            </a:r>
            <a:r>
              <a:rPr lang="cs-CZ" sz="2200" i="1" dirty="0" smtClean="0"/>
              <a:t> </a:t>
            </a:r>
            <a:r>
              <a:rPr lang="cs-CZ" sz="2200" i="1" dirty="0" err="1" smtClean="0"/>
              <a:t>Czech</a:t>
            </a:r>
            <a:r>
              <a:rPr lang="cs-CZ" sz="2200" i="1" dirty="0" smtClean="0"/>
              <a:t> export </a:t>
            </a:r>
            <a:r>
              <a:rPr lang="cs-CZ" sz="2200" i="1" dirty="0" err="1" smtClean="0"/>
              <a:t>sectors</a:t>
            </a:r>
            <a:r>
              <a:rPr lang="cs-CZ" sz="2200" dirty="0" smtClean="0"/>
              <a:t> [online]. [cit. 12.10.2013]. Dostupný na WWW: </a:t>
            </a:r>
            <a:r>
              <a:rPr lang="cs-CZ" sz="2200" dirty="0" smtClean="0">
                <a:hlinkClick r:id="rId4"/>
              </a:rPr>
              <a:t>http://www.</a:t>
            </a:r>
            <a:r>
              <a:rPr lang="cs-CZ" sz="2200" dirty="0" err="1" smtClean="0">
                <a:hlinkClick r:id="rId4"/>
              </a:rPr>
              <a:t>czechtradeoffices.com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about</a:t>
            </a:r>
            <a:r>
              <a:rPr lang="cs-CZ" sz="2200" dirty="0" smtClean="0">
                <a:hlinkClick r:id="rId4"/>
              </a:rPr>
              <a:t>-</a:t>
            </a:r>
            <a:r>
              <a:rPr lang="cs-CZ" sz="2200" dirty="0" err="1" smtClean="0">
                <a:hlinkClick r:id="rId4"/>
              </a:rPr>
              <a:t>czech</a:t>
            </a:r>
            <a:r>
              <a:rPr lang="cs-CZ" sz="2200" dirty="0" smtClean="0">
                <a:hlinkClick r:id="rId4"/>
              </a:rPr>
              <a:t>-</a:t>
            </a:r>
            <a:r>
              <a:rPr lang="cs-CZ" sz="2200" dirty="0" err="1" smtClean="0">
                <a:hlinkClick r:id="rId4"/>
              </a:rPr>
              <a:t>republic</a:t>
            </a:r>
            <a:r>
              <a:rPr lang="cs-CZ" sz="2200" dirty="0" smtClean="0">
                <a:hlinkClick r:id="rId4"/>
              </a:rPr>
              <a:t>/export-</a:t>
            </a:r>
            <a:r>
              <a:rPr lang="cs-CZ" sz="2200" dirty="0" err="1" smtClean="0">
                <a:hlinkClick r:id="rId4"/>
              </a:rPr>
              <a:t>sectors</a:t>
            </a:r>
            <a:r>
              <a:rPr lang="cs-CZ" sz="2200" dirty="0" smtClean="0">
                <a:hlinkClick r:id="rId4"/>
              </a:rPr>
              <a:t>/</a:t>
            </a:r>
            <a:endParaRPr lang="cs-CZ" sz="22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SOURCE: MACROECONOMIC FORECAST OF MINISTRY OF FINANCE, APRIL 2013. </a:t>
            </a:r>
            <a:r>
              <a:rPr lang="en-US" sz="2000" i="1" dirty="0" smtClean="0"/>
              <a:t>Factsheet No.6 – Basic Data on the Czech Republic</a:t>
            </a:r>
            <a:r>
              <a:rPr lang="en-US" sz="2000" dirty="0" smtClean="0"/>
              <a:t> [online]. [cit. 7.10.2013]. </a:t>
            </a:r>
            <a:r>
              <a:rPr lang="en-US" sz="2000" dirty="0" err="1" smtClean="0"/>
              <a:t>Dostupný</a:t>
            </a:r>
            <a:r>
              <a:rPr lang="en-US" sz="2000" dirty="0" smtClean="0"/>
              <a:t> </a:t>
            </a:r>
            <a:r>
              <a:rPr lang="en-US" sz="2000" dirty="0" err="1" smtClean="0"/>
              <a:t>na</a:t>
            </a:r>
            <a:r>
              <a:rPr lang="en-US" sz="2000" dirty="0" smtClean="0"/>
              <a:t> WWW: http://www.czechinvest.org/data/files/fs-06-basic-data-on-the-czech-republic-70-en.pdf </a:t>
            </a: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-------------</a:t>
            </a:r>
          </a:p>
          <a:p>
            <a:r>
              <a:rPr lang="cs-CZ" sz="2000" dirty="0" smtClean="0"/>
              <a:t>CHUDÁ, Jana; CHUDÝ, Tomáš. </a:t>
            </a:r>
            <a:r>
              <a:rPr lang="cs-CZ" sz="2000" i="1" dirty="0" err="1" smtClean="0"/>
              <a:t>Topics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for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English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Conversation</a:t>
            </a:r>
            <a:r>
              <a:rPr lang="cs-CZ" sz="2000" dirty="0" smtClean="0"/>
              <a:t>. Havlíčkův Brod: FRAGMENT, 1995, ISBN 80-85768-97-6 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Autofit/>
          </a:bodyPr>
          <a:lstStyle/>
          <a:p>
            <a:r>
              <a:rPr lang="cs-CZ" sz="2000" dirty="0" smtClean="0"/>
              <a:t>Zdroj obrázků: </a:t>
            </a:r>
            <a:r>
              <a:rPr lang="cs-CZ" sz="2000" b="1" dirty="0" smtClean="0"/>
              <a:t>Galerie MS Office</a:t>
            </a:r>
            <a:endParaRPr lang="cs-CZ" sz="2000" dirty="0" smtClean="0"/>
          </a:p>
          <a:p>
            <a:r>
              <a:rPr lang="cs-CZ" sz="2000" dirty="0" smtClean="0"/>
              <a:t>1. </a:t>
            </a:r>
            <a:r>
              <a:rPr lang="pt-BR" sz="2000" dirty="0" smtClean="0"/>
              <a:t>AUTOR NEUVEDEN. </a:t>
            </a:r>
            <a:r>
              <a:rPr lang="pt-BR" sz="2000" i="1" dirty="0" smtClean="0"/>
              <a:t>http://en.wikipedia.org/wiki/Czech_Republic</a:t>
            </a:r>
            <a:r>
              <a:rPr lang="pt-BR" sz="2000" dirty="0" smtClean="0"/>
              <a:t> [online]. [cit. 2.11.2013]. Dostupný na WWW: http://upload.wikimedia.org/wikipedia/commons/thumb/c/cb/Flag_of_the_Czech_Republic.svg/800px-Flag_of_the_Czech_Republic.svg.png </a:t>
            </a:r>
            <a:endParaRPr lang="cs-CZ" sz="2000" dirty="0" smtClean="0"/>
          </a:p>
          <a:p>
            <a:r>
              <a:rPr lang="cs-CZ" sz="2000" dirty="0" smtClean="0"/>
              <a:t>2.</a:t>
            </a:r>
            <a:r>
              <a:rPr lang="pt-BR" sz="2000" dirty="0" smtClean="0"/>
              <a:t> AUTOR NEUVEDEN. </a:t>
            </a:r>
            <a:r>
              <a:rPr lang="pt-BR" sz="2000" i="1" dirty="0" smtClean="0"/>
              <a:t>http://en.wikipedia.org/wiki/Czech_Republic</a:t>
            </a:r>
            <a:r>
              <a:rPr lang="pt-BR" sz="2000" dirty="0" smtClean="0"/>
              <a:t> [online]. [cit. 2.11.2013]. Dostupný na WWW: http://upload.wikimedia.org/wikipedia/commons/thumb/e/ed/Coat_of_arms_of_the_Czech_Republic.svg/85px-Coat_of_arms_of_the_Czech_Republic.svg.png </a:t>
            </a:r>
            <a:endParaRPr lang="cs-CZ" sz="2000" dirty="0" smtClean="0"/>
          </a:p>
          <a:p>
            <a:r>
              <a:rPr lang="cs-CZ" sz="2000" dirty="0" smtClean="0"/>
              <a:t>3. </a:t>
            </a:r>
            <a:r>
              <a:rPr lang="pt-BR" sz="2000" dirty="0" smtClean="0"/>
              <a:t>AUTOR NEUVEDEN. </a:t>
            </a:r>
            <a:r>
              <a:rPr lang="pt-BR" sz="2000" i="1" dirty="0" smtClean="0"/>
              <a:t>http://cs.wikipedia.org/wiki/%C4%8Cesko</a:t>
            </a:r>
            <a:r>
              <a:rPr lang="pt-BR" sz="2000" dirty="0" smtClean="0"/>
              <a:t> [online]. [cit. 2.11.2013]. </a:t>
            </a:r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 </a:t>
            </a:r>
            <a:r>
              <a:rPr lang="pt-BR" sz="2000" dirty="0" smtClean="0">
                <a:hlinkClick r:id="rId2"/>
              </a:rPr>
              <a:t>http://upload.wikimedia.org/wikipedia/commons/thumb/e/e7/Czech_Rep._-_Bohemia%2C_Moravia_and_Silesia_III.png/800px-Czech_Rep._-_Bohemia%2C_Moravia_and_Silesia_III.png</a:t>
            </a: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4. MORAVEC, Hynek. </a:t>
            </a:r>
            <a:r>
              <a:rPr lang="cs-CZ" sz="2400" i="1" dirty="0" smtClean="0"/>
              <a:t>http://cs.wikipedia.org/wiki/Sen%C3%A1t_Parlamentu_%C4%8Cesk%C3%A9_republiky</a:t>
            </a:r>
            <a:r>
              <a:rPr lang="cs-CZ" sz="2400" dirty="0" smtClean="0"/>
              <a:t> [online]. [cit. 2.11.2013]. Dostupný pod licencí </a:t>
            </a:r>
            <a:r>
              <a:rPr lang="cs-CZ" sz="2400" dirty="0" err="1" smtClean="0"/>
              <a:t>Creative</a:t>
            </a:r>
            <a:r>
              <a:rPr lang="cs-CZ" sz="2400" dirty="0" smtClean="0"/>
              <a:t> </a:t>
            </a:r>
            <a:r>
              <a:rPr lang="cs-CZ" sz="2400" dirty="0" err="1" smtClean="0"/>
              <a:t>Commons</a:t>
            </a:r>
            <a:r>
              <a:rPr lang="cs-CZ" sz="2400" dirty="0" smtClean="0"/>
              <a:t> na WWW: http://upload.wikimedia.org/wikipedia/commons/thumb/1/1f/Senat_Wallenstein_palace_Prague_4677.JPG/800px-Senat_Wallenstein_palace_Prague_4677.JPG </a:t>
            </a:r>
            <a:r>
              <a:rPr lang="pt-BR" sz="2400" dirty="0" smtClean="0"/>
              <a:t> </a:t>
            </a:r>
            <a:endParaRPr lang="cs-CZ" sz="2400" dirty="0" smtClean="0"/>
          </a:p>
          <a:p>
            <a:r>
              <a:rPr lang="cs-CZ" sz="2400" dirty="0" smtClean="0"/>
              <a:t>5. </a:t>
            </a:r>
            <a:r>
              <a:rPr lang="pl-PL" sz="2400" dirty="0" smtClean="0"/>
              <a:t>PACKA. </a:t>
            </a:r>
            <a:r>
              <a:rPr lang="pl-PL" sz="2400" i="1" dirty="0" smtClean="0"/>
              <a:t>http://cs.wikipedia.org/wiki/Strakova_akademie</a:t>
            </a:r>
            <a:r>
              <a:rPr lang="pl-PL" sz="2400" dirty="0" smtClean="0"/>
              <a:t> [online]. [cit. 2.11.2013]. </a:t>
            </a:r>
            <a:r>
              <a:rPr lang="cs-CZ" sz="2400" dirty="0" smtClean="0"/>
              <a:t>]. Dostupný pod licencí </a:t>
            </a:r>
            <a:r>
              <a:rPr lang="cs-CZ" sz="2400" dirty="0" err="1" smtClean="0"/>
              <a:t>Creative</a:t>
            </a:r>
            <a:r>
              <a:rPr lang="cs-CZ" sz="2400" dirty="0" smtClean="0"/>
              <a:t> </a:t>
            </a:r>
            <a:r>
              <a:rPr lang="cs-CZ" sz="2400" dirty="0" err="1" smtClean="0"/>
              <a:t>Commons</a:t>
            </a:r>
            <a:r>
              <a:rPr lang="cs-CZ" sz="2400" dirty="0" smtClean="0"/>
              <a:t> na WWW: </a:t>
            </a:r>
            <a:r>
              <a:rPr lang="pl-PL" sz="2400" dirty="0" smtClean="0"/>
              <a:t> http://upload.wikimedia.org/wikipedia/commons/thumb/6/6d/Garden_of_Straka_Academy%2C_Prague_Mal%C3%A1_Strana.jpg/787px-Garden_of_Straka_Academy%2C_Prague_Mal%C3%A1_Strana.jpg </a:t>
            </a:r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4525963"/>
          </a:xfrm>
        </p:spPr>
        <p:txBody>
          <a:bodyPr>
            <a:noAutofit/>
          </a:bodyPr>
          <a:lstStyle/>
          <a:p>
            <a:r>
              <a:rPr lang="cs-CZ" sz="2000" dirty="0" smtClean="0"/>
              <a:t>6. MORAVEC, Hynek. </a:t>
            </a:r>
            <a:r>
              <a:rPr lang="cs-CZ" sz="2000" i="1" dirty="0" smtClean="0"/>
              <a:t>http://cs.wikipedia.org/wiki/Poslaneck%C3%A1_sn%C4%9Bmovna_Parlamentu_%C4%8Cesk%C3%A9_republiky</a:t>
            </a:r>
            <a:r>
              <a:rPr lang="cs-CZ" sz="2000" dirty="0" smtClean="0"/>
              <a:t> [online]. [cit. 2.11.2013].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 http://upload.wikimedia.org/wikipedia/commons/thumb/c/cc/Snemovna_Prague_4686.JPG/450px-Snemovna_Prague_4686.JPG </a:t>
            </a:r>
          </a:p>
          <a:p>
            <a:r>
              <a:rPr lang="cs-CZ" sz="2000" dirty="0" smtClean="0"/>
              <a:t> 7. </a:t>
            </a:r>
            <a:r>
              <a:rPr lang="nl-NL" sz="2000" dirty="0" smtClean="0"/>
              <a:t>DERBETH. </a:t>
            </a:r>
            <a:r>
              <a:rPr lang="nl-NL" sz="2000" i="1" dirty="0" smtClean="0"/>
              <a:t>http://cs.wikipedia.org/wiki/Sn%C4%9B%C5%BEka</a:t>
            </a:r>
            <a:r>
              <a:rPr lang="nl-NL" sz="2000" dirty="0" smtClean="0"/>
              <a:t> [online]. [cit. 2.11.2013]. </a:t>
            </a:r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 </a:t>
            </a:r>
            <a:r>
              <a:rPr lang="nl-NL" sz="2000" dirty="0" smtClean="0"/>
              <a:t>http://upload.wikimedia.org/wikipedia/commons/thumb/8/8a/%C5%9Anie%C5%BCka_z_zachodu.jpg/800px-%C5%9Anie%C5%BCka_z_zachodu.jpg </a:t>
            </a:r>
            <a:endParaRPr lang="cs-CZ" sz="2000" dirty="0" smtClean="0"/>
          </a:p>
          <a:p>
            <a:r>
              <a:rPr lang="cs-CZ" sz="2000" dirty="0" smtClean="0"/>
              <a:t>8. </a:t>
            </a:r>
            <a:r>
              <a:rPr lang="pt-BR" sz="2000" dirty="0" smtClean="0"/>
              <a:t>AUTOR NEUVEDEN. </a:t>
            </a:r>
            <a:r>
              <a:rPr lang="pt-BR" sz="2000" i="1" dirty="0" smtClean="0"/>
              <a:t>http://cs.wikipedia.org/wiki/Orel_skaln%C3%AD</a:t>
            </a:r>
            <a:r>
              <a:rPr lang="pt-BR" sz="2000" dirty="0" smtClean="0"/>
              <a:t> [online]. [cit. 2.11.2013]. Dostupný na WWW: http://upload.wikimedia.org/wikipedia/commons/thumb/1/1d/Aquila_chrysaetos_USFWS.jpg/436px-Aquila_chrysaetos_USFWS.jpg </a:t>
            </a:r>
            <a:endParaRPr lang="cs-CZ" sz="2000" dirty="0" smtClean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dirty="0" smtClean="0"/>
              <a:t>9. HOERNITZ, </a:t>
            </a:r>
            <a:r>
              <a:rPr lang="cs-CZ" sz="2000" dirty="0" err="1" smtClean="0"/>
              <a:t>Bjoern</a:t>
            </a:r>
            <a:r>
              <a:rPr lang="cs-CZ" sz="2000" dirty="0" smtClean="0"/>
              <a:t>.. </a:t>
            </a:r>
            <a:r>
              <a:rPr lang="cs-CZ" sz="2000" i="1" dirty="0" smtClean="0"/>
              <a:t>http://cs.wikipedia.org/wiki/Jizersk%C3%A1_pades%C3%A1tka</a:t>
            </a:r>
            <a:r>
              <a:rPr lang="cs-CZ" sz="2000" dirty="0" smtClean="0"/>
              <a:t> [online]. [cit. 2.11.2013]. Dostupný na WWW: http://upload.wikimedia.org/wikipedia/commons/thumb/8/81/Herrenhaus.jpg/800px-Herrenhaus.jpg </a:t>
            </a:r>
          </a:p>
          <a:p>
            <a:r>
              <a:rPr lang="cs-CZ" sz="2000" dirty="0" smtClean="0"/>
              <a:t>10. BENEŠ, Karel. </a:t>
            </a:r>
            <a:r>
              <a:rPr lang="cs-CZ" sz="2000" i="1" dirty="0" smtClean="0"/>
              <a:t>http://cs.wikipedia.org/wiki/Prad%C4%9Bd</a:t>
            </a:r>
            <a:r>
              <a:rPr lang="cs-CZ" sz="2000" dirty="0" smtClean="0"/>
              <a:t> [online]. [cit. 2.11.2013].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 http://upload.wikimedia.org/wikipedia/commons/6/6d/Praded_letecky_pohled_01.jpg </a:t>
            </a:r>
          </a:p>
          <a:p>
            <a:r>
              <a:rPr lang="cs-CZ" sz="2000" dirty="0" smtClean="0"/>
              <a:t>11. SEMIK. </a:t>
            </a:r>
            <a:r>
              <a:rPr lang="cs-CZ" sz="2000" i="1" dirty="0" smtClean="0"/>
              <a:t>http://cs.wikipedia.org/wiki/Radegast</a:t>
            </a:r>
            <a:r>
              <a:rPr lang="cs-CZ" sz="2000" dirty="0" smtClean="0"/>
              <a:t> [online]. [cit. 2.11.2013].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 http://upload.wikimedia.org/wikipedia/commons/thumb/a/a0/New_granite_sculpture_of_Radegast.jpg/400px-New_granite_sculpture_of_Radegast.jpg 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4525963"/>
          </a:xfrm>
        </p:spPr>
        <p:txBody>
          <a:bodyPr>
            <a:noAutofit/>
          </a:bodyPr>
          <a:lstStyle/>
          <a:p>
            <a:r>
              <a:rPr lang="cs-CZ" sz="2000" dirty="0" smtClean="0"/>
              <a:t>12.</a:t>
            </a:r>
            <a:r>
              <a:rPr lang="pl-PL" sz="2000" dirty="0" smtClean="0"/>
              <a:t> SVOBODA, Zdenek. </a:t>
            </a:r>
            <a:r>
              <a:rPr lang="pl-PL" sz="2000" i="1" dirty="0" smtClean="0"/>
              <a:t>http://cs.wikipedia.org/wiki/Soubor:Radho%C5%A1%C5%A5,_kaple.jpg</a:t>
            </a:r>
            <a:r>
              <a:rPr lang="pl-PL" sz="2000" dirty="0" smtClean="0"/>
              <a:t> [online]. [cit. 2.11.2013]. </a:t>
            </a:r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 </a:t>
            </a:r>
            <a:r>
              <a:rPr lang="pl-PL" sz="2000" dirty="0" smtClean="0"/>
              <a:t>http://upload.wikimedia.org/wikipedia/commons/thumb/f/f8/Radho%C5%A1%C5%A5%2C_kaple.jpg/663px-Radho%C5%A1%C5%A5%2C_kaple.jpg </a:t>
            </a:r>
          </a:p>
          <a:p>
            <a:r>
              <a:rPr lang="pl-PL" sz="2000" dirty="0" smtClean="0"/>
              <a:t>13. </a:t>
            </a:r>
            <a:r>
              <a:rPr lang="cs-CZ" sz="2000" dirty="0" smtClean="0"/>
              <a:t>ŠTEFEK, Petr. </a:t>
            </a:r>
            <a:r>
              <a:rPr lang="cs-CZ" sz="2000" i="1" dirty="0" smtClean="0"/>
              <a:t>http://cs.wikipedia.org/wiki/Lys%C3%A1_hora_(Moravskoslezsk%C3%A9_Beskydy)</a:t>
            </a:r>
            <a:r>
              <a:rPr lang="cs-CZ" sz="2000" dirty="0" smtClean="0"/>
              <a:t> [online]. [cit. 2.11.2013].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 http://upload.wikimedia.org/wikipedia/commons/thumb/8/8f/Lysa_hora_vrchol.jpg/800px-Lysa_hora_vrchol.jpg </a:t>
            </a:r>
          </a:p>
          <a:p>
            <a:r>
              <a:rPr lang="cs-CZ" sz="2000" dirty="0" smtClean="0"/>
              <a:t>14. </a:t>
            </a:r>
            <a:r>
              <a:rPr lang="pl-PL" sz="2000" dirty="0" smtClean="0"/>
              <a:t>KONICEK, Ondrej. </a:t>
            </a:r>
            <a:r>
              <a:rPr lang="pl-PL" sz="2000" i="1" dirty="0" smtClean="0"/>
              <a:t>http://upload.wikimedia.org/wikipedia/commons/8/85/Usti_strekov.jpg</a:t>
            </a:r>
            <a:r>
              <a:rPr lang="pl-PL" sz="2000" dirty="0" smtClean="0"/>
              <a:t> [online]. [cit. 2.11.2013]. </a:t>
            </a:r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 </a:t>
            </a:r>
            <a:r>
              <a:rPr lang="pl-PL" sz="2000" dirty="0" smtClean="0"/>
              <a:t>http://upload.wikimedia.org/wikipedia/commons/8/85/Usti_strekov.jpg 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pl-PL" sz="2000" dirty="0" smtClean="0"/>
              <a:t>15. </a:t>
            </a:r>
            <a:r>
              <a:rPr lang="cs-CZ" sz="2000" dirty="0" smtClean="0"/>
              <a:t>MORAVEC, Hynek. </a:t>
            </a:r>
            <a:r>
              <a:rPr lang="cs-CZ" sz="2000" i="1" dirty="0" smtClean="0"/>
              <a:t>http://cs.wikipedia.org/wiki/Slapy</a:t>
            </a:r>
            <a:r>
              <a:rPr lang="cs-CZ" sz="2000" dirty="0" smtClean="0"/>
              <a:t> [online]. [cit. 2.11.2013].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 http://upload.wikimedia.org/wikipedia/commons/thumb/e/ed/Slapy_prehrada_7179.JPG/800px-Slapy_prehrada_7179.JPG </a:t>
            </a:r>
          </a:p>
          <a:p>
            <a:r>
              <a:rPr lang="cs-CZ" sz="2000" dirty="0" smtClean="0"/>
              <a:t>16. </a:t>
            </a:r>
            <a:r>
              <a:rPr lang="it-IT" sz="2000" dirty="0" smtClean="0"/>
              <a:t>MIRACETI. </a:t>
            </a:r>
            <a:r>
              <a:rPr lang="it-IT" sz="2000" i="1" dirty="0" smtClean="0"/>
              <a:t>http://cs.wikipedia.org/wiki/Soubor:Soutok_labe-ohre.jpg</a:t>
            </a:r>
            <a:r>
              <a:rPr lang="it-IT" sz="2000" dirty="0" smtClean="0"/>
              <a:t> [online]. [cit. 2.11.2013]. Dostupný na WWW: http://upload.wikimedia.org/wikipedia/commons/f/f7/Soutok_labe-ohre.jpg </a:t>
            </a:r>
            <a:endParaRPr lang="cs-CZ" sz="2000" dirty="0" smtClean="0"/>
          </a:p>
          <a:p>
            <a:r>
              <a:rPr lang="cs-CZ" sz="2000" dirty="0" smtClean="0"/>
              <a:t>17. </a:t>
            </a:r>
            <a:r>
              <a:rPr lang="pl-PL" sz="2000" dirty="0" smtClean="0"/>
              <a:t>KUBIK, Mariusz. </a:t>
            </a:r>
            <a:r>
              <a:rPr lang="pl-PL" sz="2000" i="1" dirty="0" smtClean="0"/>
              <a:t>http://cs.wikipedia.org/wiki/Soubor:Olomouc_2005.JPG</a:t>
            </a:r>
            <a:r>
              <a:rPr lang="pl-PL" sz="2000" dirty="0" smtClean="0"/>
              <a:t> [online]. [cit. 2.11.2013]. Dostupný na WWW: http://upload.wikimedia.org/wikipedia/commons/d/d1/Olomouc_2005.JPG 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789363"/>
            <a:ext cx="8229600" cy="1007790"/>
          </a:xfrm>
        </p:spPr>
        <p:txBody>
          <a:bodyPr/>
          <a:lstStyle/>
          <a:p>
            <a:r>
              <a:rPr lang="cs-CZ" dirty="0" smtClean="0"/>
              <a:t>Zvuky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3"/>
          </a:xfrm>
          <a:solidFill>
            <a:schemeClr val="bg1"/>
          </a:solidFill>
        </p:spPr>
        <p:txBody>
          <a:bodyPr/>
          <a:lstStyle/>
          <a:p>
            <a:r>
              <a:rPr lang="pl-PL" sz="2000" dirty="0" smtClean="0"/>
              <a:t>18. </a:t>
            </a:r>
            <a:r>
              <a:rPr lang="pt-BR" sz="2000" dirty="0" smtClean="0"/>
              <a:t>AUTOR NEZNÁMÝ. </a:t>
            </a:r>
            <a:r>
              <a:rPr lang="pt-BR" sz="2000" i="1" dirty="0" smtClean="0"/>
              <a:t>http://cs.wikipedia.org/wiki/Tom%C3%A1%C5%A1_Garrigue_Masaryk</a:t>
            </a:r>
            <a:r>
              <a:rPr lang="pt-BR" sz="2000" dirty="0" smtClean="0"/>
              <a:t> [online]. [cit. 2.11.2013]. Dostupný na WWW: </a:t>
            </a:r>
            <a:r>
              <a:rPr lang="pt-BR" sz="2000" dirty="0" smtClean="0">
                <a:hlinkClick r:id="rId2"/>
              </a:rPr>
              <a:t>http://upload.wikimedia.org/wikipedia/commons/thumb/6/6c/Tom%C3%A1%C5%A1_Garrigue_Masaryk_1925.PNG/423px-Tom%C3%A1%C5%A1_Garrigue_Masaryk_1925.PNG</a:t>
            </a:r>
            <a:r>
              <a:rPr lang="pt-BR" sz="2000" dirty="0" smtClean="0"/>
              <a:t> 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OBRÁZKY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4725144"/>
            <a:ext cx="2915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2"/>
            <a:r>
              <a:rPr lang="cs-CZ" sz="2000" b="1" dirty="0" smtClean="0"/>
              <a:t>MS Office</a:t>
            </a:r>
            <a:endParaRPr lang="cs-CZ" sz="2000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8457</TotalTime>
  <Words>3187</Words>
  <Application>Microsoft Office PowerPoint</Application>
  <PresentationFormat>Předvádění na obrazovce (4:3)</PresentationFormat>
  <Paragraphs>633</Paragraphs>
  <Slides>51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51</vt:i4>
      </vt:variant>
    </vt:vector>
  </HeadingPairs>
  <TitlesOfParts>
    <vt:vector size="52" baseType="lpstr">
      <vt:lpstr>Motiv sady Office</vt:lpstr>
      <vt:lpstr>Snímek 1</vt:lpstr>
      <vt:lpstr>ANOTACE</vt:lpstr>
      <vt:lpstr> THE CZECH REPUBLIC 1993 </vt:lpstr>
      <vt:lpstr> What information about the Czech Republic can you get from this picture?</vt:lpstr>
      <vt:lpstr>Translate the following sentences</vt:lpstr>
      <vt:lpstr>The political system</vt:lpstr>
      <vt:lpstr>The political system</vt:lpstr>
      <vt:lpstr>  Parliament  bicameral legislature, law-making body  </vt:lpstr>
      <vt:lpstr>Každý občan starší 18ti let je oprávněn volit kandidáty do Poslanecké sněmovny  a Senátu </vt:lpstr>
      <vt:lpstr>   President  (The executive power)   </vt:lpstr>
      <vt:lpstr> Government / The Cabinet (executive power) </vt:lpstr>
      <vt:lpstr>Snímek 12</vt:lpstr>
      <vt:lpstr>Courts (Judicial power)</vt:lpstr>
      <vt:lpstr>Geography</vt:lpstr>
      <vt:lpstr>Geography</vt:lpstr>
      <vt:lpstr>Geography</vt:lpstr>
      <vt:lpstr>Economy natural resources / raw materials</vt:lpstr>
      <vt:lpstr>Economy </vt:lpstr>
      <vt:lpstr>Economy </vt:lpstr>
      <vt:lpstr>Economy </vt:lpstr>
      <vt:lpstr>Export Destinations in 2012 (share of total exports)</vt:lpstr>
      <vt:lpstr>Snímek 22</vt:lpstr>
      <vt:lpstr>Snímek 23</vt:lpstr>
      <vt:lpstr>Economy  </vt:lpstr>
      <vt:lpstr>Economy </vt:lpstr>
      <vt:lpstr>Economy </vt:lpstr>
      <vt:lpstr>Economy </vt:lpstr>
      <vt:lpstr> HISTORY  </vt:lpstr>
      <vt:lpstr> HISTORY  </vt:lpstr>
      <vt:lpstr> HISTORY  </vt:lpstr>
      <vt:lpstr>Snímek 31</vt:lpstr>
      <vt:lpstr> HISTORY  </vt:lpstr>
      <vt:lpstr> HISTORY  </vt:lpstr>
      <vt:lpstr>PLACES OF INTEREST</vt:lpstr>
      <vt:lpstr>CULTURE</vt:lpstr>
      <vt:lpstr>CULTURE</vt:lpstr>
      <vt:lpstr>CUSTOMS</vt:lpstr>
      <vt:lpstr>CUSTOMS</vt:lpstr>
      <vt:lpstr>CUSTOMS</vt:lpstr>
      <vt:lpstr>CUSTOMS</vt:lpstr>
      <vt:lpstr>Snímek 41</vt:lpstr>
      <vt:lpstr>ZDROJE  </vt:lpstr>
      <vt:lpstr>ZDROJE</vt:lpstr>
      <vt:lpstr>ZDROJE</vt:lpstr>
      <vt:lpstr>OBRÁZKY</vt:lpstr>
      <vt:lpstr>OBRÁZKY</vt:lpstr>
      <vt:lpstr>OBRÁZKY</vt:lpstr>
      <vt:lpstr>OBRÁZKY</vt:lpstr>
      <vt:lpstr>OBRÁZKY</vt:lpstr>
      <vt:lpstr>OBRÁZKY</vt:lpstr>
      <vt:lpstr>Zvuky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118</cp:revision>
  <dcterms:created xsi:type="dcterms:W3CDTF">2013-08-21T14:23:05Z</dcterms:created>
  <dcterms:modified xsi:type="dcterms:W3CDTF">2013-11-23T00:44:15Z</dcterms:modified>
</cp:coreProperties>
</file>