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8" r:id="rId5"/>
    <p:sldId id="266" r:id="rId6"/>
    <p:sldId id="269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6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352688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1_03_M_Přímé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bankovnictví_Poliačíková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Jana Poliačíková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 a povědomí o 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přímém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bankovnictví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 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Kde a jak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platíme/Bezhotovostní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peníze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-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dokázat vysvětlit, jak a čím platíme,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-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dokázat vysvětlit, kde a jak platíme</a:t>
                      </a: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Bezhotovostní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peníze,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GSM </a:t>
                      </a:r>
                      <a:r>
                        <a:rPr lang="cs-CZ" sz="1100" baseline="0" dirty="0" err="1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banking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telebanking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internetbanking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homebanking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PIN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4.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11. 2013 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[2-11-2013]. 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</a:t>
            </a:r>
            <a:r>
              <a:rPr lang="cs-CZ" sz="5400" b="1" cap="none" dirty="0" smtClean="0">
                <a:ln/>
                <a:solidFill>
                  <a:srgbClr val="FFFF00"/>
                </a:solidFill>
              </a:rPr>
              <a:t>Přímé bankovnictví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- služby, které na dálku umožňují komunikaci banky a majitele účtu pomocí telefonu a počítače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3" name="Picture 2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140968"/>
            <a:ext cx="3579767" cy="3284984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SV48G03S\MC90044213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501008"/>
            <a:ext cx="2800350" cy="2800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</a:t>
            </a:r>
            <a:br>
              <a:rPr lang="cs-CZ" sz="4000" b="1" cap="none" dirty="0" smtClean="0">
                <a:ln/>
                <a:solidFill>
                  <a:schemeClr val="accent3"/>
                </a:solidFill>
              </a:rPr>
            </a:b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</a:t>
            </a:r>
            <a:r>
              <a:rPr lang="cs-CZ" sz="4000" b="1" cap="none" dirty="0" smtClean="0">
                <a:ln/>
                <a:solidFill>
                  <a:schemeClr val="accent3"/>
                </a:solidFill>
              </a:rPr>
              <a:t/>
            </a:r>
            <a:br>
              <a:rPr lang="cs-CZ" sz="4000" b="1" cap="none" dirty="0" smtClean="0">
                <a:ln/>
                <a:solidFill>
                  <a:schemeClr val="accent3"/>
                </a:solidFill>
              </a:rPr>
            </a:b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</a:t>
            </a: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</a:t>
            </a:r>
            <a:r>
              <a:rPr lang="cs-CZ" sz="5400" b="1" cap="none" dirty="0" smtClean="0">
                <a:ln/>
                <a:solidFill>
                  <a:srgbClr val="FFFF00"/>
                </a:solidFill>
              </a:rPr>
              <a:t>Přímé bankovnictví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568952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    </a:t>
            </a:r>
            <a:r>
              <a:rPr lang="cs-CZ" b="1" dirty="0" smtClean="0">
                <a:solidFill>
                  <a:schemeClr val="bg1"/>
                </a:solidFill>
              </a:rPr>
              <a:t> - ovládání bezhotovostních peněz z domova:</a:t>
            </a:r>
          </a:p>
          <a:p>
            <a:pPr>
              <a:buFontTx/>
              <a:buChar char="-"/>
            </a:pPr>
            <a:r>
              <a:rPr lang="cs-CZ" sz="3800" b="1" dirty="0" smtClean="0">
                <a:solidFill>
                  <a:schemeClr val="bg1"/>
                </a:solidFill>
              </a:rPr>
              <a:t>Zadávání příkazu k úhradě</a:t>
            </a:r>
          </a:p>
          <a:p>
            <a:pPr>
              <a:buFontTx/>
              <a:buChar char="-"/>
            </a:pPr>
            <a:r>
              <a:rPr lang="cs-CZ" sz="3800" b="1" dirty="0" smtClean="0">
                <a:solidFill>
                  <a:schemeClr val="bg1"/>
                </a:solidFill>
              </a:rPr>
              <a:t>Inkaso</a:t>
            </a:r>
          </a:p>
          <a:p>
            <a:pPr>
              <a:buFontTx/>
              <a:buChar char="-"/>
            </a:pPr>
            <a:r>
              <a:rPr lang="cs-CZ" sz="3800" b="1" dirty="0" smtClean="0">
                <a:solidFill>
                  <a:schemeClr val="bg1"/>
                </a:solidFill>
              </a:rPr>
              <a:t>Historie plateb</a:t>
            </a:r>
          </a:p>
          <a:p>
            <a:pPr>
              <a:buFontTx/>
              <a:buChar char="-"/>
            </a:pPr>
            <a:r>
              <a:rPr lang="cs-CZ" sz="3800" b="1" dirty="0" smtClean="0">
                <a:solidFill>
                  <a:schemeClr val="bg1"/>
                </a:solidFill>
              </a:rPr>
              <a:t>Zjišťování zůstatků</a:t>
            </a:r>
          </a:p>
          <a:p>
            <a:pPr>
              <a:buFontTx/>
              <a:buChar char="-"/>
            </a:pPr>
            <a:r>
              <a:rPr lang="cs-CZ" sz="3800" b="1" dirty="0" smtClean="0">
                <a:solidFill>
                  <a:schemeClr val="bg1"/>
                </a:solidFill>
              </a:rPr>
              <a:t>Kontrola výpisů</a:t>
            </a:r>
            <a:endParaRPr lang="cs-CZ" sz="3800" b="1" dirty="0" smtClean="0">
              <a:solidFill>
                <a:schemeClr val="bg1"/>
              </a:solidFill>
            </a:endParaRPr>
          </a:p>
          <a:p>
            <a:pPr algn="ctr">
              <a:buFontTx/>
              <a:buChar char="-"/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91680" y="2708920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2050" name="Picture 2" descr="C:\Users\Jana\AppData\Local\Microsoft\Windows\Temporary Internet Files\Content.IE5\TVQU4GYL\MP9004387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212976"/>
            <a:ext cx="3103696" cy="22318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</a:t>
            </a:r>
            <a:br>
              <a:rPr lang="cs-CZ" sz="4000" b="1" cap="none" dirty="0" smtClean="0">
                <a:ln/>
                <a:solidFill>
                  <a:schemeClr val="accent3"/>
                </a:solidFill>
              </a:rPr>
            </a:b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</a:t>
            </a: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</a:t>
            </a:r>
            <a:r>
              <a:rPr lang="cs-CZ" sz="4900" b="1" cap="none" dirty="0" smtClean="0">
                <a:ln/>
                <a:solidFill>
                  <a:schemeClr val="accent4">
                    <a:lumMod val="75000"/>
                  </a:schemeClr>
                </a:solidFill>
              </a:rPr>
              <a:t>Přímé bankovnictví</a:t>
            </a:r>
            <a:endParaRPr lang="cs-CZ" sz="4900" b="1" cap="none" dirty="0">
              <a:ln/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424936" cy="487375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b="1" dirty="0" smtClean="0"/>
          </a:p>
          <a:p>
            <a:pPr algn="ctr">
              <a:buFontTx/>
              <a:buChar char="-"/>
            </a:pPr>
            <a:endParaRPr lang="cs-CZ" sz="28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060848"/>
            <a:ext cx="535442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Internetbanking</a:t>
            </a:r>
            <a:endParaRPr lang="cs-CZ" sz="4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Homebanking</a:t>
            </a:r>
            <a:endParaRPr lang="cs-CZ" sz="4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GSM </a:t>
            </a:r>
            <a:r>
              <a:rPr lang="cs-CZ" sz="4400" b="1" dirty="0" err="1" smtClean="0">
                <a:solidFill>
                  <a:schemeClr val="bg1"/>
                </a:solidFill>
              </a:rPr>
              <a:t>banking</a:t>
            </a:r>
            <a:endParaRPr lang="cs-CZ" sz="4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T</a:t>
            </a:r>
            <a:r>
              <a:rPr lang="cs-CZ" sz="4400" b="1" dirty="0" err="1" smtClean="0">
                <a:solidFill>
                  <a:schemeClr val="bg1"/>
                </a:solidFill>
              </a:rPr>
              <a:t>elebanking</a:t>
            </a:r>
            <a:endParaRPr lang="cs-CZ" sz="4400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Jana\AppData\Local\Microsoft\Windows\Temporary Internet Files\Content.IE5\SV48G03S\MC9003565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492896"/>
            <a:ext cx="3038654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8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48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4800" b="1" cap="none" dirty="0" smtClean="0">
                <a:ln/>
                <a:solidFill>
                  <a:srgbClr val="FFFF00"/>
                </a:solidFill>
              </a:rPr>
            </a:br>
            <a:r>
              <a:rPr lang="cs-CZ" sz="4000" b="1" cap="none" dirty="0" smtClean="0">
                <a:ln/>
                <a:solidFill>
                  <a:srgbClr val="FFFF00"/>
                </a:solidFill>
              </a:rPr>
              <a:t>Výhody přímého bankovnictví</a:t>
            </a:r>
            <a:r>
              <a:rPr lang="cs-CZ" sz="4000" b="1" cap="none" dirty="0" smtClean="0">
                <a:ln/>
                <a:solidFill>
                  <a:srgbClr val="FFFF00"/>
                </a:solidFill>
              </a:rPr>
              <a:t> </a:t>
            </a:r>
            <a:endParaRPr lang="cs-CZ" sz="40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752"/>
          </a:xfrm>
        </p:spPr>
        <p:txBody>
          <a:bodyPr>
            <a:normAutofit/>
          </a:bodyPr>
          <a:lstStyle/>
          <a:p>
            <a:pPr marL="457200" indent="-457200" algn="ctr"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Úspora času</a:t>
            </a:r>
          </a:p>
          <a:p>
            <a:pPr marL="457200" indent="-457200" algn="ctr"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Menší poplatky</a:t>
            </a:r>
          </a:p>
          <a:p>
            <a:pPr marL="457200" indent="-457200" algn="ctr"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Lepší kontrola</a:t>
            </a:r>
          </a:p>
          <a:p>
            <a:pPr marL="457200" indent="-457200" algn="ctr"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Dostupnost 24 hodin denně</a:t>
            </a:r>
            <a:endParaRPr lang="cs-CZ" sz="3600" b="1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4098" name="Picture 2" descr="C:\Users\Jana\AppData\Local\Microsoft\Windows\Temporary Internet Files\Content.IE5\TVQU4GYL\MM90031575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077072"/>
            <a:ext cx="3477248" cy="26369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8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48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4800" b="1" cap="none" dirty="0" smtClean="0">
                <a:ln/>
                <a:solidFill>
                  <a:srgbClr val="FFFF00"/>
                </a:solidFill>
              </a:rPr>
            </a:br>
            <a:r>
              <a:rPr lang="cs-CZ" sz="4000" b="1" cap="none" dirty="0" smtClean="0">
                <a:ln/>
                <a:solidFill>
                  <a:srgbClr val="FFFF00"/>
                </a:solidFill>
              </a:rPr>
              <a:t>Nevýhody přímého bankovnictví</a:t>
            </a:r>
            <a:r>
              <a:rPr lang="cs-CZ" sz="4000" b="1" cap="none" dirty="0" smtClean="0">
                <a:ln/>
                <a:solidFill>
                  <a:srgbClr val="FFFF00"/>
                </a:solidFill>
              </a:rPr>
              <a:t> </a:t>
            </a:r>
            <a:endParaRPr lang="cs-CZ" sz="40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752"/>
          </a:xfrm>
        </p:spPr>
        <p:txBody>
          <a:bodyPr>
            <a:normAutofit/>
          </a:bodyPr>
          <a:lstStyle/>
          <a:p>
            <a:pPr marL="457200" indent="-457200" algn="ctr">
              <a:buNone/>
            </a:pPr>
            <a:endParaRPr lang="cs-CZ" sz="3600" b="1" dirty="0" smtClean="0">
              <a:solidFill>
                <a:schemeClr val="bg1"/>
              </a:solidFill>
            </a:endParaRPr>
          </a:p>
          <a:p>
            <a:pPr marL="457200" indent="-457200" algn="ctr"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Nutnost technického vybavení</a:t>
            </a:r>
            <a:endParaRPr lang="cs-CZ" sz="3600" b="1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5123" name="Picture 3" descr="C:\Users\Jana\AppData\Local\Microsoft\Windows\Temporary Internet Files\Content.IE5\SV48G03S\MC9003597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573016"/>
            <a:ext cx="2448272" cy="24580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            </a:t>
            </a:r>
            <a:r>
              <a:rPr lang="cs-CZ" sz="4800" b="1" cap="none" dirty="0" smtClean="0">
                <a:ln/>
                <a:solidFill>
                  <a:srgbClr val="FFFF00"/>
                </a:solidFill>
              </a:rPr>
              <a:t>OTÁZKY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988840"/>
            <a:ext cx="83589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bg1"/>
                </a:solidFill>
              </a:rPr>
              <a:t>Na internetu zjisti – rozdíly mezi GSM </a:t>
            </a:r>
            <a:r>
              <a:rPr lang="cs-CZ" sz="3200" dirty="0" err="1" smtClean="0">
                <a:solidFill>
                  <a:schemeClr val="bg1"/>
                </a:solidFill>
              </a:rPr>
              <a:t>banking</a:t>
            </a:r>
            <a:r>
              <a:rPr lang="cs-CZ" sz="3200" dirty="0" smtClean="0">
                <a:solidFill>
                  <a:schemeClr val="bg1"/>
                </a:solidFill>
              </a:rPr>
              <a:t> a </a:t>
            </a:r>
            <a:r>
              <a:rPr lang="cs-CZ" sz="3200" dirty="0" err="1" smtClean="0">
                <a:solidFill>
                  <a:schemeClr val="bg1"/>
                </a:solidFill>
              </a:rPr>
              <a:t>t</a:t>
            </a:r>
            <a:r>
              <a:rPr lang="cs-CZ" sz="3200" dirty="0" err="1" smtClean="0">
                <a:solidFill>
                  <a:schemeClr val="bg1"/>
                </a:solidFill>
              </a:rPr>
              <a:t>elebanking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bg1"/>
                </a:solidFill>
              </a:rPr>
              <a:t>Co znamená PIN?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bg1"/>
                </a:solidFill>
              </a:rPr>
              <a:t>Platili jste někdy prostřednictvím přímého bankovnictví?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bg1"/>
                </a:solidFill>
              </a:rPr>
              <a:t>Jaká je nevýhoda </a:t>
            </a:r>
            <a:r>
              <a:rPr lang="cs-CZ" sz="3200" dirty="0" err="1" smtClean="0">
                <a:solidFill>
                  <a:schemeClr val="bg1"/>
                </a:solidFill>
              </a:rPr>
              <a:t>h</a:t>
            </a:r>
            <a:r>
              <a:rPr lang="cs-CZ" sz="3200" dirty="0" err="1" smtClean="0">
                <a:solidFill>
                  <a:schemeClr val="bg1"/>
                </a:solidFill>
              </a:rPr>
              <a:t>omebanking</a:t>
            </a:r>
            <a:r>
              <a:rPr lang="cs-CZ" sz="3200" dirty="0" smtClean="0">
                <a:solidFill>
                  <a:schemeClr val="bg1"/>
                </a:solidFill>
              </a:rPr>
              <a:t>?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pic>
        <p:nvPicPr>
          <p:cNvPr id="6146" name="Picture 2" descr="C:\Users\Jana\AppData\Local\Microsoft\Windows\Temporary Internet Files\Content.IE5\TVQU4GYL\MC9003605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941168"/>
            <a:ext cx="2927097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5">
      <a:dk1>
        <a:sysClr val="windowText" lastClr="000000"/>
      </a:dk1>
      <a:lt1>
        <a:sysClr val="window" lastClr="FFFFFF"/>
      </a:lt1>
      <a:dk2>
        <a:srgbClr val="575F6D"/>
      </a:dk2>
      <a:lt2>
        <a:srgbClr val="E7563E"/>
      </a:lt2>
      <a:accent1>
        <a:srgbClr val="862110"/>
      </a:accent1>
      <a:accent2>
        <a:srgbClr val="3667C4"/>
      </a:accent2>
      <a:accent3>
        <a:srgbClr val="CFA809"/>
      </a:accent3>
      <a:accent4>
        <a:srgbClr val="FFFF65"/>
      </a:accent4>
      <a:accent5>
        <a:srgbClr val="AEBAD5"/>
      </a:accent5>
      <a:accent6>
        <a:srgbClr val="00B0F0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301</TotalTime>
  <Words>159</Words>
  <Application>Microsoft Office PowerPoint</Application>
  <PresentationFormat>Předvádění na obrazovce (4:3)</PresentationFormat>
  <Paragraphs>89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       Přímé bankovnictví</vt:lpstr>
      <vt:lpstr>                                    Přímé bankovnictví</vt:lpstr>
      <vt:lpstr>                         Přímé bankovnictví</vt:lpstr>
      <vt:lpstr>  Výhody přímého bankovnictví </vt:lpstr>
      <vt:lpstr>  Nevýhody přímého bankovnictví </vt:lpstr>
      <vt:lpstr>                     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36</cp:revision>
  <dcterms:created xsi:type="dcterms:W3CDTF">2012-10-27T08:31:01Z</dcterms:created>
  <dcterms:modified xsi:type="dcterms:W3CDTF">2013-11-09T17:44:57Z</dcterms:modified>
</cp:coreProperties>
</file>